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ink/ink1.xml" ContentType="application/inkml+xml"/>
  <Override PartName="/ppt/ink/ink2.xml" ContentType="application/inkml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3" r:id="rId12"/>
    <p:sldId id="266" r:id="rId13"/>
    <p:sldId id="269" r:id="rId14"/>
    <p:sldId id="267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9"/>
    <p:sldId id="283" r:id="rId30"/>
    <p:sldId id="284" r:id="rId31"/>
    <p:sldId id="285" r:id="rId32"/>
    <p:sldId id="286" r:id="rId33"/>
    <p:sldId id="287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7" Type="http://schemas.openxmlformats.org/officeDocument/2006/relationships/tableStyles" Target="tableStyles.xml"/><Relationship Id="rId36" Type="http://schemas.openxmlformats.org/officeDocument/2006/relationships/viewProps" Target="viewProps.xml"/><Relationship Id="rId35" Type="http://schemas.openxmlformats.org/officeDocument/2006/relationships/presProps" Target="presProps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147480000" min="-2147480000" units="cm"/>
          <inkml:channel name="Y" type="integer" max="2147480000" min="-2147480000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09:31:58"/>
    </inkml:context>
    <inkml:brush xml:id="br0">
      <inkml:brushProperty name="width" value="0.035" units="cm"/>
      <inkml:brushProperty name="height" value="0.035" units="cm"/>
      <inkml:brushProperty name="color" value="#000000"/>
    </inkml:brush>
  </inkml:definitions>
  <inkml:trace contextRef="#ctx0" brushRef="#br0">0 0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147480000" min="-2147480000" units="cm"/>
          <inkml:channel name="Y" type="integer" max="2147480000" min="-2147480000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09:32:03"/>
    </inkml:context>
    <inkml:brush xml:id="br0">
      <inkml:brushProperty name="width" value="0.035" units="cm"/>
      <inkml:brushProperty name="height" value="0.035" units="cm"/>
      <inkml:brushProperty name="color" value="#000000"/>
    </inkml:brush>
  </inkml:definitions>
  <inkml:trace contextRef="#ctx0" brushRef="#br0">0 0 24575,'0'0'-8191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E1BB4-9060-4DBC-95B9-A22F24DD17C9}" type="datetimeFigureOut">
              <a:rPr lang="en-GB" smtClean="0"/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9EC495-7065-4D78-84FD-F669C2E24F7A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9EC495-7065-4D78-84FD-F669C2E24F7A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5451-B2A9-4A3C-A29B-8980709DEDE4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B76A75AC-899D-417A-A046-7FA32732A48F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5451-B2A9-4A3C-A29B-8980709DEDE4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B76A75AC-899D-417A-A046-7FA32732A48F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5451-B2A9-4A3C-A29B-8980709DEDE4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B76A75AC-899D-417A-A046-7FA32732A48F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5451-B2A9-4A3C-A29B-8980709DEDE4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76A75AC-899D-417A-A046-7FA32732A48F}" type="slidenum">
              <a:rPr lang="en-GB" smtClean="0"/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  <a:endParaRPr lang="en-US" sz="7200" dirty="0">
              <a:solidFill>
                <a:schemeClr val="tx1"/>
              </a:solidFill>
              <a:effectLst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  <a:endParaRPr lang="en-US" sz="72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5451-B2A9-4A3C-A29B-8980709DEDE4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76A75AC-899D-417A-A046-7FA32732A48F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5451-B2A9-4A3C-A29B-8980709DEDE4}" type="datetimeFigureOut">
              <a:rPr lang="en-GB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75AC-899D-417A-A046-7FA32732A48F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5451-B2A9-4A3C-A29B-8980709DEDE4}" type="datetimeFigureOut">
              <a:rPr lang="en-GB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75AC-899D-417A-A046-7FA32732A48F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5451-B2A9-4A3C-A29B-8980709DEDE4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75AC-899D-417A-A046-7FA32732A48F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03AF5451-B2A9-4A3C-A29B-8980709DEDE4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B76A75AC-899D-417A-A046-7FA32732A48F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5451-B2A9-4A3C-A29B-8980709DEDE4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75AC-899D-417A-A046-7FA32732A48F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5451-B2A9-4A3C-A29B-8980709DEDE4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B76A75AC-899D-417A-A046-7FA32732A48F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5451-B2A9-4A3C-A29B-8980709DEDE4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75AC-899D-417A-A046-7FA32732A48F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5451-B2A9-4A3C-A29B-8980709DEDE4}" type="datetimeFigureOut">
              <a:rPr lang="en-GB" smtClean="0"/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75AC-899D-417A-A046-7FA32732A48F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5451-B2A9-4A3C-A29B-8980709DEDE4}" type="datetimeFigureOut">
              <a:rPr lang="en-GB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75AC-899D-417A-A046-7FA32732A48F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5451-B2A9-4A3C-A29B-8980709DEDE4}" type="datetimeFigureOut">
              <a:rPr lang="en-GB" smtClean="0"/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75AC-899D-417A-A046-7FA32732A48F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5451-B2A9-4A3C-A29B-8980709DEDE4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75AC-899D-417A-A046-7FA32732A48F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5451-B2A9-4A3C-A29B-8980709DEDE4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75AC-899D-417A-A046-7FA32732A48F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image" Target="../media/image3.png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8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F5451-B2A9-4A3C-A29B-8980709DEDE4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A75AC-899D-417A-A046-7FA32732A48F}" type="slidenum">
              <a:rPr lang="en-GB" smtClean="0"/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hyperlink" Target="https://legislatie.just.ro/Public/DetaliiDocumentAfis/274195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legislatie.just.ro/Public/DetaliiDocumentAfis/274348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6.xml"/><Relationship Id="rId3" Type="http://schemas.openxmlformats.org/officeDocument/2006/relationships/customXml" Target="../ink/ink2.xml"/><Relationship Id="rId2" Type="http://schemas.openxmlformats.org/officeDocument/2006/relationships/image" Target="../media/image4.png"/><Relationship Id="rId1" Type="http://schemas.openxmlformats.org/officeDocument/2006/relationships/customXml" Target="../ink/ink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hyperlink" Target="https://legislatie.just.ro/Public/DetaliiDocumentAfis/26694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hyperlink" Target="https://legislatie.just.ro/Public/DetaliiDocumentAfis/274195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hyperlink" Target="https://legislatie.just.ro/Public/DetaliiDocumentAfis/274195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618913"/>
            <a:ext cx="8144134" cy="1487866"/>
          </a:xfrm>
        </p:spPr>
        <p:txBody>
          <a:bodyPr/>
          <a:lstStyle/>
          <a:p>
            <a:pPr algn="ctr"/>
            <a:r>
              <a:rPr lang="en-GB" dirty="0"/>
              <a:t>CONSILIUL DE ADMINISTRA</a:t>
            </a:r>
            <a:r>
              <a:rPr lang="ro-RO" dirty="0"/>
              <a:t>ȚI</a:t>
            </a:r>
            <a:r>
              <a:rPr lang="en-GB" dirty="0"/>
              <a:t>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2157681"/>
          </a:xfrm>
        </p:spPr>
        <p:txBody>
          <a:bodyPr>
            <a:normAutofit lnSpcReduction="10000"/>
          </a:bodyPr>
          <a:lstStyle/>
          <a:p>
            <a:r>
              <a:rPr lang="ro-RO" dirty="0"/>
              <a:t>Material prezentat în cadrul Cercului Pedagogic - directori </a:t>
            </a:r>
            <a:endParaRPr lang="ro-RO" dirty="0"/>
          </a:p>
          <a:p>
            <a:pPr algn="ctr"/>
            <a:r>
              <a:rPr lang="ro-RO" dirty="0"/>
              <a:t>2023-2024</a:t>
            </a:r>
            <a:endParaRPr lang="ro-RO" dirty="0"/>
          </a:p>
          <a:p>
            <a:pPr algn="l"/>
            <a:r>
              <a:rPr lang="ro-RO" sz="1200" dirty="0"/>
              <a:t>Întocmit,</a:t>
            </a:r>
            <a:endParaRPr lang="ro-RO" sz="1200" dirty="0"/>
          </a:p>
          <a:p>
            <a:pPr algn="l"/>
            <a:r>
              <a:rPr lang="ro-RO" sz="1200" dirty="0"/>
              <a:t>Inspectori școlari</a:t>
            </a:r>
            <a:r>
              <a:rPr lang="en-US" altLang="ro-RO" sz="1200" dirty="0"/>
              <a:t> pentru</a:t>
            </a:r>
            <a:r>
              <a:rPr lang="ro-RO" sz="1200" dirty="0"/>
              <a:t> management instituțional,</a:t>
            </a:r>
            <a:endParaRPr lang="ro-RO" sz="1200" dirty="0"/>
          </a:p>
          <a:p>
            <a:pPr algn="l"/>
            <a:r>
              <a:rPr lang="ro-RO" sz="1200" dirty="0"/>
              <a:t>Prof. FORNVALD Natalia</a:t>
            </a:r>
            <a:endParaRPr lang="ro-RO" sz="1200" dirty="0"/>
          </a:p>
          <a:p>
            <a:pPr algn="l"/>
            <a:r>
              <a:rPr lang="ro-RO" sz="1200" dirty="0"/>
              <a:t>Prof. MARCU Simona-Ioana</a:t>
            </a:r>
            <a:endParaRPr lang="ro-RO" sz="1200" dirty="0"/>
          </a:p>
          <a:p>
            <a:pPr algn="l"/>
            <a:r>
              <a:rPr lang="ro-RO" sz="1200" dirty="0"/>
              <a:t>Prof. POP Vasile-Grațian</a:t>
            </a:r>
            <a:endParaRPr lang="ro-RO" sz="1200" dirty="0"/>
          </a:p>
          <a:p>
            <a:pPr algn="l"/>
            <a:endParaRPr lang="ro-RO" sz="1200" dirty="0"/>
          </a:p>
          <a:p>
            <a:pPr algn="ctr"/>
            <a:endParaRPr lang="ro-RO" dirty="0"/>
          </a:p>
          <a:p>
            <a:pPr algn="ctr"/>
            <a:endParaRPr lang="ro-RO" dirty="0"/>
          </a:p>
          <a:p>
            <a:pPr algn="ctr"/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Etapele procedurale de constituire a  CA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39697" y="2104008"/>
            <a:ext cx="1180730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1.    Directorul ,,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solicită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scris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după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caz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reprezentativ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părinților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școlar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elevilor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local/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local al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sectorului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municipiului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București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pe raza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căruia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se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află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unitatea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primarului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județean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președintelui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județean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președintelui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General al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Municipiului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București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operatorilor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economici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parteneri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asociațiilor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profesionale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partenere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consorțiilor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partenere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sau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reprezentativ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acestora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Ministerului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Agriculturii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Dezvoltării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Rurale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respectiv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Ministerului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Mediului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Apelor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Pădurilor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desemnarea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reprezentanților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după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caz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a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supleanților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prevăzuți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la </a:t>
            </a:r>
            <a:r>
              <a:rPr lang="en-GB" sz="1100" b="1" i="0" u="sng" dirty="0">
                <a:solidFill>
                  <a:srgbClr val="006400"/>
                </a:solidFill>
                <a:effectLst/>
                <a:latin typeface="Verdana" panose="020B0604030504040204" pitchFamily="34" charset="0"/>
              </a:rPr>
              <a:t>art. 6 </a:t>
            </a:r>
            <a:r>
              <a:rPr lang="en-GB" sz="1100" b="1" i="0" u="sng" dirty="0" err="1">
                <a:solidFill>
                  <a:srgbClr val="006400"/>
                </a:solidFill>
                <a:effectLst/>
                <a:latin typeface="Verdana" panose="020B0604030504040204" pitchFamily="34" charset="0"/>
              </a:rPr>
              <a:t>alin</a:t>
            </a:r>
            <a:r>
              <a:rPr lang="en-GB" sz="1100" b="1" i="0" u="sng" dirty="0">
                <a:solidFill>
                  <a:srgbClr val="006400"/>
                </a:solidFill>
                <a:effectLst/>
                <a:latin typeface="Verdana" panose="020B0604030504040204" pitchFamily="34" charset="0"/>
              </a:rPr>
              <a:t>. (1) lit. e)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sz="1100" b="1" i="0" u="sng" dirty="0">
                <a:solidFill>
                  <a:srgbClr val="006400"/>
                </a:solidFill>
                <a:effectLst/>
                <a:latin typeface="Verdana" panose="020B0604030504040204" pitchFamily="34" charset="0"/>
              </a:rPr>
              <a:t>f)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termen de 15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zile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lucrătoare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la data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solicitării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cazul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unităților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care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există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clase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cu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limba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maternă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iar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sunt/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rămân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cel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puțin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2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locuri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destinate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părinților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directorul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solicită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reprezentativ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părinților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unul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dintre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reprezentanți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să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fie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părinte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unui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elev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care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învață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la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clasele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cu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limba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maternă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mod similar se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procedează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unitățile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cu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predare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limbile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minorităților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naționale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cadrul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cărora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funcționează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clase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cu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predare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limba</a:t>
            </a:r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română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”</a:t>
            </a:r>
            <a:endParaRPr lang="en-GB" sz="11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63984" y="4083728"/>
            <a:ext cx="1150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2. 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Directorul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,,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convoacă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ședință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profesoral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unității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preuniversitar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vederea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alegerii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cadrelor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didac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-tice care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vor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face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parte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din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”;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984" y="4864963"/>
            <a:ext cx="11603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3.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Directorul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,,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aplică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după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caz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procedura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alegere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reprezentantului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personalului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didactic auxiliar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prevăzută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la </a:t>
            </a:r>
            <a:r>
              <a:rPr lang="en-GB" sz="1200" b="1" i="0" u="sng" dirty="0">
                <a:solidFill>
                  <a:srgbClr val="006400"/>
                </a:solidFill>
                <a:effectLst/>
                <a:latin typeface="Verdana" panose="020B0604030504040204" pitchFamily="34" charset="0"/>
              </a:rPr>
              <a:t>art. 4 </a:t>
            </a:r>
            <a:r>
              <a:rPr lang="en-GB" sz="1200" b="1" i="0" u="sng" dirty="0" err="1">
                <a:solidFill>
                  <a:srgbClr val="006400"/>
                </a:solidFill>
                <a:effectLst/>
                <a:latin typeface="Verdana" panose="020B0604030504040204" pitchFamily="34" charset="0"/>
              </a:rPr>
              <a:t>alin</a:t>
            </a:r>
            <a:r>
              <a:rPr lang="en-GB" sz="1200" b="1" i="0" u="sng" dirty="0">
                <a:solidFill>
                  <a:srgbClr val="006400"/>
                </a:solidFill>
                <a:effectLst/>
                <a:latin typeface="Verdana" panose="020B0604030504040204" pitchFamily="34" charset="0"/>
              </a:rPr>
              <a:t>. (8)”</a:t>
            </a:r>
            <a:endParaRPr lang="en-GB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43883" y="5548544"/>
            <a:ext cx="11523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4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Directorul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,,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emite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după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expirarea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termenului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15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zile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prevăzut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la </a:t>
            </a:r>
            <a:r>
              <a:rPr lang="en-GB" sz="1200" b="1" i="0" u="sng" dirty="0">
                <a:solidFill>
                  <a:srgbClr val="006400"/>
                </a:solidFill>
                <a:effectLst/>
                <a:latin typeface="Verdana" panose="020B0604030504040204" pitchFamily="34" charset="0"/>
              </a:rPr>
              <a:t>lit. a)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decizia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constituire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pentru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anul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școlar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curs.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Decizia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emisă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pe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baza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procesului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-verbal al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profesoral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alegere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cadrelor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didactice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membri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ai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a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procesului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-verbal de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alegere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reprezentantului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personalului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didactic auxiliar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dacă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este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cazul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a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adreselor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desemnare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reprezentanților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prevăzuți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la </a:t>
            </a:r>
            <a:r>
              <a:rPr lang="en-GB" sz="1200" b="1" i="0" u="sng" dirty="0">
                <a:solidFill>
                  <a:srgbClr val="006400"/>
                </a:solidFill>
                <a:effectLst/>
                <a:latin typeface="Verdana" panose="020B0604030504040204" pitchFamily="34" charset="0"/>
              </a:rPr>
              <a:t>lit. a)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după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caz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a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supleanților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prevăzuți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la </a:t>
            </a:r>
            <a:r>
              <a:rPr lang="en-GB" sz="1200" b="1" i="0" u="sng" dirty="0">
                <a:solidFill>
                  <a:srgbClr val="006400"/>
                </a:solidFill>
                <a:effectLst/>
                <a:latin typeface="Verdana" panose="020B0604030504040204" pitchFamily="34" charset="0"/>
              </a:rPr>
              <a:t>art. 6 </a:t>
            </a:r>
            <a:r>
              <a:rPr lang="en-GB" sz="1200" b="1" i="0" u="sng" dirty="0" err="1">
                <a:solidFill>
                  <a:srgbClr val="006400"/>
                </a:solidFill>
                <a:effectLst/>
                <a:latin typeface="Verdana" panose="020B0604030504040204" pitchFamily="34" charset="0"/>
              </a:rPr>
              <a:t>alin</a:t>
            </a:r>
            <a:r>
              <a:rPr lang="en-GB" sz="1200" b="1" i="0" u="sng" dirty="0">
                <a:solidFill>
                  <a:srgbClr val="006400"/>
                </a:solidFill>
                <a:effectLst/>
                <a:latin typeface="Verdana" panose="020B0604030504040204" pitchFamily="34" charset="0"/>
              </a:rPr>
              <a:t>. (1) lit. e)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sz="1200" b="1" i="0" u="sng" dirty="0">
                <a:solidFill>
                  <a:srgbClr val="006400"/>
                </a:solidFill>
                <a:effectLst/>
                <a:latin typeface="Verdana" panose="020B0604030504040204" pitchFamily="34" charset="0"/>
              </a:rPr>
              <a:t>f)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se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comunică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membrilor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supleanților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dacă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aceștia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există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observatorilor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se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publică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la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avizierul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școlar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precum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pe website-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ul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unității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preuniversitar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”.</a:t>
            </a:r>
            <a:endParaRPr lang="en-GB" sz="1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Etapele procedurale de constituire a  CA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50921" y="2432482"/>
            <a:ext cx="118960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5. ,,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condițiile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care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termenul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15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zile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prevăzut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la </a:t>
            </a:r>
            <a:r>
              <a:rPr lang="en-GB" sz="1200" b="1" i="0" u="sng" dirty="0" err="1">
                <a:solidFill>
                  <a:srgbClr val="006400"/>
                </a:solidFill>
                <a:effectLst/>
                <a:latin typeface="Verdana" panose="020B0604030504040204" pitchFamily="34" charset="0"/>
              </a:rPr>
              <a:t>alin</a:t>
            </a:r>
            <a:r>
              <a:rPr lang="en-GB" sz="1200" b="1" i="0" u="sng" dirty="0">
                <a:solidFill>
                  <a:srgbClr val="006400"/>
                </a:solidFill>
                <a:effectLst/>
                <a:latin typeface="Verdana" panose="020B0604030504040204" pitchFamily="34" charset="0"/>
              </a:rPr>
              <a:t>. (2) lit. a)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nu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este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respectat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până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la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primirea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adresei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desemnare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noilor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reprezentanți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componența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sunt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incluși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reprezentanții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sau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după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caz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supleanții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acolo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unde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sunt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prevăzuți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din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vechiul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Directorul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reia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săptămânal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până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la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soluționare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demersurile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prevăzute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la </a:t>
            </a:r>
            <a:r>
              <a:rPr lang="en-GB" sz="1200" b="1" i="0" u="sng" dirty="0" err="1">
                <a:solidFill>
                  <a:srgbClr val="006400"/>
                </a:solidFill>
                <a:effectLst/>
                <a:latin typeface="Verdana" panose="020B0604030504040204" pitchFamily="34" charset="0"/>
              </a:rPr>
              <a:t>alin</a:t>
            </a:r>
            <a:r>
              <a:rPr lang="en-GB" sz="1200" b="1" i="0" u="sng" dirty="0">
                <a:solidFill>
                  <a:srgbClr val="006400"/>
                </a:solidFill>
                <a:effectLst/>
                <a:latin typeface="Verdana" panose="020B0604030504040204" pitchFamily="34" charset="0"/>
              </a:rPr>
              <a:t>. (2) lit. a)-c)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  <a:r>
              <a:rPr lang="en-GB" sz="1200" b="1" dirty="0">
                <a:solidFill>
                  <a:srgbClr val="000000"/>
                </a:solidFill>
                <a:latin typeface="Verdana" panose="020B0604030504040204" pitchFamily="34" charset="0"/>
              </a:rPr>
              <a:t>”</a:t>
            </a:r>
            <a:endParaRPr lang="en-GB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63984" y="4083728"/>
            <a:ext cx="115054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o-RO" sz="1200" b="1" dirty="0">
                <a:solidFill>
                  <a:srgbClr val="FF0000"/>
                </a:solidFill>
                <a:latin typeface="Verdana" panose="020B0604030504040204" pitchFamily="34" charset="0"/>
              </a:rPr>
              <a:t>A</a:t>
            </a:r>
            <a:r>
              <a:rPr lang="en-GB" sz="1200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ten</a:t>
            </a:r>
            <a:r>
              <a:rPr lang="ro-RO" sz="1200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ție!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0114" y="4474346"/>
            <a:ext cx="1097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0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La data emiterii de către director a deciziei de constituire a noului consiliu de administrație se dizolvă de drept consiliul de administrație care a funcționat anterior.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Cum sunt aleși/desemnați membrii CA?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75208" y="2104008"/>
            <a:ext cx="2068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>
                <a:solidFill>
                  <a:srgbClr val="FF0000"/>
                </a:solidFill>
              </a:rPr>
              <a:t>Cadrele didactice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8676" y="2473340"/>
            <a:ext cx="2068497" cy="4455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1050" dirty="0">
                <a:solidFill>
                  <a:srgbClr val="000000"/>
                </a:solidFill>
                <a:latin typeface="Verdana" panose="020B0604030504040204" pitchFamily="34" charset="0"/>
              </a:rPr>
              <a:t>,,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prin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vot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secret, de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către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profesoral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dintre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propunerile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înaintate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membrii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acestuia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/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autopro-puneri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ordinea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descrescătoare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numărului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voturi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obținute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candidați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din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rândul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cadrelor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didactice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încadrate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unitatea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care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ultimii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doi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ani nu au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fost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sancționate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disciplinar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cu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respectarea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criteriilor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competență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profesională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Minoritățile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naționale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au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dreptul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la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reprezentare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proporțională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cu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numărul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clase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mod similar se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procedează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unitățile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cu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predare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limbile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minorităților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naționale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cadrul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cărora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funcționează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clase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cu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predare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limba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română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;”</a:t>
            </a:r>
            <a:endParaRPr lang="en-GB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2423604" y="2104008"/>
            <a:ext cx="2068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Didactic auxiliar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03503" y="2473340"/>
            <a:ext cx="2068497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,,conform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procedurii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stabi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-lite la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nivelul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unității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prevăzută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la </a:t>
            </a:r>
            <a:r>
              <a:rPr lang="en-GB" sz="1100" b="0" i="0" u="sng" dirty="0">
                <a:solidFill>
                  <a:srgbClr val="006400"/>
                </a:solidFill>
                <a:effectLst/>
                <a:latin typeface="Verdana" panose="020B0604030504040204" pitchFamily="34" charset="0"/>
              </a:rPr>
              <a:t>art. 4 </a:t>
            </a:r>
            <a:r>
              <a:rPr lang="en-GB" sz="1100" b="0" i="0" u="sng" dirty="0" err="1">
                <a:solidFill>
                  <a:srgbClr val="006400"/>
                </a:solidFill>
                <a:effectLst/>
                <a:latin typeface="Verdana" panose="020B0604030504040204" pitchFamily="34" charset="0"/>
              </a:rPr>
              <a:t>alin</a:t>
            </a:r>
            <a:r>
              <a:rPr lang="en-GB" sz="1100" b="0" i="0" u="sng" dirty="0">
                <a:solidFill>
                  <a:srgbClr val="006400"/>
                </a:solidFill>
                <a:effectLst/>
                <a:latin typeface="Verdana" panose="020B0604030504040204" pitchFamily="34" charset="0"/>
              </a:rPr>
              <a:t>. (8)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situația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care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hotărât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 un loc din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cota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rezervată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cadrelor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didactice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să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fie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alocat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unui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reprezentant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personalului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didactic auxiliar”;</a:t>
            </a:r>
            <a:endParaRPr lang="en-GB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4873841" y="2104008"/>
            <a:ext cx="261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rgbClr val="FF0000"/>
                </a:solidFill>
              </a:rPr>
              <a:t>Reprezentan</a:t>
            </a:r>
            <a:r>
              <a:rPr lang="ro-RO" dirty="0">
                <a:solidFill>
                  <a:srgbClr val="FF0000"/>
                </a:solidFill>
              </a:rPr>
              <a:t>ți</a:t>
            </a:r>
            <a:r>
              <a:rPr lang="en-GB" dirty="0" err="1">
                <a:solidFill>
                  <a:srgbClr val="FF0000"/>
                </a:solidFill>
              </a:rPr>
              <a:t>i</a:t>
            </a:r>
            <a:r>
              <a:rPr lang="en-GB" dirty="0">
                <a:solidFill>
                  <a:srgbClr val="FF0000"/>
                </a:solidFill>
              </a:rPr>
              <a:t> CL /CJ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73841" y="2473340"/>
            <a:ext cx="261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,,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reprezentanții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local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județean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sunt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desemnați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acestea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Acești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reprezentanți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nu pot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avea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calitatea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personal didactic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predare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sau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auxiliar, personal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administrativ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unitatea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respectivă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nici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calitatea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personal didactic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conducere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îndrumare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control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”</a:t>
            </a:r>
            <a:endParaRPr lang="en-GB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7847860" y="2104008"/>
            <a:ext cx="3950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rgbClr val="FF0000"/>
                </a:solidFill>
              </a:rPr>
              <a:t>Reprezentant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primar</a:t>
            </a:r>
            <a:r>
              <a:rPr lang="en-GB" dirty="0">
                <a:solidFill>
                  <a:srgbClr val="FF0000"/>
                </a:solidFill>
              </a:rPr>
              <a:t>/pre</a:t>
            </a:r>
            <a:r>
              <a:rPr lang="ro-RO" dirty="0">
                <a:solidFill>
                  <a:srgbClr val="FF0000"/>
                </a:solidFill>
              </a:rPr>
              <a:t>ș</a:t>
            </a:r>
            <a:r>
              <a:rPr lang="en-GB" dirty="0" err="1">
                <a:solidFill>
                  <a:srgbClr val="FF0000"/>
                </a:solidFill>
              </a:rPr>
              <a:t>edinte</a:t>
            </a:r>
            <a:r>
              <a:rPr lang="en-GB" dirty="0">
                <a:solidFill>
                  <a:srgbClr val="FF0000"/>
                </a:solidFill>
              </a:rPr>
              <a:t> CJ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52551" y="2473340"/>
            <a:ext cx="43707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,,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reprezentantul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primarului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localității</a:t>
            </a:r>
            <a:r>
              <a:rPr lang="ro-RO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(...) 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 raza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căreia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/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căruia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se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află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unitatea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respectiv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reprezentantul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președintelui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județean</a:t>
            </a:r>
            <a:r>
              <a:rPr lang="ro-RO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(...) 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sunt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desemnați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către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primar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/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președintele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după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caz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Aceștia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sunt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desemnați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condițiile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care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primarul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/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președintele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u="sng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nu pot fi </a:t>
            </a:r>
            <a:r>
              <a:rPr lang="en-GB" sz="1200" b="1" i="0" u="sng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membri</a:t>
            </a:r>
            <a:r>
              <a:rPr lang="en-GB" sz="1200" b="1" i="0" u="sng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1" i="0" u="sng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drept</a:t>
            </a:r>
            <a:r>
              <a:rPr lang="en-GB" sz="1200" b="1" i="0" u="sng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ai </a:t>
            </a:r>
            <a:r>
              <a:rPr lang="en-GB" sz="1200" b="1" i="0" u="sng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1" i="0" u="sng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1" i="0" u="sng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1" u="sng" dirty="0">
                <a:solidFill>
                  <a:srgbClr val="000000"/>
                </a:solidFill>
                <a:latin typeface="Verdana" panose="020B0604030504040204" pitchFamily="34" charset="0"/>
              </a:rPr>
              <a:t>”</a:t>
            </a:r>
            <a:endParaRPr lang="en-GB" sz="1200" b="1" u="sng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/>
            <a:endParaRPr lang="en-GB" sz="1200" b="1" u="sng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/>
            <a:r>
              <a:rPr lang="en-GB" sz="1200" b="1" u="sng" dirty="0">
                <a:solidFill>
                  <a:srgbClr val="FF0000"/>
                </a:solidFill>
              </a:rPr>
              <a:t>!!!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Reprezentantul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desemnat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al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primarului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respectiv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reprezentantul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președintelui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județeanîn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consiliul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nu pot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avea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calitatea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de personal didactic de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predare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, didactic auxiliar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sau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personal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administrativ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unitatea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învățământ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respectivă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și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nici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calitatea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de personal didactic de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conducere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îndrumare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și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control</a:t>
            </a:r>
            <a:endParaRPr lang="en-GB" sz="1200" b="1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Cum sunt aleși/desemnați membrii CA?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75208" y="2104008"/>
            <a:ext cx="3240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rgbClr val="FF0000"/>
                </a:solidFill>
              </a:rPr>
              <a:t>Reprezentan</a:t>
            </a:r>
            <a:r>
              <a:rPr lang="ro-RO" dirty="0">
                <a:solidFill>
                  <a:srgbClr val="FF0000"/>
                </a:solidFill>
              </a:rPr>
              <a:t>tanții părinților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5309" y="2473340"/>
            <a:ext cx="3755254" cy="4455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1050" dirty="0">
                <a:solidFill>
                  <a:srgbClr val="000000"/>
                </a:solidFill>
                <a:latin typeface="Verdana" panose="020B0604030504040204" pitchFamily="34" charset="0"/>
              </a:rPr>
              <a:t>,,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reprezentanții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părinților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sunt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desemnați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către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reprezentativ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părinților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dintre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membrii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acestuia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care, la data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desemnării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au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copii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unitatea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cazul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care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reprezentantul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desemnat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părinților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are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copilul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elev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anul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final al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nivelului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urmând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 la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sfârșitul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anului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școlar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să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își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piardă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calitatea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membru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urmare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pierderii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calității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elev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propriului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copil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conformitate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cu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prevederile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sz="1050" b="0" i="0" u="sng" dirty="0">
                <a:solidFill>
                  <a:srgbClr val="006400"/>
                </a:solidFill>
                <a:effectLst/>
                <a:latin typeface="Verdana" panose="020B0604030504040204" pitchFamily="34" charset="0"/>
              </a:rPr>
              <a:t>art. 8 </a:t>
            </a:r>
            <a:r>
              <a:rPr lang="en-GB" sz="1050" b="0" i="0" u="sng" dirty="0" err="1">
                <a:solidFill>
                  <a:srgbClr val="006400"/>
                </a:solidFill>
                <a:effectLst/>
                <a:latin typeface="Verdana" panose="020B0604030504040204" pitchFamily="34" charset="0"/>
              </a:rPr>
              <a:t>alin</a:t>
            </a:r>
            <a:r>
              <a:rPr lang="en-GB" sz="1050" b="0" i="0" u="sng" dirty="0">
                <a:solidFill>
                  <a:srgbClr val="006400"/>
                </a:solidFill>
                <a:effectLst/>
                <a:latin typeface="Verdana" panose="020B0604030504040204" pitchFamily="34" charset="0"/>
              </a:rPr>
              <a:t>. (1) lit. </a:t>
            </a:r>
            <a:r>
              <a:rPr lang="en-GB" sz="1050" b="0" i="0" u="sng" dirty="0" err="1">
                <a:solidFill>
                  <a:srgbClr val="006400"/>
                </a:solidFill>
                <a:effectLst/>
                <a:latin typeface="Verdana" panose="020B0604030504040204" pitchFamily="34" charset="0"/>
              </a:rPr>
              <a:t>i</a:t>
            </a:r>
            <a:r>
              <a:rPr lang="en-GB" sz="1050" b="0" i="0" u="sng" dirty="0">
                <a:solidFill>
                  <a:srgbClr val="006400"/>
                </a:solidFill>
                <a:effectLst/>
                <a:latin typeface="Verdana" panose="020B0604030504040204" pitchFamily="34" charset="0"/>
              </a:rPr>
              <a:t>)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reprezentativ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părinților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desemnează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un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membru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supleant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părinte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cărui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copil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este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elev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într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-un an de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studiu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inferior.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Membrul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supleant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preia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reprezentarea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părinților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după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încheierea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anului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școlar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curs,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respectiv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la data de 1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septembrie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anului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școlar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următor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până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la data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emiterii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deciziei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constituire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noului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0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.”</a:t>
            </a:r>
            <a:endParaRPr lang="ro-RO" sz="105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endParaRPr lang="ro-RO" sz="105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/>
            <a:endParaRPr lang="ro-RO" sz="105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/>
            <a:r>
              <a:rPr lang="ro-RO" sz="1050" dirty="0">
                <a:latin typeface="Verdana" panose="020B0604030504040204" pitchFamily="34" charset="0"/>
              </a:rPr>
              <a:t>!!! </a:t>
            </a:r>
            <a:r>
              <a:rPr lang="en-GB" sz="1050" b="0" i="0" dirty="0" err="1">
                <a:effectLst/>
                <a:latin typeface="Verdana" panose="020B0604030504040204" pitchFamily="34" charset="0"/>
              </a:rPr>
              <a:t>Reprezentanții</a:t>
            </a:r>
            <a:r>
              <a:rPr lang="en-GB" sz="1050" b="0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effectLst/>
                <a:latin typeface="Verdana" panose="020B0604030504040204" pitchFamily="34" charset="0"/>
              </a:rPr>
              <a:t>părinților</a:t>
            </a:r>
            <a:r>
              <a:rPr lang="en-GB" sz="1050" b="0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effectLst/>
                <a:latin typeface="Verdana" panose="020B0604030504040204" pitchFamily="34" charset="0"/>
              </a:rPr>
              <a:t>în</a:t>
            </a:r>
            <a:r>
              <a:rPr lang="en-GB" sz="1050" b="0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effectLst/>
                <a:latin typeface="Verdana" panose="020B0604030504040204" pitchFamily="34" charset="0"/>
              </a:rPr>
              <a:t>consiliul</a:t>
            </a:r>
            <a:r>
              <a:rPr lang="en-GB" sz="1050" b="0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050" b="0" i="0" dirty="0" err="1">
                <a:effectLst/>
                <a:latin typeface="Verdana" panose="020B0604030504040204" pitchFamily="34" charset="0"/>
              </a:rPr>
              <a:t>administrație</a:t>
            </a:r>
            <a:r>
              <a:rPr lang="en-GB" sz="1050" b="0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050" b="1" i="0" dirty="0">
                <a:effectLst/>
                <a:latin typeface="Verdana" panose="020B0604030504040204" pitchFamily="34" charset="0"/>
              </a:rPr>
              <a:t>nu pot </a:t>
            </a:r>
            <a:r>
              <a:rPr lang="en-GB" sz="1050" b="1" i="0" dirty="0" err="1">
                <a:effectLst/>
                <a:latin typeface="Verdana" panose="020B0604030504040204" pitchFamily="34" charset="0"/>
              </a:rPr>
              <a:t>avea</a:t>
            </a:r>
            <a:r>
              <a:rPr lang="en-GB" sz="1050" b="1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050" b="1" i="0" dirty="0" err="1">
                <a:effectLst/>
                <a:latin typeface="Verdana" panose="020B0604030504040204" pitchFamily="34" charset="0"/>
              </a:rPr>
              <a:t>calitatea</a:t>
            </a:r>
            <a:r>
              <a:rPr lang="en-GB" sz="1050" b="1" i="0" dirty="0">
                <a:effectLst/>
                <a:latin typeface="Verdana" panose="020B0604030504040204" pitchFamily="34" charset="0"/>
              </a:rPr>
              <a:t> de personal didactic de </a:t>
            </a:r>
            <a:r>
              <a:rPr lang="en-GB" sz="1050" b="1" i="0" dirty="0" err="1">
                <a:effectLst/>
                <a:latin typeface="Verdana" panose="020B0604030504040204" pitchFamily="34" charset="0"/>
              </a:rPr>
              <a:t>predare</a:t>
            </a:r>
            <a:r>
              <a:rPr lang="en-GB" sz="1050" b="1" i="0" dirty="0">
                <a:effectLst/>
                <a:latin typeface="Verdana" panose="020B0604030504040204" pitchFamily="34" charset="0"/>
              </a:rPr>
              <a:t>, didactic auxiliar </a:t>
            </a:r>
            <a:r>
              <a:rPr lang="en-GB" sz="1050" b="1" i="0" dirty="0" err="1">
                <a:effectLst/>
                <a:latin typeface="Verdana" panose="020B0604030504040204" pitchFamily="34" charset="0"/>
              </a:rPr>
              <a:t>sau</a:t>
            </a:r>
            <a:r>
              <a:rPr lang="en-GB" sz="1050" b="1" i="0" dirty="0">
                <a:effectLst/>
                <a:latin typeface="Verdana" panose="020B0604030504040204" pitchFamily="34" charset="0"/>
              </a:rPr>
              <a:t> personal </a:t>
            </a:r>
            <a:r>
              <a:rPr lang="en-GB" sz="1050" b="1" i="0" dirty="0" err="1">
                <a:effectLst/>
                <a:latin typeface="Verdana" panose="020B0604030504040204" pitchFamily="34" charset="0"/>
              </a:rPr>
              <a:t>administrativ</a:t>
            </a:r>
            <a:r>
              <a:rPr lang="en-GB" sz="1050" b="1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050" b="1" i="0" dirty="0" err="1">
                <a:effectLst/>
                <a:latin typeface="Verdana" panose="020B0604030504040204" pitchFamily="34" charset="0"/>
              </a:rPr>
              <a:t>în</a:t>
            </a:r>
            <a:r>
              <a:rPr lang="en-GB" sz="1050" b="1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050" b="1" i="0" dirty="0" err="1">
                <a:effectLst/>
                <a:latin typeface="Verdana" panose="020B0604030504040204" pitchFamily="34" charset="0"/>
              </a:rPr>
              <a:t>unitatea</a:t>
            </a:r>
            <a:r>
              <a:rPr lang="en-GB" sz="1050" b="1" i="0" dirty="0">
                <a:effectLst/>
                <a:latin typeface="Verdana" panose="020B0604030504040204" pitchFamily="34" charset="0"/>
              </a:rPr>
              <a:t> de </a:t>
            </a:r>
            <a:r>
              <a:rPr lang="en-GB" sz="1050" b="1" i="0" dirty="0" err="1">
                <a:effectLst/>
                <a:latin typeface="Verdana" panose="020B0604030504040204" pitchFamily="34" charset="0"/>
              </a:rPr>
              <a:t>învățământ</a:t>
            </a:r>
            <a:r>
              <a:rPr lang="en-GB" sz="1050" b="1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050" b="1" i="0" dirty="0" err="1">
                <a:effectLst/>
                <a:latin typeface="Verdana" panose="020B0604030504040204" pitchFamily="34" charset="0"/>
              </a:rPr>
              <a:t>respectivă</a:t>
            </a:r>
            <a:r>
              <a:rPr lang="en-GB" sz="1050" b="1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050" b="1" i="0" dirty="0" err="1">
                <a:effectLst/>
                <a:latin typeface="Verdana" panose="020B0604030504040204" pitchFamily="34" charset="0"/>
              </a:rPr>
              <a:t>și</a:t>
            </a:r>
            <a:r>
              <a:rPr lang="en-GB" sz="1050" b="1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050" b="1" i="0" dirty="0" err="1">
                <a:effectLst/>
                <a:latin typeface="Verdana" panose="020B0604030504040204" pitchFamily="34" charset="0"/>
              </a:rPr>
              <a:t>nici</a:t>
            </a:r>
            <a:r>
              <a:rPr lang="en-GB" sz="1050" b="1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050" b="1" i="0" dirty="0" err="1">
                <a:effectLst/>
                <a:latin typeface="Verdana" panose="020B0604030504040204" pitchFamily="34" charset="0"/>
              </a:rPr>
              <a:t>calitatea</a:t>
            </a:r>
            <a:r>
              <a:rPr lang="en-GB" sz="1050" b="1" i="0" dirty="0">
                <a:effectLst/>
                <a:latin typeface="Verdana" panose="020B0604030504040204" pitchFamily="34" charset="0"/>
              </a:rPr>
              <a:t> de personal didactic de </a:t>
            </a:r>
            <a:r>
              <a:rPr lang="en-GB" sz="1050" b="1" i="0" dirty="0" err="1">
                <a:effectLst/>
                <a:latin typeface="Verdana" panose="020B0604030504040204" pitchFamily="34" charset="0"/>
              </a:rPr>
              <a:t>conducere</a:t>
            </a:r>
            <a:r>
              <a:rPr lang="en-GB" sz="1050" b="1" i="0" dirty="0">
                <a:effectLst/>
                <a:latin typeface="Verdana" panose="020B0604030504040204" pitchFamily="34" charset="0"/>
              </a:rPr>
              <a:t>, </a:t>
            </a:r>
            <a:r>
              <a:rPr lang="en-GB" sz="1050" b="1" i="0" dirty="0" err="1">
                <a:effectLst/>
                <a:latin typeface="Verdana" panose="020B0604030504040204" pitchFamily="34" charset="0"/>
              </a:rPr>
              <a:t>îndrumare</a:t>
            </a:r>
            <a:r>
              <a:rPr lang="en-GB" sz="1050" b="1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050" b="1" i="0" dirty="0" err="1">
                <a:effectLst/>
                <a:latin typeface="Verdana" panose="020B0604030504040204" pitchFamily="34" charset="0"/>
              </a:rPr>
              <a:t>și</a:t>
            </a:r>
            <a:r>
              <a:rPr lang="en-GB" sz="1050" b="1" i="0" dirty="0">
                <a:effectLst/>
                <a:latin typeface="Verdana" panose="020B0604030504040204" pitchFamily="34" charset="0"/>
              </a:rPr>
              <a:t> control </a:t>
            </a:r>
            <a:r>
              <a:rPr lang="en-GB" sz="1050" b="1" i="0" dirty="0" err="1">
                <a:effectLst/>
                <a:latin typeface="Verdana" panose="020B0604030504040204" pitchFamily="34" charset="0"/>
              </a:rPr>
              <a:t>sau</a:t>
            </a:r>
            <a:r>
              <a:rPr lang="en-GB" sz="1050" b="1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050" b="1" i="0" dirty="0" err="1">
                <a:effectLst/>
                <a:latin typeface="Verdana" panose="020B0604030504040204" pitchFamily="34" charset="0"/>
              </a:rPr>
              <a:t>calitatea</a:t>
            </a:r>
            <a:r>
              <a:rPr lang="en-GB" sz="1050" b="1" i="0" dirty="0">
                <a:effectLst/>
                <a:latin typeface="Verdana" panose="020B0604030504040204" pitchFamily="34" charset="0"/>
              </a:rPr>
              <a:t> de </a:t>
            </a:r>
            <a:r>
              <a:rPr lang="en-GB" sz="1050" b="1" i="0" dirty="0" err="1">
                <a:effectLst/>
                <a:latin typeface="Verdana" panose="020B0604030504040204" pitchFamily="34" charset="0"/>
              </a:rPr>
              <a:t>consilier</a:t>
            </a:r>
            <a:r>
              <a:rPr lang="en-GB" sz="1050" b="1" i="0" dirty="0">
                <a:effectLst/>
                <a:latin typeface="Verdana" panose="020B0604030504040204" pitchFamily="34" charset="0"/>
              </a:rPr>
              <a:t> local/</a:t>
            </a:r>
            <a:r>
              <a:rPr lang="en-GB" sz="1050" b="1" i="0" dirty="0" err="1">
                <a:effectLst/>
                <a:latin typeface="Verdana" panose="020B0604030504040204" pitchFamily="34" charset="0"/>
              </a:rPr>
              <a:t>județean</a:t>
            </a:r>
            <a:r>
              <a:rPr lang="en-GB" sz="1050" b="0" i="0" dirty="0">
                <a:effectLst/>
                <a:latin typeface="Verdana" panose="020B0604030504040204" pitchFamily="34" charset="0"/>
              </a:rPr>
              <a:t>;</a:t>
            </a:r>
            <a:endParaRPr lang="en-GB" sz="1050" dirty="0"/>
          </a:p>
        </p:txBody>
      </p:sp>
      <p:sp>
        <p:nvSpPr>
          <p:cNvPr id="16" name="TextBox 15"/>
          <p:cNvSpPr txBox="1"/>
          <p:nvPr/>
        </p:nvSpPr>
        <p:spPr>
          <a:xfrm>
            <a:off x="4539450" y="2104008"/>
            <a:ext cx="2953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rgbClr val="FF0000"/>
                </a:solidFill>
              </a:rPr>
              <a:t>Reprezentan</a:t>
            </a:r>
            <a:r>
              <a:rPr lang="ro-RO" dirty="0">
                <a:solidFill>
                  <a:srgbClr val="FF0000"/>
                </a:solidFill>
              </a:rPr>
              <a:t>tul elevilor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45872" y="2473340"/>
            <a:ext cx="334688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,,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care 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împlinit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vârsta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18 ani,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este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ales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către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elevii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unității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alegerile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fiind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organizate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către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școlar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elevilor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conform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Procedurii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privind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alegerea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reprezentantului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elevilor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unităților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preuniversitar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după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caz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supleant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prezentate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sz="1200" b="0" i="0" u="sng" dirty="0" err="1">
                <a:solidFill>
                  <a:srgbClr val="006400"/>
                </a:solidFill>
                <a:effectLst/>
                <a:latin typeface="Verdana" panose="020B0604030504040204" pitchFamily="34" charset="0"/>
              </a:rPr>
              <a:t>anexa</a:t>
            </a:r>
            <a:r>
              <a:rPr lang="en-GB" sz="1200" b="0" i="0" u="sng" dirty="0">
                <a:solidFill>
                  <a:srgbClr val="006400"/>
                </a:solidFill>
                <a:effectLst/>
                <a:latin typeface="Verdana" panose="020B0604030504040204" pitchFamily="34" charset="0"/>
              </a:rPr>
              <a:t> nr. 3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care face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parte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integrantă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din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prezenta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metodologie-cadru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cazul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care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reprezentantul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elevilor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se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află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anul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final al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nivelului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se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desemnează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un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membru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supleant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dintr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-un an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studiu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inferior, care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împlini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vârsta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18 ani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până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încheierea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cursurilor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din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anul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școlar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respectiv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care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preia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reprezentarea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elevilor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după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încheierea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cursurilor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dar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nu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mai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târziu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data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emiterii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deciziei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constituire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noului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pentru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anul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școlar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următor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”</a:t>
            </a:r>
            <a:endParaRPr lang="en-GB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7847860" y="2104008"/>
            <a:ext cx="3950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rgbClr val="FF0000"/>
                </a:solidFill>
              </a:rPr>
              <a:t>Reprezentant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ro-RO" dirty="0">
                <a:solidFill>
                  <a:srgbClr val="FF0000"/>
                </a:solidFill>
              </a:rPr>
              <a:t>operatori economici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52551" y="2473340"/>
            <a:ext cx="43707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,,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reprezentanții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operatorilor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economici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parteneri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asociațiilor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profesionale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partenere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consorțiilor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partenere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sunt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desemnați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către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aceștia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/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acestea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sau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către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consorțiul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reprezentativ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conformitate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cu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prevederile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sz="1200" b="0" i="0" u="none" strike="noStrike" dirty="0">
                <a:solidFill>
                  <a:srgbClr val="428BCA"/>
                </a:solidFill>
                <a:effectLst/>
                <a:latin typeface="Verdana" panose="020B0604030504040204" pitchFamily="34" charset="0"/>
                <a:hlinkClick r:id="rId1"/>
              </a:rPr>
              <a:t>art. 128 </a:t>
            </a:r>
            <a:r>
              <a:rPr lang="en-GB" sz="1200" b="0" i="0" u="none" strike="noStrike" dirty="0" err="1">
                <a:solidFill>
                  <a:srgbClr val="428BCA"/>
                </a:solidFill>
                <a:effectLst/>
                <a:latin typeface="Verdana" panose="020B0604030504040204" pitchFamily="34" charset="0"/>
                <a:hlinkClick r:id="rId1"/>
              </a:rPr>
              <a:t>alin</a:t>
            </a:r>
            <a:r>
              <a:rPr lang="en-GB" sz="1200" b="0" i="0" u="none" strike="noStrike" dirty="0">
                <a:solidFill>
                  <a:srgbClr val="428BCA"/>
                </a:solidFill>
                <a:effectLst/>
                <a:latin typeface="Verdana" panose="020B0604030504040204" pitchFamily="34" charset="0"/>
                <a:hlinkClick r:id="rId1"/>
              </a:rPr>
              <a:t>. (2) lit. f)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sz="1200" b="0" i="0" u="none" strike="noStrike" dirty="0">
                <a:solidFill>
                  <a:srgbClr val="428BCA"/>
                </a:solidFill>
                <a:effectLst/>
                <a:latin typeface="Verdana" panose="020B0604030504040204" pitchFamily="34" charset="0"/>
                <a:hlinkClick r:id="rId1"/>
              </a:rPr>
              <a:t>g) din </a:t>
            </a:r>
            <a:r>
              <a:rPr lang="en-GB" sz="1200" b="0" i="0" u="none" strike="noStrike" dirty="0" err="1">
                <a:solidFill>
                  <a:srgbClr val="428BCA"/>
                </a:solidFill>
                <a:effectLst/>
                <a:latin typeface="Verdana" panose="020B0604030504040204" pitchFamily="34" charset="0"/>
                <a:hlinkClick r:id="rId1"/>
              </a:rPr>
              <a:t>Legea</a:t>
            </a:r>
            <a:r>
              <a:rPr lang="en-GB" sz="1200" b="0" i="0" u="none" strike="noStrike" dirty="0">
                <a:solidFill>
                  <a:srgbClr val="428BCA"/>
                </a:solidFill>
                <a:effectLst/>
                <a:latin typeface="Verdana" panose="020B0604030504040204" pitchFamily="34" charset="0"/>
                <a:hlinkClick r:id="rId1"/>
              </a:rPr>
              <a:t> </a:t>
            </a:r>
            <a:r>
              <a:rPr lang="en-GB" sz="1200" b="0" i="0" u="none" strike="noStrike" dirty="0" err="1">
                <a:solidFill>
                  <a:srgbClr val="428BCA"/>
                </a:solidFill>
                <a:effectLst/>
                <a:latin typeface="Verdana" panose="020B0604030504040204" pitchFamily="34" charset="0"/>
                <a:hlinkClick r:id="rId1"/>
              </a:rPr>
              <a:t>învățământului</a:t>
            </a:r>
            <a:r>
              <a:rPr lang="en-GB" sz="1200" b="0" i="0" u="none" strike="noStrike" dirty="0">
                <a:solidFill>
                  <a:srgbClr val="428BCA"/>
                </a:solidFill>
                <a:effectLst/>
                <a:latin typeface="Verdana" panose="020B0604030504040204" pitchFamily="34" charset="0"/>
                <a:hlinkClick r:id="rId1"/>
              </a:rPr>
              <a:t> </a:t>
            </a:r>
            <a:r>
              <a:rPr lang="en-GB" sz="1200" b="0" i="0" u="none" strike="noStrike" dirty="0" err="1">
                <a:solidFill>
                  <a:srgbClr val="428BCA"/>
                </a:solidFill>
                <a:effectLst/>
                <a:latin typeface="Verdana" panose="020B0604030504040204" pitchFamily="34" charset="0"/>
                <a:hlinkClick r:id="rId1"/>
              </a:rPr>
              <a:t>preuniversitar</a:t>
            </a:r>
            <a:r>
              <a:rPr lang="en-GB" sz="1200" b="0" i="0" u="none" strike="noStrike" dirty="0">
                <a:solidFill>
                  <a:srgbClr val="428BCA"/>
                </a:solidFill>
                <a:effectLst/>
                <a:latin typeface="Verdana" panose="020B0604030504040204" pitchFamily="34" charset="0"/>
                <a:hlinkClick r:id="rId1"/>
              </a:rPr>
              <a:t> nr. 198/2023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cu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modificările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ulterioare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  <a:r>
              <a:rPr lang="en-GB" sz="1200" b="1" u="sng" dirty="0">
                <a:solidFill>
                  <a:srgbClr val="000000"/>
                </a:solidFill>
                <a:latin typeface="Verdana" panose="020B0604030504040204" pitchFamily="34" charset="0"/>
              </a:rPr>
              <a:t>”</a:t>
            </a:r>
            <a:endParaRPr lang="en-GB" sz="1200" b="1" u="sn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Incompatibilități cu calitatea de membru CA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37351" y="2112885"/>
            <a:ext cx="1166525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(4) 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Calitatea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membru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este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incompatibilă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cu:</a:t>
            </a:r>
            <a:endParaRPr lang="ro-RO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ro-RO" sz="12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/>
            <a:endParaRPr lang="ro-RO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en-GB" sz="1200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a)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calitatea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membru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același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soțului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soției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fiului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fiicei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rudelor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afinilor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până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gradul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IV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inclusiv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</a:t>
            </a:r>
            <a:endParaRPr lang="ro-RO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en-GB" sz="1200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b)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deținerea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unei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funcții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didactice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conducere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îndrumare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control, cu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excepția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directorului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directorului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adjunct ai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respectivei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unități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</a:t>
            </a:r>
            <a:endParaRPr lang="ro-RO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en-GB" sz="1200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c)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calitatea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cadru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didactic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unitatea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respectivă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cu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excepția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directorului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după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caz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directorului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adjunct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personalului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didactic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predare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ales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către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profesoral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unității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</a:t>
            </a:r>
            <a:endParaRPr lang="ro-RO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en-GB" sz="1200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d)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calitatea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personalului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didactic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predare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reprezentantului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personalului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didactic auxiliar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părinte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elev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înmatriculat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respectiva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unitate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cu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excepția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directorului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unității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respectiv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directorului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adjunct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cazul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unităților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special;</a:t>
            </a:r>
            <a:endParaRPr lang="ro-RO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en-GB" sz="1200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e)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calitatea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personal didactic auxiliar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sau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personal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administrativ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unitatea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respectivă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pentru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: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reprezentantul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desemnat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primarului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reprezentantul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desemnat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președintelui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județean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/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General al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Municipiului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București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reprezentanții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local/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județean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</a:t>
            </a:r>
            <a:endParaRPr lang="ro-RO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en-GB" sz="1200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f)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calitatea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personal didactic auxiliar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sau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administrativ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unitatea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respectivă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pentru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reprezentanții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părinților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</a:t>
            </a:r>
            <a:endParaRPr lang="ro-RO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en-GB" sz="1200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g)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deținerea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unei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sancțiuni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disciplinare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neradiate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</a:t>
            </a:r>
            <a:endParaRPr lang="ro-RO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en-GB" sz="1200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h)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deținerea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unei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condamnări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pentru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o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faptă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penală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săvârșită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cu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intenție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până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intervenirea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unei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situații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care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înlătură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consecințele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condamnării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  <a:endParaRPr lang="en-GB" sz="1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Cine este președintele CA?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30819" y="3027284"/>
            <a:ext cx="116770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Președintele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unităților</a:t>
            </a:r>
            <a:r>
              <a:rPr lang="en-GB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stat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este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directorul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unității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cu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excepția</a:t>
            </a:r>
            <a:r>
              <a:rPr lang="en-GB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unităților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stat care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organizează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cu o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pondere</a:t>
            </a:r>
            <a:r>
              <a:rPr lang="en-GB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majoritară</a:t>
            </a:r>
            <a:r>
              <a:rPr lang="en-GB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profesional</a:t>
            </a:r>
            <a:r>
              <a:rPr lang="en-GB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sistem</a:t>
            </a:r>
            <a:r>
              <a:rPr lang="en-GB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dual,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respectiv</a:t>
            </a:r>
            <a:r>
              <a:rPr lang="en-GB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tehnologic</a:t>
            </a:r>
            <a:r>
              <a:rPr lang="en-GB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sistem</a:t>
            </a:r>
            <a:r>
              <a:rPr lang="en-GB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dual,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care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președintele</a:t>
            </a:r>
            <a:r>
              <a:rPr lang="en-GB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este</a:t>
            </a:r>
            <a:r>
              <a:rPr lang="en-GB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ales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dintre</a:t>
            </a:r>
            <a:r>
              <a:rPr lang="en-GB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director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reprezentanții</a:t>
            </a:r>
            <a:r>
              <a:rPr lang="en-GB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operatorilor</a:t>
            </a:r>
            <a:r>
              <a:rPr lang="en-GB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economici.</a:t>
            </a:r>
            <a:endParaRPr lang="en-GB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Important!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75209" y="2867487"/>
            <a:ext cx="11452194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cazul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unităților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care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organizează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cu o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pondere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majoritară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profesional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sistem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dual,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respectiv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tehnologic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sistem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dual,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care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președintele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trebuie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ales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dintre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director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reprezentanții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operatorilor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economici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potrivit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b="0" i="0" u="sng" dirty="0">
                <a:solidFill>
                  <a:srgbClr val="006400"/>
                </a:solidFill>
                <a:effectLst/>
                <a:latin typeface="Verdana" panose="020B0604030504040204" pitchFamily="34" charset="0"/>
              </a:rPr>
              <a:t>art. 10 </a:t>
            </a:r>
            <a:r>
              <a:rPr lang="en-GB" b="0" i="0" u="sng" dirty="0" err="1">
                <a:solidFill>
                  <a:srgbClr val="006400"/>
                </a:solidFill>
                <a:effectLst/>
                <a:latin typeface="Verdana" panose="020B0604030504040204" pitchFamily="34" charset="0"/>
              </a:rPr>
              <a:t>alin</a:t>
            </a:r>
            <a:r>
              <a:rPr lang="en-GB" b="0" i="0" u="sng" dirty="0">
                <a:solidFill>
                  <a:srgbClr val="006400"/>
                </a:solidFill>
                <a:effectLst/>
                <a:latin typeface="Verdana" panose="020B0604030504040204" pitchFamily="34" charset="0"/>
              </a:rPr>
              <a:t>. (2)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directorul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:</a:t>
            </a:r>
            <a:endParaRPr lang="ro-RO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en-GB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a)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convoacă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membrii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desemnați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sau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aleși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conformitate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cu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prevederile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b="0" i="0" u="sng" dirty="0">
                <a:solidFill>
                  <a:srgbClr val="006400"/>
                </a:solidFill>
                <a:effectLst/>
                <a:latin typeface="Verdana" panose="020B0604030504040204" pitchFamily="34" charset="0"/>
              </a:rPr>
              <a:t>art. 6 </a:t>
            </a:r>
            <a:r>
              <a:rPr lang="en-GB" b="0" i="0" u="sng" dirty="0" err="1">
                <a:solidFill>
                  <a:srgbClr val="006400"/>
                </a:solidFill>
                <a:effectLst/>
                <a:latin typeface="Verdana" panose="020B0604030504040204" pitchFamily="34" charset="0"/>
              </a:rPr>
              <a:t>alin</a:t>
            </a:r>
            <a:r>
              <a:rPr lang="en-GB" b="0" i="0" u="sng" dirty="0">
                <a:solidFill>
                  <a:srgbClr val="006400"/>
                </a:solidFill>
                <a:effectLst/>
                <a:latin typeface="Verdana" panose="020B0604030504040204" pitchFamily="34" charset="0"/>
              </a:rPr>
              <a:t>. (1)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pentru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prima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ședință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care are pe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ordinea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zi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alegerea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președintelui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fiind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prezidată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director;</a:t>
            </a:r>
            <a:endParaRPr lang="ro-RO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en-GB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b)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emite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baza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hotărârii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documentelor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desemnare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/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alegere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membrilor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decizia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nominalizare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componenței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pe care o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comunică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membrilor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după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caz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supleanților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observatorilor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afișează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decizia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la loc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vizibil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la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sediul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unității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precum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pe website-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acesteia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Ce se întâmplă dacă se schimbă directorul în timpul anului școlar?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52762" y="2077376"/>
            <a:ext cx="111858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a)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unitățile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care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directorul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este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drept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sau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ales,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președintele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noul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director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numit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decizia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inspectorului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școlar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general al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inspectoratului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școlar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/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directorului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general al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direcției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devine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drept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președintele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fără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reluarea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procedurii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prevăzute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la </a:t>
            </a:r>
            <a:r>
              <a:rPr lang="en-GB" b="0" i="0" u="sng" dirty="0">
                <a:solidFill>
                  <a:srgbClr val="006400"/>
                </a:solidFill>
                <a:effectLst/>
                <a:latin typeface="Verdana" panose="020B0604030504040204" pitchFamily="34" charset="0"/>
              </a:rPr>
              <a:t>art. 5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Directorul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eliberat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din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funcție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pierde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calitatea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membru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</a:t>
            </a:r>
            <a:endParaRPr lang="ro-RO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en-GB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b)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cazul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unităților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care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organizează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cu o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pondere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majoritară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profesional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sistem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dual,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respectiv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tehnologic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sistem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dual,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care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directorul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nu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este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președintele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noul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director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numit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decizia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inspectorului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școlar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general/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directorului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general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devine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drept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membru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înlocuind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directorul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eliberat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din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funcție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nemodificându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-se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astfel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cota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alocată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cadrelor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didactice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94804" y="5237825"/>
            <a:ext cx="11043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!!!  Noul director emite decizie de modificare a componenței  CA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Cum se procedează în cazul revocării/pierderii calității unui membru  CA?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1021" y="2663301"/>
            <a:ext cx="1167413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o-RO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	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cazul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revocării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unui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membru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sau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pierderii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calității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membru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timpul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anului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școlar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vederea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reconstituirii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componenței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acestuia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se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reia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procedura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alegere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/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desemnare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prevăzută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la </a:t>
            </a:r>
            <a:r>
              <a:rPr lang="en-GB" sz="1400" b="1" i="0" u="sng" dirty="0">
                <a:solidFill>
                  <a:srgbClr val="006400"/>
                </a:solidFill>
                <a:effectLst/>
                <a:latin typeface="Verdana" panose="020B0604030504040204" pitchFamily="34" charset="0"/>
              </a:rPr>
              <a:t>art. 5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exclusiv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pentru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locul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rămas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liber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La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finalizarea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acesteia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directorul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emite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decizia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modificare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componenței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  <a:endParaRPr lang="ro-RO" sz="14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/>
            <a:endParaRPr lang="ro-RO" sz="14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ro-RO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	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cazul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unităților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preuniversitar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care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organizează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cu o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pondere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majoritară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profesional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sistem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dual,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respectiv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tehnologic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sistem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dual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președintele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ales al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altul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decât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directorul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unității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poate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fi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revocat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din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funcția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președinte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cu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votul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cel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puțin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2/3 din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totalul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membrilor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Pierderea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calității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președinte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ales,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altul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decât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directorul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unității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se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poate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realiza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prin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renunțare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scris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din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proprie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inițiativă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aceste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situații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directorul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convoacă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membrii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vederea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alegerii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noului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președinte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conformitate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cu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rezultatul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votului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emite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decizia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modificare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componenței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  <a:endParaRPr lang="en-GB" sz="1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 dirty="0"/>
              <a:t>În ce condiții se pierde calitatea de membru CA? 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75208" y="2769833"/>
            <a:ext cx="1146994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(1) 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Pierderea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calității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membru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operează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drept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următoarele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situații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:</a:t>
            </a:r>
            <a:endParaRPr lang="ro-RO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ro-RO" sz="12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ro-RO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ro-RO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en-GB" sz="1200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a)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înregistrarea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3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absențe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nemotivate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ședințele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</a:t>
            </a:r>
            <a:endParaRPr lang="ro-RO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en-GB" sz="1200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b)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înlocuirea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scris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către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autoritatea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/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structura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care 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desemnat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persoana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respectivă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</a:t>
            </a:r>
            <a:endParaRPr lang="ro-RO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en-GB" sz="1200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c)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ca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urmare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renunțării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scris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</a:t>
            </a:r>
            <a:endParaRPr lang="ro-RO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en-GB" sz="1200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d)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ca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urmare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condamnării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pentru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o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faptă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penală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săvârșită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cu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intenție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până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intervenirea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unei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situații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care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înlătură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consecințele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condamnării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</a:t>
            </a:r>
            <a:endParaRPr lang="ro-RO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en-GB" sz="1200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e)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ca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urmare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primirii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unei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sancțiuni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disciplinare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pe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perioada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exercitării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calității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membru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</a:t>
            </a:r>
            <a:endParaRPr lang="ro-RO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en-GB" sz="1200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f)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ca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urmare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încetării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respectiv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suspendării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contractului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individual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muncă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pentru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o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perioadă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mai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mare de 60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zile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cazul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cadrelor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didactice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</a:t>
            </a:r>
            <a:endParaRPr lang="ro-RO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en-GB" sz="1200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g)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ca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urmare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numirii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într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-o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funcție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didactică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conducere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îndrumare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control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sau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numirii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într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-o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funcție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Ministerul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Educației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</a:t>
            </a:r>
            <a:endParaRPr lang="ro-RO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en-GB" sz="1200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h)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pierderea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calității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elev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unitatea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pentru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reprezentantul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elevilor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</a:t>
            </a:r>
            <a:endParaRPr lang="ro-RO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en-GB" sz="1200" b="1" i="0" dirty="0" err="1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i</a:t>
            </a:r>
            <a:r>
              <a:rPr lang="en-GB" sz="1200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)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pierderea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calității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elevi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unitatea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propriilor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copii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pentru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reprezentanții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părinților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</a:t>
            </a:r>
            <a:endParaRPr lang="ro-RO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en-GB" sz="1200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j)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pentru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director, director adjunct,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după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caz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ca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urmare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eliberării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din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funcție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  <a:endParaRPr lang="en-GB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Cadru legislativ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o-RO" sz="28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Metodologie –</a:t>
            </a:r>
            <a:r>
              <a:rPr lang="en-US" altLang="ro-RO" sz="28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o-RO" sz="28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cadru din 4 septembrie 2023 de organizare și funcționare a consiliilor de administrație din unitățile de învățământ preuniversitar, publicată în Monitorul Oficial nr. 814 din  11 septembrie 2023</a:t>
            </a:r>
            <a:endParaRPr lang="ro-RO" sz="280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en-GB" sz="2800" i="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ORDIN nr. 6.223 din 4 </a:t>
            </a:r>
            <a:r>
              <a:rPr lang="en-GB" sz="2800" i="0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septembrie</a:t>
            </a:r>
            <a:r>
              <a:rPr lang="en-GB" sz="2800" i="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 2023</a:t>
            </a:r>
            <a:r>
              <a:rPr lang="en-US" altLang="en-GB" sz="2800" i="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sz="2800" i="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pentru </a:t>
            </a:r>
            <a:r>
              <a:rPr lang="en-GB" sz="2800" i="0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aprobarea</a:t>
            </a:r>
            <a:r>
              <a:rPr lang="en-GB" sz="2800" i="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 </a:t>
            </a:r>
            <a:r>
              <a:rPr lang="en-GB" sz="2800" i="0" u="none" strike="noStrike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  <a:hlinkClick r:id="rId1"/>
              </a:rPr>
              <a:t>Metodologiei-cadru</a:t>
            </a:r>
            <a:r>
              <a:rPr lang="en-GB" sz="2800" i="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 de </a:t>
            </a:r>
            <a:r>
              <a:rPr lang="en-GB" sz="2800" i="0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organizare</a:t>
            </a:r>
            <a:r>
              <a:rPr lang="en-GB" sz="2800" i="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sz="2800" i="0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și</a:t>
            </a:r>
            <a:r>
              <a:rPr lang="en-GB" sz="2800" i="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sz="2800" i="0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funcționare</a:t>
            </a:r>
            <a:r>
              <a:rPr lang="en-GB" sz="2800" i="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 a </a:t>
            </a:r>
            <a:r>
              <a:rPr lang="en-GB" sz="2800" i="0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consiliilor</a:t>
            </a:r>
            <a:r>
              <a:rPr lang="en-GB" sz="2800" i="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 de </a:t>
            </a:r>
            <a:r>
              <a:rPr lang="en-GB" sz="2800" i="0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administrație</a:t>
            </a:r>
            <a:r>
              <a:rPr lang="en-GB" sz="2800" i="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 din </a:t>
            </a:r>
            <a:r>
              <a:rPr lang="en-GB" sz="2800" i="0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unitățile</a:t>
            </a:r>
            <a:r>
              <a:rPr lang="en-GB" sz="2800" i="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 de </a:t>
            </a:r>
            <a:r>
              <a:rPr lang="en-GB" sz="2800" i="0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învățământ</a:t>
            </a:r>
            <a:r>
              <a:rPr lang="en-GB" sz="2800" i="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sz="2800" i="0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preuniversitar</a:t>
            </a:r>
            <a:endParaRPr lang="ro-RO" sz="2800" i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ro-RO" sz="28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Legea învățământului preuniversitar nr. 198/2023, art. 36 alin. (9), art. 40, 41, 115 alin. (2), art. 128, art. 248 alin. (1), art. 250 alin.(1) lit.a)</a:t>
            </a:r>
            <a:endParaRPr lang="ro-RO" sz="280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         Revocarea unui membru al CA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35006" y="2121763"/>
            <a:ext cx="51224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CVORUM</a:t>
            </a:r>
            <a:endParaRPr lang="ro-RO" b="0" i="0" dirty="0">
              <a:solidFill>
                <a:srgbClr val="FF0000"/>
              </a:solidFill>
              <a:effectLst/>
              <a:latin typeface="Verdana" panose="020B0604030504040204" pitchFamily="34" charset="0"/>
            </a:endParaRPr>
          </a:p>
          <a:p>
            <a:endParaRPr lang="ro-RO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cu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votul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cel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puțin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jumătate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plus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unu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din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membrii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267635" y="2121763"/>
            <a:ext cx="5489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>
                <a:solidFill>
                  <a:srgbClr val="FF0000"/>
                </a:solidFill>
              </a:rPr>
              <a:t>SITUAȚII CARE IMPUN REVOCAREA UNUI MEMBRU CA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8858" y="2698812"/>
            <a:ext cx="53798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a)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săvârșirea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fapte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care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dăunează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interesului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prestigiului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unității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potrivit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prevederilor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legale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vigoare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</a:t>
            </a:r>
            <a:endParaRPr lang="ro-RO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en-GB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b)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neîndeplinirea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atribuțiilor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revin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cadrul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conform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hotărârii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adoptate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la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constituirea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acestuia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Adoptarea Hotărârilor CA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15410" y="2095130"/>
            <a:ext cx="1181617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NUMĂRUL MINIM</a:t>
            </a:r>
            <a:r>
              <a:rPr lang="ro-RO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necesar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membri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voturi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după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caz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pentru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cvorumul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ședință,respectiv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pentru</a:t>
            </a:r>
            <a:r>
              <a:rPr lang="ro-RO" sz="16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GB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adoptarea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hotărârilor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endParaRPr lang="en-GB" sz="16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15410" y="2679905"/>
          <a:ext cx="11816180" cy="3191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4045"/>
                <a:gridCol w="2954045"/>
                <a:gridCol w="2954045"/>
                <a:gridCol w="2954045"/>
              </a:tblGrid>
              <a:tr h="729120">
                <a:tc>
                  <a:txBody>
                    <a:bodyPr/>
                    <a:lstStyle/>
                    <a:p>
                      <a:r>
                        <a:rPr lang="ro-RO" sz="1200" dirty="0"/>
                        <a:t>Nr. total de membri ai CA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Jumătate</a:t>
                      </a:r>
                      <a:r>
                        <a:rPr lang="en-GB" sz="10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plus </a:t>
                      </a:r>
                      <a:r>
                        <a:rPr lang="en-GB" sz="10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unu</a:t>
                      </a:r>
                      <a:r>
                        <a:rPr lang="en-GB" sz="10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din </a:t>
                      </a:r>
                      <a:r>
                        <a:rPr lang="en-GB" sz="10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numărul</a:t>
                      </a:r>
                      <a:r>
                        <a:rPr lang="en-GB" sz="10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total de </a:t>
                      </a:r>
                      <a:r>
                        <a:rPr lang="en-GB" sz="10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membri</a:t>
                      </a:r>
                      <a:r>
                        <a:rPr lang="en-GB" sz="10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reprezintă</a:t>
                      </a:r>
                      <a:r>
                        <a:rPr lang="en-GB" sz="10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endParaRPr lang="ro-RO" sz="10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GB" sz="10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condiție</a:t>
                      </a:r>
                      <a:r>
                        <a:rPr lang="en-GB" sz="10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minimă</a:t>
                      </a:r>
                      <a:r>
                        <a:rPr lang="en-GB" sz="10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GB" sz="10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cvorum</a:t>
                      </a:r>
                      <a:r>
                        <a:rPr lang="en-GB" sz="10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GB" sz="10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ședință</a:t>
                      </a:r>
                      <a:r>
                        <a:rPr lang="en-GB" sz="10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conform art. 10 </a:t>
                      </a:r>
                      <a:r>
                        <a:rPr lang="en-GB" sz="10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alin</a:t>
                      </a:r>
                      <a:r>
                        <a:rPr lang="en-GB" sz="10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(4) </a:t>
                      </a:r>
                      <a:r>
                        <a:rPr lang="en-GB" sz="10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și</a:t>
                      </a:r>
                      <a:r>
                        <a:rPr lang="en-GB" sz="10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(7) din </a:t>
                      </a:r>
                      <a:r>
                        <a:rPr lang="en-GB" sz="10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metodologie</a:t>
                      </a:r>
                      <a:r>
                        <a:rPr lang="en-GB" sz="10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o-RO" sz="10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GB" sz="10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numărul</a:t>
                      </a:r>
                      <a:r>
                        <a:rPr lang="en-GB" sz="10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minim de </a:t>
                      </a:r>
                      <a:r>
                        <a:rPr lang="en-GB" sz="10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voturi</a:t>
                      </a:r>
                      <a:r>
                        <a:rPr lang="en-GB" sz="10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„</a:t>
                      </a:r>
                      <a:r>
                        <a:rPr lang="en-GB" sz="10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pentru</a:t>
                      </a:r>
                      <a:r>
                        <a:rPr lang="en-GB" sz="10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 </a:t>
                      </a:r>
                      <a:r>
                        <a:rPr lang="en-GB" sz="10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necesar</a:t>
                      </a:r>
                      <a:r>
                        <a:rPr lang="en-GB" sz="10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adoptării</a:t>
                      </a:r>
                      <a:r>
                        <a:rPr lang="en-GB" sz="10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hotărârilor</a:t>
                      </a:r>
                      <a:r>
                        <a:rPr lang="en-GB" sz="10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conform art. 8 </a:t>
                      </a:r>
                      <a:r>
                        <a:rPr lang="en-GB" sz="10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alin</a:t>
                      </a:r>
                      <a:r>
                        <a:rPr lang="en-GB" sz="10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(2), art. 10 </a:t>
                      </a:r>
                      <a:r>
                        <a:rPr lang="en-GB" sz="10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alin</a:t>
                      </a:r>
                      <a:r>
                        <a:rPr lang="en-GB" sz="10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(2), (6), (9) din </a:t>
                      </a:r>
                      <a:r>
                        <a:rPr lang="en-GB" sz="10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metodologie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 din </a:t>
                      </a:r>
                      <a:r>
                        <a:rPr lang="en-GB" sz="11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numărul</a:t>
                      </a:r>
                      <a:r>
                        <a:rPr lang="en-GB" sz="11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total de </a:t>
                      </a:r>
                      <a:r>
                        <a:rPr lang="en-GB" sz="11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membri</a:t>
                      </a:r>
                      <a:r>
                        <a:rPr lang="en-GB" sz="11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reprezintă</a:t>
                      </a:r>
                      <a:r>
                        <a:rPr lang="en-GB" sz="11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ro-RO" sz="11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GB" sz="11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numărul</a:t>
                      </a:r>
                      <a:r>
                        <a:rPr lang="en-GB" sz="11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minim de </a:t>
                      </a:r>
                      <a:r>
                        <a:rPr lang="en-GB" sz="11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voturi</a:t>
                      </a:r>
                      <a:r>
                        <a:rPr lang="en-GB" sz="11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„</a:t>
                      </a:r>
                      <a:r>
                        <a:rPr lang="en-GB" sz="11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pentru</a:t>
                      </a:r>
                      <a:r>
                        <a:rPr lang="en-GB" sz="11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 </a:t>
                      </a:r>
                      <a:r>
                        <a:rPr lang="en-GB" sz="11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necesar</a:t>
                      </a:r>
                      <a:r>
                        <a:rPr lang="en-GB" sz="11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adoptării</a:t>
                      </a:r>
                      <a:r>
                        <a:rPr lang="en-GB" sz="11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hotărârilor</a:t>
                      </a:r>
                      <a:r>
                        <a:rPr lang="en-GB" sz="11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prevăzute</a:t>
                      </a:r>
                      <a:r>
                        <a:rPr lang="en-GB" sz="11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art. 7 </a:t>
                      </a:r>
                      <a:r>
                        <a:rPr lang="en-GB" sz="11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alin</a:t>
                      </a:r>
                      <a:r>
                        <a:rPr lang="en-GB" sz="11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(7), art. 10 </a:t>
                      </a:r>
                      <a:r>
                        <a:rPr lang="en-GB" sz="11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alin</a:t>
                      </a:r>
                      <a:r>
                        <a:rPr lang="en-GB" sz="11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(8) </a:t>
                      </a:r>
                      <a:r>
                        <a:rPr lang="en-GB" sz="11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și</a:t>
                      </a:r>
                      <a:r>
                        <a:rPr lang="en-GB" sz="11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art. 15 </a:t>
                      </a:r>
                      <a:r>
                        <a:rPr lang="en-GB" sz="11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alin</a:t>
                      </a:r>
                      <a:r>
                        <a:rPr lang="en-GB" sz="11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(1) lit. z) </a:t>
                      </a:r>
                      <a:r>
                        <a:rPr lang="en-GB" sz="11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și</a:t>
                      </a:r>
                      <a:r>
                        <a:rPr lang="en-GB" sz="11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iii), din </a:t>
                      </a:r>
                      <a:r>
                        <a:rPr lang="en-GB" sz="11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metodologie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1/3 din </a:t>
                      </a:r>
                      <a:r>
                        <a:rPr lang="en-GB" sz="11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numărul</a:t>
                      </a:r>
                      <a:r>
                        <a:rPr lang="en-GB" sz="11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total de </a:t>
                      </a:r>
                      <a:r>
                        <a:rPr lang="en-GB" sz="11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membri</a:t>
                      </a:r>
                      <a:r>
                        <a:rPr lang="en-GB" sz="11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reprezintă</a:t>
                      </a:r>
                      <a:r>
                        <a:rPr lang="en-GB" sz="11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endParaRPr lang="ro-RO" sz="11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o-RO" sz="11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GB" sz="11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numărul</a:t>
                      </a:r>
                      <a:r>
                        <a:rPr lang="en-GB" sz="11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minim de </a:t>
                      </a:r>
                      <a:r>
                        <a:rPr lang="en-GB" sz="11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voturi</a:t>
                      </a:r>
                      <a:r>
                        <a:rPr lang="en-GB" sz="11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„</a:t>
                      </a:r>
                      <a:r>
                        <a:rPr lang="en-GB" sz="11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pentru</a:t>
                      </a:r>
                      <a:r>
                        <a:rPr lang="en-GB" sz="11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 </a:t>
                      </a:r>
                      <a:r>
                        <a:rPr lang="en-GB" sz="11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necesar</a:t>
                      </a:r>
                      <a:r>
                        <a:rPr lang="en-GB" sz="11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adoptării</a:t>
                      </a:r>
                      <a:r>
                        <a:rPr lang="en-GB" sz="11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hotărârii</a:t>
                      </a:r>
                      <a:r>
                        <a:rPr lang="en-GB" sz="11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prevăzute</a:t>
                      </a:r>
                      <a:r>
                        <a:rPr lang="en-GB" sz="11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art. 11 </a:t>
                      </a:r>
                      <a:r>
                        <a:rPr lang="en-GB" sz="11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alin</a:t>
                      </a:r>
                      <a:r>
                        <a:rPr lang="en-GB" sz="11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(1) din </a:t>
                      </a:r>
                      <a:r>
                        <a:rPr lang="en-GB" sz="11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metodologie</a:t>
                      </a:r>
                      <a:endParaRPr lang="en-GB" sz="1100" dirty="0"/>
                    </a:p>
                  </a:txBody>
                  <a:tcPr/>
                </a:tc>
              </a:tr>
              <a:tr h="2033561">
                <a:tc>
                  <a:txBody>
                    <a:bodyPr/>
                    <a:lstStyle/>
                    <a:p>
                      <a:r>
                        <a:rPr lang="ro-RO" dirty="0"/>
                        <a:t>7</a:t>
                      </a:r>
                      <a:endParaRPr lang="ro-RO" dirty="0"/>
                    </a:p>
                    <a:p>
                      <a:endParaRPr lang="ro-RO" dirty="0"/>
                    </a:p>
                    <a:p>
                      <a:r>
                        <a:rPr lang="ro-RO" dirty="0"/>
                        <a:t>9</a:t>
                      </a:r>
                      <a:endParaRPr lang="ro-RO" dirty="0"/>
                    </a:p>
                    <a:p>
                      <a:endParaRPr lang="ro-RO" dirty="0"/>
                    </a:p>
                    <a:p>
                      <a:r>
                        <a:rPr lang="ro-RO" dirty="0"/>
                        <a:t>11</a:t>
                      </a:r>
                      <a:endParaRPr lang="ro-RO" dirty="0"/>
                    </a:p>
                    <a:p>
                      <a:endParaRPr lang="ro-RO" dirty="0"/>
                    </a:p>
                    <a:p>
                      <a:r>
                        <a:rPr lang="ro-RO" dirty="0"/>
                        <a:t>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4</a:t>
                      </a:r>
                      <a:endParaRPr lang="ro-RO" dirty="0"/>
                    </a:p>
                    <a:p>
                      <a:endParaRPr lang="ro-RO" dirty="0"/>
                    </a:p>
                    <a:p>
                      <a:r>
                        <a:rPr lang="ro-RO" dirty="0"/>
                        <a:t>5</a:t>
                      </a:r>
                      <a:endParaRPr lang="ro-RO" dirty="0"/>
                    </a:p>
                    <a:p>
                      <a:endParaRPr lang="ro-RO" dirty="0"/>
                    </a:p>
                    <a:p>
                      <a:r>
                        <a:rPr lang="ro-RO" dirty="0"/>
                        <a:t>6</a:t>
                      </a:r>
                      <a:endParaRPr lang="ro-RO" dirty="0"/>
                    </a:p>
                    <a:p>
                      <a:endParaRPr lang="ro-RO" dirty="0"/>
                    </a:p>
                    <a:p>
                      <a:r>
                        <a:rPr lang="ro-RO" dirty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5</a:t>
                      </a:r>
                      <a:endParaRPr lang="ro-RO" dirty="0"/>
                    </a:p>
                    <a:p>
                      <a:endParaRPr lang="ro-RO" dirty="0"/>
                    </a:p>
                    <a:p>
                      <a:r>
                        <a:rPr lang="ro-RO" dirty="0"/>
                        <a:t>6</a:t>
                      </a:r>
                      <a:endParaRPr lang="ro-RO" dirty="0"/>
                    </a:p>
                    <a:p>
                      <a:endParaRPr lang="ro-RO" dirty="0"/>
                    </a:p>
                    <a:p>
                      <a:r>
                        <a:rPr lang="ro-RO" dirty="0"/>
                        <a:t>8</a:t>
                      </a:r>
                      <a:endParaRPr lang="ro-RO" dirty="0"/>
                    </a:p>
                    <a:p>
                      <a:endParaRPr lang="ro-RO" dirty="0"/>
                    </a:p>
                    <a:p>
                      <a:r>
                        <a:rPr lang="ro-RO" dirty="0"/>
                        <a:t>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3</a:t>
                      </a:r>
                      <a:endParaRPr lang="ro-RO" dirty="0"/>
                    </a:p>
                    <a:p>
                      <a:endParaRPr lang="ro-RO" dirty="0"/>
                    </a:p>
                    <a:p>
                      <a:r>
                        <a:rPr lang="ro-RO" dirty="0"/>
                        <a:t>3</a:t>
                      </a:r>
                      <a:endParaRPr lang="ro-RO" dirty="0"/>
                    </a:p>
                    <a:p>
                      <a:endParaRPr lang="ro-RO" dirty="0"/>
                    </a:p>
                    <a:p>
                      <a:r>
                        <a:rPr lang="ro-RO" dirty="0"/>
                        <a:t>4</a:t>
                      </a:r>
                      <a:endParaRPr lang="ro-RO" dirty="0"/>
                    </a:p>
                    <a:p>
                      <a:endParaRPr lang="ro-RO" dirty="0"/>
                    </a:p>
                    <a:p>
                      <a:r>
                        <a:rPr lang="ro-RO" dirty="0"/>
                        <a:t>5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800" dirty="0"/>
              <a:t>Organizarea întrunirilor CA</a:t>
            </a:r>
            <a:endParaRPr lang="en-GB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68170" y="2077375"/>
            <a:ext cx="17045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1200" dirty="0">
                <a:solidFill>
                  <a:srgbClr val="FF0000"/>
                </a:solidFill>
              </a:rPr>
              <a:t>CÂND?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9798" y="2446707"/>
            <a:ext cx="185543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admi</a:t>
            </a:r>
            <a:r>
              <a:rPr lang="ro-RO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nistrație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se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întru</a:t>
            </a:r>
            <a:r>
              <a:rPr lang="ro-RO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nește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lunar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ședințe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ordinare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precum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ori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câte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ori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este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necesar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ședințe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extraordinare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la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solicitarea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directo</a:t>
            </a:r>
            <a:r>
              <a:rPr lang="ro-RO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/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președintelui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admi</a:t>
            </a:r>
            <a:r>
              <a:rPr lang="ro-RO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nistrație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cazul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care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directorul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nu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deține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această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cali</a:t>
            </a:r>
            <a:r>
              <a:rPr lang="ro-RO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tate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sau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cel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puțin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o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treime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dintre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mem</a:t>
            </a:r>
            <a:r>
              <a:rPr lang="ro-RO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brii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ad</a:t>
            </a:r>
            <a:r>
              <a:rPr lang="ro-RO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ministrație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  <a:endParaRPr lang="en-GB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3062796" y="2077375"/>
            <a:ext cx="1260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200" dirty="0">
                <a:solidFill>
                  <a:srgbClr val="FF0000"/>
                </a:solidFill>
              </a:rPr>
              <a:t>CUM?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10035" y="2446707"/>
            <a:ext cx="1997476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Președintele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hotă</a:t>
            </a:r>
            <a:r>
              <a:rPr lang="ro-RO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răște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modalitatea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desfășurare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ședințe</a:t>
            </a:r>
            <a:r>
              <a:rPr lang="ro-RO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lor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admi</a:t>
            </a:r>
            <a:r>
              <a:rPr lang="ro-RO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nistrație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: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fizic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online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sau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hibrid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  <a:endParaRPr lang="ro-RO" sz="1200" b="1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ro-RO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situații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obiective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cum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fi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calamități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intemperii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epidemii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pandemii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alte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situații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excepționale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ședințele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se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desfășoară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doar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online,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mijloace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electronice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comunicare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sistem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videoconferință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  <a:endParaRPr lang="en-GB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282214" y="2077375"/>
            <a:ext cx="6054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400" dirty="0">
                <a:solidFill>
                  <a:srgbClr val="FF0000"/>
                </a:solidFill>
              </a:rPr>
              <a:t>CONVOCAREA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2416" y="2385152"/>
            <a:ext cx="69778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Membrii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observatorii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invitații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sunt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convocați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cu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cel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puțin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72 de ore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înainte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începerea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ședinței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ordinare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comunicându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-li-se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ordinea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zi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documentele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urmează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fi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discutate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</a:t>
            </a:r>
            <a:endParaRPr lang="ro-RO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cazul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ședințelor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extraordinare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convocarea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se face cu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cel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puțin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24 de ore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înainte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  <a:endParaRPr lang="ro-RO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endParaRPr lang="ro-RO" sz="12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/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Prin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excepție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cazul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ședințelor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extraordinare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care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este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necesară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luarea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unor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decizii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urgente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sau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reconvocării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potrivit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prevederilor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sz="1200" b="0" i="0" u="sng" dirty="0">
                <a:solidFill>
                  <a:srgbClr val="006400"/>
                </a:solidFill>
                <a:effectLst/>
                <a:latin typeface="Verdana" panose="020B0604030504040204" pitchFamily="34" charset="0"/>
              </a:rPr>
              <a:t>art. 10 </a:t>
            </a:r>
            <a:r>
              <a:rPr lang="en-GB" sz="1200" b="0" i="0" u="sng" dirty="0" err="1">
                <a:solidFill>
                  <a:srgbClr val="006400"/>
                </a:solidFill>
                <a:effectLst/>
                <a:latin typeface="Verdana" panose="020B0604030504040204" pitchFamily="34" charset="0"/>
              </a:rPr>
              <a:t>alin</a:t>
            </a:r>
            <a:r>
              <a:rPr lang="en-GB" sz="1200" b="0" i="0" u="sng" dirty="0">
                <a:solidFill>
                  <a:srgbClr val="006400"/>
                </a:solidFill>
                <a:effectLst/>
                <a:latin typeface="Verdana" panose="020B0604030504040204" pitchFamily="34" charset="0"/>
              </a:rPr>
              <a:t>. (7)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convocarea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se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poate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realiza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cu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mai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puțin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24 de ore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înainte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</a:t>
            </a:r>
            <a:endParaRPr lang="ro-RO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endParaRPr lang="ro-RO" sz="12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/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Procedura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convocare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se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consideră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îndeplinită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dacă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s-a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realizat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dintre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următoarele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mijloace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: sub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semnătură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sau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poștă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fax, e-mail,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alte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mijloace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electronice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folosite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unitatea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(de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exemplu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whatsapp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SMS etc.)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stabilite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printr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-o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procedură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nivelul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unității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Convocatorul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conține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obligatoriu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data,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ora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modalitatea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desfășurare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locul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desfășurare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ședinței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ordinea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zi/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problematica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abordată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ședință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care sunt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invitații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  <a:endParaRPr lang="en-GB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122416" y="5370990"/>
            <a:ext cx="697784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1200" b="0" i="0" dirty="0">
                <a:effectLst/>
                <a:latin typeface="Verdana" panose="020B0604030504040204" pitchFamily="34" charset="0"/>
              </a:rPr>
              <a:t>!!!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Dacă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după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3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convocări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consecutive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consiliul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nu se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întrunește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ședință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, cu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respectarea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prevederilor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 </a:t>
            </a:r>
            <a:r>
              <a:rPr lang="en-GB" sz="1200" b="0" i="0" u="sng" dirty="0">
                <a:effectLst/>
                <a:latin typeface="Verdana" panose="020B0604030504040204" pitchFamily="34" charset="0"/>
              </a:rPr>
              <a:t>art. 10 </a:t>
            </a:r>
            <a:r>
              <a:rPr lang="en-GB" sz="1200" b="0" i="0" u="sng" dirty="0" err="1">
                <a:effectLst/>
                <a:latin typeface="Verdana" panose="020B0604030504040204" pitchFamily="34" charset="0"/>
              </a:rPr>
              <a:t>alin</a:t>
            </a:r>
            <a:r>
              <a:rPr lang="en-GB" sz="1200" b="0" i="0" u="sng" dirty="0">
                <a:effectLst/>
                <a:latin typeface="Verdana" panose="020B0604030504040204" pitchFamily="34" charset="0"/>
              </a:rPr>
              <a:t>. (2)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 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și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 </a:t>
            </a:r>
            <a:r>
              <a:rPr lang="en-GB" sz="1200" b="0" i="0" u="sng" dirty="0">
                <a:effectLst/>
                <a:latin typeface="Verdana" panose="020B0604030504040204" pitchFamily="34" charset="0"/>
              </a:rPr>
              <a:t>(4)-(11)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, sunt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reluate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demersurile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pentru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reconstituirea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componenței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sau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după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caz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, de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constituire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a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unui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nou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consiliu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conform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procedurii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prevăzute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la </a:t>
            </a:r>
            <a:r>
              <a:rPr lang="en-GB" sz="1200" b="0" i="0" u="sng" dirty="0">
                <a:effectLst/>
                <a:latin typeface="Verdana" panose="020B0604030504040204" pitchFamily="34" charset="0"/>
              </a:rPr>
              <a:t>art. 5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.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acest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ultim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caz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directorul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unității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învățământ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emite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o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nouă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decizie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privind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componența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0" i="0" dirty="0"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effectLst/>
                <a:latin typeface="Verdana" panose="020B0604030504040204" pitchFamily="34" charset="0"/>
              </a:rPr>
              <a:t>administrație</a:t>
            </a:r>
            <a:r>
              <a:rPr lang="en-GB" b="0" i="0" dirty="0">
                <a:effectLst/>
                <a:latin typeface="Verdana" panose="020B0604030504040204" pitchFamily="34" charset="0"/>
              </a:rPr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575" y="753228"/>
            <a:ext cx="10045607" cy="1080938"/>
          </a:xfrm>
        </p:spPr>
        <p:txBody>
          <a:bodyPr>
            <a:normAutofit/>
          </a:bodyPr>
          <a:lstStyle/>
          <a:p>
            <a:pPr algn="ctr"/>
            <a:r>
              <a:rPr lang="ro-RO" sz="2800" dirty="0"/>
              <a:t>Semnarea Procesului verbal la ședințele online sau hibrid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43883" y="3018407"/>
            <a:ext cx="11123721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Procedura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desfășurare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online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sau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hibrid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ședințelor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care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prevede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inclusiv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modalitatea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semnare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procesului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-verbal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ședință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se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stabilește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la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nivelul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inspectoratului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școlar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/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direcției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se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aplică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tuturor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unităților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preuniversitar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stat din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județ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</a:t>
            </a:r>
            <a:endParaRPr lang="ro-RO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ro-RO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Pentru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unitățile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particular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confesional</a:t>
            </a:r>
            <a:r>
              <a:rPr lang="en-GB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procedura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se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stabilește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către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unității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684955"/>
          </a:xfrm>
        </p:spPr>
        <p:txBody>
          <a:bodyPr/>
          <a:lstStyle/>
          <a:p>
            <a:pPr algn="ctr"/>
            <a:r>
              <a:rPr lang="ro-RO" dirty="0"/>
              <a:t>Atribuții președinte CA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8777" y="2050742"/>
            <a:ext cx="11993732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buAutoNum type="alphaLcParenR"/>
            </a:pP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conduce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ședințele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situația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care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tematica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ședinței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vizează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eliberarea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din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funcție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directorului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numit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urma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concursului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național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iar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directorul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este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președinte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drept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sau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ales,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ședința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este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condusă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un alt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membru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ales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votul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membrilor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</a:t>
            </a:r>
            <a:endParaRPr lang="ro-RO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ro-RO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en-GB" sz="1200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b)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coordonează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elaborarea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documentelor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organizare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funcționare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supune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spre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aprobare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membrilor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începutul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fiecărui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an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școlar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</a:t>
            </a:r>
            <a:endParaRPr lang="ro-RO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ro-RO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en-GB" sz="1200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c)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semnează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hotărârile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adoptate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documentele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aprobate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către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</a:t>
            </a:r>
            <a:endParaRPr lang="ro-RO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ro-RO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en-GB" sz="1200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d)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întreprinde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după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caz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alături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director,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demersurile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necesare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pentru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înlocuirea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membrilor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</a:t>
            </a:r>
            <a:endParaRPr lang="ro-RO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ro-RO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en-GB" sz="1200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e)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desemnează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-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cazul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care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deține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funcția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director al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unității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/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solicită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directorului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desemneze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secretar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o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persoană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din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rândul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personalului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didactic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predare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sau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didactic auxiliar din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unitatea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care nu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este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membru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cu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acordul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persoanei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desemnate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</a:t>
            </a:r>
            <a:endParaRPr lang="ro-RO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ro-RO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en-GB" sz="1200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f)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colaborează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cu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secretarul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privința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redactării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documentelor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necesare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desfășurării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ședințelor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convocării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membrilor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/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observatorilor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/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invitaților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elaborării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comunicării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hotărârilor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adoptate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condițiile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legii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</a:t>
            </a:r>
            <a:endParaRPr lang="ro-RO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ro-RO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en-GB" sz="1200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g)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răspunde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elaborarea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gestionarea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documentelor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  <a:endParaRPr lang="en-GB" sz="1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1003176"/>
            <a:ext cx="9613861" cy="861135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/>
              <a:t>Atribuții secretar CA</a:t>
            </a:r>
            <a:br>
              <a:rPr lang="ro-RO" dirty="0"/>
            </a:b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3674" y="1864311"/>
            <a:ext cx="11833934" cy="5339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br>
              <a:rPr lang="en-GB" sz="1100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</a:br>
            <a:r>
              <a:rPr lang="en-GB" sz="1100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a)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asigură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convocarea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scris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prin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oricare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din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mijloacele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prevăzute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prezenta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metodologie-cadru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a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membrilor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a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observatorilor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invitaților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</a:t>
            </a:r>
            <a:endParaRPr lang="ro-RO" sz="11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endParaRPr lang="ro-RO" sz="11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en-GB" sz="1100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b)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constituie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înregistrează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leagă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numerotează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registrul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procese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-verbale al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precum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registrul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evidență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hotărârilor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Pe ultima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pagină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registrului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directorul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semnează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ștampilează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pentru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autentificarea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numărului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paginilor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registrului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constituie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după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caz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arhiva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electronică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cu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procesele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-verbale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hotărârile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</a:t>
            </a:r>
            <a:endParaRPr lang="ro-RO" sz="11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endParaRPr lang="ro-RO" sz="11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en-GB" sz="1100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c)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scrie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lizibil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inteligibil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procesul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-verbal al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ședinței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registrul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procese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-verbale al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/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redactează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electronic,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după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caz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procesele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-verbale ale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ședințelor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</a:t>
            </a:r>
            <a:endParaRPr lang="ro-RO" sz="11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endParaRPr lang="ro-RO" sz="11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en-GB" sz="1100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d)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redactează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pe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baza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procesului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-verbal al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ședinței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o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hotărâre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care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conține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enumerarea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deciziilor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definitive de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aprobare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/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avizare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sau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respingere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prin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vot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documentelor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/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propunerilor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/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cererilor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aflate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pe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ordinea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zi a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ședinței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o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prezintă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președintelui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pentru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fi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semnată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</a:t>
            </a:r>
            <a:endParaRPr lang="ro-RO" sz="11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endParaRPr lang="ro-RO" sz="11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en-GB" sz="1100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e)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afișează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hotărârile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adoptate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către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la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avizierul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unității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pe website-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ul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acesteia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situația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care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hotărârile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conțin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informații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cu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privire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la date cu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caracter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personal,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acestea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se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anonimizează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</a:t>
            </a:r>
            <a:endParaRPr lang="ro-RO" sz="11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endParaRPr lang="ro-RO" sz="11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en-GB" sz="1100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f)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transmite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termen de 2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zile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lucrătoare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la data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desfășurării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ședinței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la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cerere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membrilor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observatorilor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copie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hotărârea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procesul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-verbal al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ședinței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după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caz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anexele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acestuia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cu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anonimizarea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datelor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cu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caracter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personal;</a:t>
            </a:r>
            <a:endParaRPr lang="ro-RO" sz="11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endParaRPr lang="ro-RO" sz="11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en-GB" sz="1100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g)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răspunde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alături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președinte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de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arhivarea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pe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suport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hârtie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sau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electronic, a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documentelor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rezultate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din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activitatea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securitatea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acestor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arhive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</a:t>
            </a:r>
            <a:endParaRPr lang="ro-RO" sz="11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endParaRPr lang="ro-RO" sz="11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en-GB" sz="1100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h)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alte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atribuții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rezultând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din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actele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normative/administrative cu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caracter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normativ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aplicabile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materie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  <a:endParaRPr lang="ro-RO" sz="11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endParaRPr lang="ro-RO" sz="11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/>
            <a:r>
              <a:rPr lang="ro-RO" sz="1100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!!! SECRETRAUL CA NU ARE DREPT DE VOT</a:t>
            </a:r>
            <a:endParaRPr lang="ro-RO" sz="1100" b="1" i="0" dirty="0">
              <a:solidFill>
                <a:srgbClr val="FF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ro-RO" sz="1100" dirty="0">
                <a:latin typeface="Verdana" panose="020B0604030504040204" pitchFamily="34" charset="0"/>
              </a:rPr>
              <a:t>!!! </a:t>
            </a:r>
            <a:r>
              <a:rPr lang="en-GB" sz="1100" b="1" i="0" dirty="0" err="1">
                <a:effectLst/>
                <a:latin typeface="Verdana" panose="020B0604030504040204" pitchFamily="34" charset="0"/>
              </a:rPr>
              <a:t>Responsabilitățile</a:t>
            </a:r>
            <a:r>
              <a:rPr lang="en-GB" sz="1100" b="1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effectLst/>
                <a:latin typeface="Verdana" panose="020B0604030504040204" pitchFamily="34" charset="0"/>
              </a:rPr>
              <a:t>secretarului</a:t>
            </a:r>
            <a:r>
              <a:rPr lang="en-GB" sz="1100" b="1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effectLst/>
                <a:latin typeface="Verdana" panose="020B0604030504040204" pitchFamily="34" charset="0"/>
              </a:rPr>
              <a:t>consiliului</a:t>
            </a:r>
            <a:r>
              <a:rPr lang="en-GB" sz="1100" b="1" i="0" dirty="0">
                <a:effectLst/>
                <a:latin typeface="Verdana" panose="020B0604030504040204" pitchFamily="34" charset="0"/>
              </a:rPr>
              <a:t> de </a:t>
            </a:r>
            <a:r>
              <a:rPr lang="en-GB" sz="1100" b="1" i="0" dirty="0" err="1">
                <a:effectLst/>
                <a:latin typeface="Verdana" panose="020B0604030504040204" pitchFamily="34" charset="0"/>
              </a:rPr>
              <a:t>administrație</a:t>
            </a:r>
            <a:r>
              <a:rPr lang="en-GB" sz="1100" b="1" i="0" dirty="0">
                <a:effectLst/>
                <a:latin typeface="Verdana" panose="020B0604030504040204" pitchFamily="34" charset="0"/>
              </a:rPr>
              <a:t> sunt </a:t>
            </a:r>
            <a:r>
              <a:rPr lang="en-GB" sz="1100" b="1" i="0" dirty="0" err="1">
                <a:effectLst/>
                <a:latin typeface="Verdana" panose="020B0604030504040204" pitchFamily="34" charset="0"/>
              </a:rPr>
              <a:t>preluate</a:t>
            </a:r>
            <a:r>
              <a:rPr lang="en-GB" sz="1100" b="1" i="0" dirty="0">
                <a:effectLst/>
                <a:latin typeface="Verdana" panose="020B0604030504040204" pitchFamily="34" charset="0"/>
              </a:rPr>
              <a:t>, </a:t>
            </a:r>
            <a:r>
              <a:rPr lang="en-GB" sz="1100" b="1" i="0" dirty="0" err="1">
                <a:effectLst/>
                <a:latin typeface="Verdana" panose="020B0604030504040204" pitchFamily="34" charset="0"/>
              </a:rPr>
              <a:t>în</a:t>
            </a:r>
            <a:r>
              <a:rPr lang="en-GB" sz="1100" b="1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effectLst/>
                <a:latin typeface="Verdana" panose="020B0604030504040204" pitchFamily="34" charset="0"/>
              </a:rPr>
              <a:t>absența</a:t>
            </a:r>
            <a:r>
              <a:rPr lang="en-GB" sz="1100" b="1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effectLst/>
                <a:latin typeface="Verdana" panose="020B0604030504040204" pitchFamily="34" charset="0"/>
              </a:rPr>
              <a:t>acestuia</a:t>
            </a:r>
            <a:r>
              <a:rPr lang="en-GB" sz="1100" b="1" i="0" dirty="0">
                <a:effectLst/>
                <a:latin typeface="Verdana" panose="020B0604030504040204" pitchFamily="34" charset="0"/>
              </a:rPr>
              <a:t>, de </a:t>
            </a:r>
            <a:r>
              <a:rPr lang="en-GB" sz="1100" b="1" i="0" dirty="0" err="1">
                <a:effectLst/>
                <a:latin typeface="Verdana" panose="020B0604030504040204" pitchFamily="34" charset="0"/>
              </a:rPr>
              <a:t>către</a:t>
            </a:r>
            <a:r>
              <a:rPr lang="en-GB" sz="1100" b="1" i="0" dirty="0">
                <a:effectLst/>
                <a:latin typeface="Verdana" panose="020B0604030504040204" pitchFamily="34" charset="0"/>
              </a:rPr>
              <a:t> o </a:t>
            </a:r>
            <a:r>
              <a:rPr lang="en-GB" sz="1100" b="1" i="0" dirty="0" err="1">
                <a:effectLst/>
                <a:latin typeface="Verdana" panose="020B0604030504040204" pitchFamily="34" charset="0"/>
              </a:rPr>
              <a:t>altă</a:t>
            </a:r>
            <a:r>
              <a:rPr lang="en-GB" sz="1100" b="1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effectLst/>
                <a:latin typeface="Verdana" panose="020B0604030504040204" pitchFamily="34" charset="0"/>
              </a:rPr>
              <a:t>persoană</a:t>
            </a:r>
            <a:r>
              <a:rPr lang="en-GB" sz="1100" b="1" i="0" dirty="0">
                <a:effectLst/>
                <a:latin typeface="Verdana" panose="020B0604030504040204" pitchFamily="34" charset="0"/>
              </a:rPr>
              <a:t> din </a:t>
            </a:r>
            <a:r>
              <a:rPr lang="en-GB" sz="1100" b="1" i="0" dirty="0" err="1">
                <a:effectLst/>
                <a:latin typeface="Verdana" panose="020B0604030504040204" pitchFamily="34" charset="0"/>
              </a:rPr>
              <a:t>rândul</a:t>
            </a:r>
            <a:r>
              <a:rPr lang="en-GB" sz="1100" b="1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effectLst/>
                <a:latin typeface="Verdana" panose="020B0604030504040204" pitchFamily="34" charset="0"/>
              </a:rPr>
              <a:t>cadrelor</a:t>
            </a:r>
            <a:r>
              <a:rPr lang="en-GB" sz="1100" b="1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effectLst/>
                <a:latin typeface="Verdana" panose="020B0604030504040204" pitchFamily="34" charset="0"/>
              </a:rPr>
              <a:t>didactice</a:t>
            </a:r>
            <a:r>
              <a:rPr lang="en-GB" sz="1100" b="1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effectLst/>
                <a:latin typeface="Verdana" panose="020B0604030504040204" pitchFamily="34" charset="0"/>
              </a:rPr>
              <a:t>sau</a:t>
            </a:r>
            <a:r>
              <a:rPr lang="en-GB" sz="1100" b="1" i="0" dirty="0">
                <a:effectLst/>
                <a:latin typeface="Verdana" panose="020B0604030504040204" pitchFamily="34" charset="0"/>
              </a:rPr>
              <a:t> al </a:t>
            </a:r>
            <a:r>
              <a:rPr lang="en-GB" sz="1100" b="1" i="0" dirty="0" err="1">
                <a:effectLst/>
                <a:latin typeface="Verdana" panose="020B0604030504040204" pitchFamily="34" charset="0"/>
              </a:rPr>
              <a:t>personalului</a:t>
            </a:r>
            <a:r>
              <a:rPr lang="en-GB" sz="1100" b="1" i="0" dirty="0">
                <a:effectLst/>
                <a:latin typeface="Verdana" panose="020B0604030504040204" pitchFamily="34" charset="0"/>
              </a:rPr>
              <a:t> didactic auxiliar din </a:t>
            </a:r>
            <a:r>
              <a:rPr lang="en-GB" sz="1100" b="1" i="0" dirty="0" err="1">
                <a:effectLst/>
                <a:latin typeface="Verdana" panose="020B0604030504040204" pitchFamily="34" charset="0"/>
              </a:rPr>
              <a:t>unitatea</a:t>
            </a:r>
            <a:r>
              <a:rPr lang="en-GB" sz="1100" b="1" i="0" dirty="0">
                <a:effectLst/>
                <a:latin typeface="Verdana" panose="020B0604030504040204" pitchFamily="34" charset="0"/>
              </a:rPr>
              <a:t> de </a:t>
            </a:r>
            <a:r>
              <a:rPr lang="en-GB" sz="1100" b="1" i="0" dirty="0" err="1">
                <a:effectLst/>
                <a:latin typeface="Verdana" panose="020B0604030504040204" pitchFamily="34" charset="0"/>
              </a:rPr>
              <a:t>învățământ</a:t>
            </a:r>
            <a:r>
              <a:rPr lang="en-GB" sz="1100" b="1" i="0" dirty="0">
                <a:effectLst/>
                <a:latin typeface="Verdana" panose="020B0604030504040204" pitchFamily="34" charset="0"/>
              </a:rPr>
              <a:t>, care nu </a:t>
            </a:r>
            <a:r>
              <a:rPr lang="en-GB" sz="1100" b="1" i="0" dirty="0" err="1">
                <a:effectLst/>
                <a:latin typeface="Verdana" panose="020B0604030504040204" pitchFamily="34" charset="0"/>
              </a:rPr>
              <a:t>este</a:t>
            </a:r>
            <a:r>
              <a:rPr lang="en-GB" sz="1100" b="1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effectLst/>
                <a:latin typeface="Verdana" panose="020B0604030504040204" pitchFamily="34" charset="0"/>
              </a:rPr>
              <a:t>membru</a:t>
            </a:r>
            <a:r>
              <a:rPr lang="en-GB" sz="1100" b="1" i="0" dirty="0">
                <a:effectLst/>
                <a:latin typeface="Verdana" panose="020B0604030504040204" pitchFamily="34" charset="0"/>
              </a:rPr>
              <a:t> al </a:t>
            </a:r>
            <a:r>
              <a:rPr lang="en-GB" sz="1100" b="1" i="0" dirty="0" err="1">
                <a:effectLst/>
                <a:latin typeface="Verdana" panose="020B0604030504040204" pitchFamily="34" charset="0"/>
              </a:rPr>
              <a:t>consiliului</a:t>
            </a:r>
            <a:r>
              <a:rPr lang="en-GB" sz="1100" b="1" i="0" dirty="0">
                <a:effectLst/>
                <a:latin typeface="Verdana" panose="020B0604030504040204" pitchFamily="34" charset="0"/>
              </a:rPr>
              <a:t> de </a:t>
            </a:r>
            <a:r>
              <a:rPr lang="en-GB" sz="1100" b="1" i="0" dirty="0" err="1">
                <a:effectLst/>
                <a:latin typeface="Verdana" panose="020B0604030504040204" pitchFamily="34" charset="0"/>
              </a:rPr>
              <a:t>administrație</a:t>
            </a:r>
            <a:r>
              <a:rPr lang="en-GB" sz="1100" b="1" i="0" dirty="0">
                <a:effectLst/>
                <a:latin typeface="Verdana" panose="020B0604030504040204" pitchFamily="34" charset="0"/>
              </a:rPr>
              <a:t>, </a:t>
            </a:r>
            <a:r>
              <a:rPr lang="en-GB" sz="1100" b="1" i="0" dirty="0" err="1">
                <a:effectLst/>
                <a:latin typeface="Verdana" panose="020B0604030504040204" pitchFamily="34" charset="0"/>
              </a:rPr>
              <a:t>desemnată</a:t>
            </a:r>
            <a:r>
              <a:rPr lang="en-GB" sz="1100" b="1" i="0" dirty="0">
                <a:effectLst/>
                <a:latin typeface="Verdana" panose="020B0604030504040204" pitchFamily="34" charset="0"/>
              </a:rPr>
              <a:t> de </a:t>
            </a:r>
            <a:r>
              <a:rPr lang="en-GB" sz="1100" b="1" i="0" dirty="0" err="1">
                <a:effectLst/>
                <a:latin typeface="Verdana" panose="020B0604030504040204" pitchFamily="34" charset="0"/>
              </a:rPr>
              <a:t>directorul</a:t>
            </a:r>
            <a:r>
              <a:rPr lang="en-GB" sz="1100" b="1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effectLst/>
                <a:latin typeface="Verdana" panose="020B0604030504040204" pitchFamily="34" charset="0"/>
              </a:rPr>
              <a:t>unității</a:t>
            </a:r>
            <a:r>
              <a:rPr lang="en-GB" sz="1100" b="1" i="0" dirty="0">
                <a:effectLst/>
                <a:latin typeface="Verdana" panose="020B0604030504040204" pitchFamily="34" charset="0"/>
              </a:rPr>
              <a:t> de </a:t>
            </a:r>
            <a:r>
              <a:rPr lang="en-GB" sz="1100" b="1" i="0" dirty="0" err="1">
                <a:effectLst/>
                <a:latin typeface="Verdana" panose="020B0604030504040204" pitchFamily="34" charset="0"/>
              </a:rPr>
              <a:t>învățământ</a:t>
            </a:r>
            <a:r>
              <a:rPr lang="en-GB" sz="1100" b="1" i="0" dirty="0">
                <a:effectLst/>
                <a:latin typeface="Verdana" panose="020B0604030504040204" pitchFamily="34" charset="0"/>
              </a:rPr>
              <a:t>, cu </a:t>
            </a:r>
            <a:r>
              <a:rPr lang="en-GB" sz="1100" b="1" i="0" dirty="0" err="1">
                <a:effectLst/>
                <a:latin typeface="Verdana" panose="020B0604030504040204" pitchFamily="34" charset="0"/>
              </a:rPr>
              <a:t>acordul</a:t>
            </a:r>
            <a:r>
              <a:rPr lang="en-GB" sz="1100" b="1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effectLst/>
                <a:latin typeface="Verdana" panose="020B0604030504040204" pitchFamily="34" charset="0"/>
              </a:rPr>
              <a:t>persoanei</a:t>
            </a:r>
            <a:r>
              <a:rPr lang="en-GB" sz="1100" b="1" i="0" dirty="0">
                <a:effectLst/>
                <a:latin typeface="Verdana" panose="020B0604030504040204" pitchFamily="34" charset="0"/>
              </a:rPr>
              <a:t> </a:t>
            </a:r>
            <a:r>
              <a:rPr lang="en-GB" sz="1100" b="1" i="0" dirty="0" err="1">
                <a:effectLst/>
                <a:latin typeface="Verdana" panose="020B0604030504040204" pitchFamily="34" charset="0"/>
              </a:rPr>
              <a:t>desemnate</a:t>
            </a:r>
            <a:r>
              <a:rPr lang="en-GB" sz="1100" b="1" i="0" dirty="0">
                <a:effectLst/>
                <a:latin typeface="Verdana" panose="020B0604030504040204" pitchFamily="34" charset="0"/>
              </a:rPr>
              <a:t>.</a:t>
            </a:r>
            <a:br>
              <a:rPr lang="en-GB" sz="1100" b="1" dirty="0"/>
            </a:br>
            <a:endParaRPr lang="en-GB" sz="11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747098"/>
          </a:xfrm>
        </p:spPr>
        <p:txBody>
          <a:bodyPr/>
          <a:lstStyle/>
          <a:p>
            <a:r>
              <a:rPr lang="ro-RO" dirty="0"/>
              <a:t>Documentele Consiliului de administrație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13064" y="1917577"/>
            <a:ext cx="11718523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en-GB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</a:br>
            <a:r>
              <a:rPr lang="en-GB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a)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graficul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tematica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ședințelor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ordinare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hotărârea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privind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atribuțiile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membrilor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cadrul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procedurile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</a:t>
            </a:r>
            <a:endParaRPr lang="ro-RO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ro-RO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GB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b)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convocatoarele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dovezi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convocării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mijloace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electronice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</a:t>
            </a:r>
            <a:endParaRPr lang="ro-RO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ro-RO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GB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c)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registrul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procese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-verbale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după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caz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procesele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-verbale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semnate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electronic ale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</a:t>
            </a:r>
            <a:endParaRPr lang="ro-RO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ro-RO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GB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d)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anexele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proceselor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-verbale (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rapoarte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programe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informări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tabele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liste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solicitări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memorii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sesizări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etc.);</a:t>
            </a:r>
            <a:endParaRPr lang="ro-RO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ro-RO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GB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e)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registrul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evidență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hotărârilor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</a:t>
            </a:r>
            <a:endParaRPr lang="ro-RO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ro-RO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GB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f)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hotărârile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adoptate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semnate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președinte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înregistrate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registrul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evidență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hotărârilor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Obligatoriu de consemnat în procesele verbale ale CA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13064" y="2068496"/>
            <a:ext cx="8928716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br>
              <a:rPr lang="en-GB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</a:br>
            <a:r>
              <a:rPr lang="en-GB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a)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prezența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nominală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membrilor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la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ședințe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</a:t>
            </a:r>
            <a:endParaRPr lang="ro-RO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endParaRPr lang="ro-RO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/>
            <a:r>
              <a:rPr lang="en-GB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b)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ordinea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zi a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ședințelor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prezentată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către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președintele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respectiv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hotărârea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aprobare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ordinii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zi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către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membrii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</a:t>
            </a:r>
            <a:endParaRPr lang="ro-RO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endParaRPr lang="ro-RO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/>
            <a:r>
              <a:rPr lang="en-GB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c)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rezultatul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votului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: „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aprobat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“, „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avizat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“, „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respins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“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exprimat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urma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analizei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documentelor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/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propunerilor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/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cererilor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supuse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aprobării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/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avizării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indicarea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numărului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voturi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„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pentru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“,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numărului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voturi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„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împotrivă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“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numărului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abțineri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precum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numele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membrilor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care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votează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„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împotrivă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“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sau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se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abțin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</a:t>
            </a:r>
            <a:endParaRPr lang="ro-RO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endParaRPr lang="ro-RO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/>
            <a:r>
              <a:rPr lang="en-GB" b="1" i="0" dirty="0">
                <a:solidFill>
                  <a:srgbClr val="8B0000"/>
                </a:solidFill>
                <a:effectLst/>
                <a:latin typeface="Verdana" panose="020B0604030504040204" pitchFamily="34" charset="0"/>
              </a:rPr>
              <a:t>d)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intervențiile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pe care le au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membrii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observatorii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invitații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timpul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ședinței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respective.</a:t>
            </a:r>
            <a:endParaRPr lang="en-GB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Semnarea proceselor verbale de ședință ale CA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48575" y="2112885"/>
            <a:ext cx="1159423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Numele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semnăturile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olografe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sau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după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caz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digitale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participanților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la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ședințe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sunt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consemnate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la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sfârșitul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procesului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-verbal al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fiecărei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ședințe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președintele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semnează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la final,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pentru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certificarea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celor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consemnate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procesul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-verbal.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568823"/>
            <a:ext cx="10511161" cy="14204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r:id="rId1" p14:bwMode="auto">
            <p14:nvContentPartPr>
              <p14:cNvPr id="6" name="Ink 5"/>
              <p14:cNvContentPartPr/>
              <p14:nvPr/>
            </p14:nvContentPartPr>
            <p14:xfrm>
              <a:off x="3053663" y="2662962"/>
              <a:ext cx="360" cy="360"/>
            </p14:xfrm>
          </p:contentPart>
        </mc:Choice>
        <mc:Fallback xmlns="">
          <p:pic>
            <p:nvPicPr>
              <p:cNvPr id="6" name="Ink 5"/>
            </p:nvPicPr>
            <p:blipFill>
              <a:blip r:embed="rId2"/>
            </p:blipFill>
            <p:spPr>
              <a:xfrm>
                <a:off x="3053663" y="2662962"/>
                <a:ext cx="360" cy="360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3" p14:bwMode="auto">
            <p14:nvContentPartPr>
              <p14:cNvPr id="7" name="Ink 6"/>
              <p14:cNvContentPartPr/>
              <p14:nvPr/>
            </p14:nvContentPartPr>
            <p14:xfrm>
              <a:off x="1464623" y="3941322"/>
              <a:ext cx="360" cy="360"/>
            </p14:xfrm>
          </p:contentPart>
        </mc:Choice>
        <mc:Fallback xmlns="">
          <p:pic>
            <p:nvPicPr>
              <p:cNvPr id="7" name="Ink 6"/>
            </p:nvPicPr>
            <p:blipFill>
              <a:blip r:embed="rId2"/>
            </p:blipFill>
            <p:spPr>
              <a:xfrm>
                <a:off x="1464623" y="3941322"/>
                <a:ext cx="360" cy="360"/>
              </a:xfrm>
              <a:prstGeom prst="rect"/>
            </p:spPr>
          </p:pic>
        </mc:Fallback>
      </mc:AlternateContent>
      <p:sp>
        <p:nvSpPr>
          <p:cNvPr id="8" name="TextBox 7"/>
          <p:cNvSpPr txBox="1"/>
          <p:nvPr/>
        </p:nvSpPr>
        <p:spPr>
          <a:xfrm>
            <a:off x="372862" y="3941322"/>
            <a:ext cx="9845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600" dirty="0"/>
              <a:t>Păstrarea  documentelor CA</a:t>
            </a:r>
            <a:endParaRPr lang="en-GB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133165" y="5255581"/>
            <a:ext cx="1168561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Registrele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anexele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proceselor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-verbale se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păstrează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biroul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directorului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într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-un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fișet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securizat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ale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cărui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chei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se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găsesc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la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președintele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la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secretarul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Pentru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păstrarea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documente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se pot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crea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arhive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electronice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pentru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căror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securizare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răspunde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președintele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secretarul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Punerea în aplicare a hotărârilor CA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30819" y="2805344"/>
            <a:ext cx="11745157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Hotărârile</a:t>
            </a:r>
            <a:r>
              <a:rPr lang="en-GB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sunt </a:t>
            </a:r>
            <a:r>
              <a:rPr lang="en-GB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obligatorii</a:t>
            </a:r>
            <a:r>
              <a:rPr lang="en-GB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pentru</a:t>
            </a:r>
            <a:r>
              <a:rPr lang="en-GB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toate</a:t>
            </a:r>
            <a:r>
              <a:rPr lang="en-GB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persoanele</a:t>
            </a:r>
            <a:r>
              <a:rPr lang="en-GB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fizice</a:t>
            </a:r>
            <a:r>
              <a:rPr lang="en-GB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sau</a:t>
            </a:r>
            <a:r>
              <a:rPr lang="en-GB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juridice</a:t>
            </a:r>
            <a:r>
              <a:rPr lang="en-GB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implicate </a:t>
            </a:r>
            <a:r>
              <a:rPr lang="en-GB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mod direct </a:t>
            </a:r>
            <a:r>
              <a:rPr lang="en-GB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ori</a:t>
            </a:r>
            <a:r>
              <a:rPr lang="en-GB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indirect </a:t>
            </a:r>
            <a:r>
              <a:rPr lang="en-GB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activitatea</a:t>
            </a:r>
            <a:r>
              <a:rPr lang="en-GB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unității</a:t>
            </a:r>
            <a:r>
              <a:rPr lang="en-GB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. </a:t>
            </a:r>
            <a:endParaRPr lang="ro-RO" b="0" i="0" dirty="0">
              <a:solidFill>
                <a:srgbClr val="FF0000"/>
              </a:solidFill>
              <a:effectLst/>
              <a:latin typeface="Verdana" panose="020B0604030504040204" pitchFamily="34" charset="0"/>
            </a:endParaRPr>
          </a:p>
          <a:p>
            <a:pPr algn="just"/>
            <a:endParaRPr lang="ro-RO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/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situația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existenței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unei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suspiciuni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cu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privire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la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legalitatea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emiterii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hotărârii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președintele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are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obligația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a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informa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inspectoratul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școlar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/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direcția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nu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emite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decizia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punere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aplicare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hotărârii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/nu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pune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aplicare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hotărârea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până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la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clarificarea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către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inspectoratul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școlar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/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direcția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aspectelor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privind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legalitatea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  <a:endParaRPr lang="ro-RO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endParaRPr lang="ro-RO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/>
            <a:endParaRPr lang="ro-RO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Hotărârile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adoptate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pot fi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contestate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la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instanța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contencios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administrativ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cu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respectarea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procedurii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prealabile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reglementate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b="0" i="0" u="none" strike="noStrike" dirty="0" err="1">
                <a:solidFill>
                  <a:srgbClr val="428BCA"/>
                </a:solidFill>
                <a:effectLst/>
                <a:latin typeface="Verdana" panose="020B0604030504040204" pitchFamily="34" charset="0"/>
                <a:hlinkClick r:id="rId1"/>
              </a:rPr>
              <a:t>Legea</a:t>
            </a:r>
            <a:r>
              <a:rPr lang="en-GB" b="0" i="0" u="none" strike="noStrike" dirty="0">
                <a:solidFill>
                  <a:srgbClr val="428BCA"/>
                </a:solidFill>
                <a:effectLst/>
                <a:latin typeface="Verdana" panose="020B0604030504040204" pitchFamily="34" charset="0"/>
                <a:hlinkClick r:id="rId1"/>
              </a:rPr>
              <a:t> </a:t>
            </a:r>
            <a:r>
              <a:rPr lang="en-GB" b="0" i="0" u="none" strike="noStrike" dirty="0" err="1">
                <a:solidFill>
                  <a:srgbClr val="428BCA"/>
                </a:solidFill>
                <a:effectLst/>
                <a:latin typeface="Verdana" panose="020B0604030504040204" pitchFamily="34" charset="0"/>
                <a:hlinkClick r:id="rId1"/>
              </a:rPr>
              <a:t>contenciosului</a:t>
            </a:r>
            <a:r>
              <a:rPr lang="en-GB" b="0" i="0" u="none" strike="noStrike" dirty="0">
                <a:solidFill>
                  <a:srgbClr val="428BCA"/>
                </a:solidFill>
                <a:effectLst/>
                <a:latin typeface="Verdana" panose="020B0604030504040204" pitchFamily="34" charset="0"/>
                <a:hlinkClick r:id="rId1"/>
              </a:rPr>
              <a:t> </a:t>
            </a:r>
            <a:r>
              <a:rPr lang="en-GB" b="0" i="0" u="none" strike="noStrike" dirty="0" err="1">
                <a:solidFill>
                  <a:srgbClr val="428BCA"/>
                </a:solidFill>
                <a:effectLst/>
                <a:latin typeface="Verdana" panose="020B0604030504040204" pitchFamily="34" charset="0"/>
                <a:hlinkClick r:id="rId1"/>
              </a:rPr>
              <a:t>administrativ</a:t>
            </a:r>
            <a:r>
              <a:rPr lang="en-GB" b="0" i="0" u="none" strike="noStrike" dirty="0">
                <a:solidFill>
                  <a:srgbClr val="428BCA"/>
                </a:solidFill>
                <a:effectLst/>
                <a:latin typeface="Verdana" panose="020B0604030504040204" pitchFamily="34" charset="0"/>
                <a:hlinkClick r:id="rId1"/>
              </a:rPr>
              <a:t> nr. 554/2004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cu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modificările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ulterioare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Constituirea Consiliului de Administrație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8"/>
          </p:nvPr>
        </p:nvSpPr>
        <p:spPr>
          <a:xfrm>
            <a:off x="452762" y="3076758"/>
            <a:ext cx="3277262" cy="2859429"/>
          </a:xfrm>
        </p:spPr>
        <p:txBody>
          <a:bodyPr>
            <a:normAutofit fontScale="92500"/>
          </a:bodyPr>
          <a:lstStyle/>
          <a:p>
            <a:pPr algn="just"/>
            <a:r>
              <a:rPr lang="ro-RO" dirty="0">
                <a:solidFill>
                  <a:schemeClr val="bg1"/>
                </a:solidFill>
              </a:rPr>
              <a:t>,,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directorul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2 cadre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didactice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</a:t>
            </a:r>
            <a:r>
              <a:rPr lang="en-US" alt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reprezentanți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ai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părinților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primarul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localității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/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sectorului</a:t>
            </a:r>
            <a:r>
              <a:rPr lang="en-US" alt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/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municipiului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București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pe raza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căreia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/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căruia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se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află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unitatea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denumit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continuare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primar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sau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un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primarului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un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local/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local de sector al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municipiului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București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denumit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continuare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local.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Prevederile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se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aplică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mod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corespunzător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unităților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cu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efective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mai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mici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300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beneficiari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primari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</a:t>
            </a:r>
            <a:r>
              <a:rPr lang="en-GB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”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9"/>
          </p:nvPr>
        </p:nvSpPr>
        <p:spPr>
          <a:xfrm>
            <a:off x="3944117" y="3009530"/>
            <a:ext cx="3067297" cy="2926656"/>
          </a:xfrm>
        </p:spPr>
        <p:txBody>
          <a:bodyPr/>
          <a:lstStyle/>
          <a:p>
            <a:pPr algn="just"/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,,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directorul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3 cadre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didactice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din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cota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cărora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un loc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poate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fi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alocat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personalului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didactic auxiliar, 2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reprezentanți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ai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părinților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primarul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sau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un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primarului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2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reprezentanți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ai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local.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Prevederile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se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aplică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mod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corespunzător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unităților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cu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efective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între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301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400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beneficiari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primar</a:t>
            </a:r>
            <a:r>
              <a:rPr lang="ro-RO" alt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”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0"/>
          </p:nvPr>
        </p:nvSpPr>
        <p:spPr>
          <a:xfrm>
            <a:off x="7230553" y="3009528"/>
            <a:ext cx="3067563" cy="2926656"/>
          </a:xfrm>
        </p:spPr>
        <p:txBody>
          <a:bodyPr/>
          <a:lstStyle/>
          <a:p>
            <a:pPr algn="just"/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,,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directorul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4 cadre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didactice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din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cota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cărora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un loc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poate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fi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alocat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personalului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didactic auxiliar, 3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reprezentanți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ai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părinților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primarul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sau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un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primarului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2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reprezentanți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ai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local.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Prevederile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se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aplică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mod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corespunzător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unităților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cu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efective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peste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400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beneficiari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primar</a:t>
            </a:r>
            <a:r>
              <a:rPr lang="ro-RO" alt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”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820254" y="2270796"/>
            <a:ext cx="2769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7 membri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447713" y="2336873"/>
            <a:ext cx="2290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9 membri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7501632" y="2270796"/>
            <a:ext cx="2521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11 membri</a:t>
            </a:r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Atribuțiile Consiliului de administrație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80321" y="2831977"/>
            <a:ext cx="106031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Atribuțiile Consiliului de administrație sunt descrise în art. 15 din Metodologia cadru de organizare și funcționare a consiliilor de administrație din unitățile de învățământ preuniversitar, publicată în Monitorul Oficial nr. 814  din 11 septembrie 2023  prin Ordinul de ministru nr. 6223/04.09.2023 </a:t>
            </a:r>
            <a:endParaRPr lang="en-GB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23783" y="2760955"/>
            <a:ext cx="11248007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Prezentul material conține texte preluate ad-litteram din Metodologia de organizare și funcționare a consiliilor de administratie din învățământul preuniversitar.</a:t>
            </a:r>
            <a:endParaRPr lang="ro-RO" dirty="0"/>
          </a:p>
          <a:p>
            <a:endParaRPr lang="ro-RO" dirty="0"/>
          </a:p>
          <a:p>
            <a:endParaRPr lang="ro-RO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Excep</a:t>
            </a:r>
            <a:r>
              <a:rPr lang="ro-RO" dirty="0"/>
              <a:t>ții constituire CA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186" y="3251367"/>
            <a:ext cx="3471175" cy="2013090"/>
          </a:xfrm>
        </p:spPr>
        <p:txBody>
          <a:bodyPr/>
          <a:lstStyle/>
          <a:p>
            <a:endParaRPr lang="ro-RO" sz="10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ro-RO" sz="100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ro-RO" sz="10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endParaRPr lang="en-GB" sz="100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endParaRPr lang="en-GB" sz="100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endParaRPr lang="en-GB" sz="100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en-GB" sz="100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,,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structura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consiliilor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se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poate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mări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cu 2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membri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desemnați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operatorii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economici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parteneri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asociații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profesionale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partenere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consorții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partenere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la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propunerea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unităților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cu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aprobarea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inspectoratelor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școlare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/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direcțiilor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cazul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care sunt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mai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mulți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operatori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economici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parteneri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asociații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profesionale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partenere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consorții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partenere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aceștia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/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acestea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își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desemnează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reprezentanții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unității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sau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pot forma un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reprezentativ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care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să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nominalizeze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reprezentanții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pe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locurile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care le sunt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alocate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.”</a:t>
            </a:r>
            <a:endParaRPr lang="en-GB" sz="11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8"/>
          </p:nvPr>
        </p:nvSpPr>
        <p:spPr>
          <a:xfrm>
            <a:off x="258848" y="5264457"/>
            <a:ext cx="3471175" cy="1260629"/>
          </a:xfrm>
        </p:spPr>
        <p:txBody>
          <a:bodyPr>
            <a:normAutofit/>
          </a:bodyPr>
          <a:lstStyle/>
          <a:p>
            <a:pPr algn="ctr"/>
            <a:r>
              <a:rPr lang="ro-RO" dirty="0">
                <a:solidFill>
                  <a:srgbClr val="FFFF00"/>
                </a:solidFill>
              </a:rPr>
              <a:t>CVORUM</a:t>
            </a:r>
            <a:endParaRPr lang="ro-RO" dirty="0">
              <a:solidFill>
                <a:srgbClr val="FFFF00"/>
              </a:solidFill>
            </a:endParaRPr>
          </a:p>
          <a:p>
            <a:pPr algn="just"/>
            <a:r>
              <a:rPr lang="ro-RO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,,</a:t>
            </a:r>
            <a:r>
              <a:rPr lang="en-GB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cvorumul</a:t>
            </a:r>
            <a:r>
              <a:rPr lang="en-GB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ședință</a:t>
            </a:r>
            <a:r>
              <a:rPr lang="en-GB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se </a:t>
            </a:r>
            <a:r>
              <a:rPr lang="en-GB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mărește</a:t>
            </a:r>
            <a:r>
              <a:rPr lang="en-GB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mod </a:t>
            </a:r>
            <a:r>
              <a:rPr lang="en-GB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corespunzător</a:t>
            </a:r>
            <a:r>
              <a:rPr lang="en-GB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cu 1 </a:t>
            </a:r>
            <a:r>
              <a:rPr lang="en-GB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membru</a:t>
            </a:r>
            <a:r>
              <a:rPr lang="en-GB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respectiv</a:t>
            </a:r>
            <a:r>
              <a:rPr lang="en-GB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2 </a:t>
            </a:r>
            <a:r>
              <a:rPr lang="en-GB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membri</a:t>
            </a:r>
            <a:r>
              <a:rPr lang="en-GB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, cu </a:t>
            </a:r>
            <a:r>
              <a:rPr lang="en-GB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respectarea</a:t>
            </a:r>
            <a:r>
              <a:rPr lang="en-GB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prevederilor</a:t>
            </a:r>
            <a:r>
              <a:rPr lang="en-GB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b="0" i="0" u="sng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anexei</a:t>
            </a:r>
            <a:r>
              <a:rPr lang="en-GB" b="0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nr. 1”</a:t>
            </a:r>
            <a:endParaRPr lang="ro-RO" dirty="0">
              <a:solidFill>
                <a:schemeClr val="bg1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0"/>
          </p:nvPr>
        </p:nvSpPr>
        <p:spPr>
          <a:xfrm>
            <a:off x="7230553" y="2706205"/>
            <a:ext cx="4757261" cy="3818881"/>
          </a:xfrm>
        </p:spPr>
        <p:txBody>
          <a:bodyPr>
            <a:noAutofit/>
          </a:bodyPr>
          <a:lstStyle/>
          <a:p>
            <a:pPr algn="just"/>
            <a:r>
              <a:rPr lang="ro-RO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,,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unitățile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care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organizează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exclusiv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tehnologic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structura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având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numărul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membri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prevăzut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la </a:t>
            </a:r>
            <a:r>
              <a:rPr lang="en-GB" sz="1200" b="0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art. 3 </a:t>
            </a:r>
            <a:r>
              <a:rPr lang="en-GB" sz="1200" b="0" i="0" u="sng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alin</a:t>
            </a:r>
            <a:r>
              <a:rPr lang="en-GB" sz="1200" b="0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. (1)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asigură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reprezentarea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număr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egal a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membrilor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din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partea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operatorilor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economici,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asociațiilor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profesionale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partenere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consorțiilor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partenere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respectiv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membrilor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din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partea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cadrelor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didactice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alături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primar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sau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un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reprezentant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acestuia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, un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reprezentant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local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un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reprezentant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părinților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, conform </a:t>
            </a:r>
            <a:r>
              <a:rPr lang="en-GB" sz="1200" b="0" i="0" u="sng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anexei</a:t>
            </a:r>
            <a:r>
              <a:rPr lang="en-GB" sz="1200" b="0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nr. 2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 „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Structura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unităților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preuniversitar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care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organizează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exclusiv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tehnologic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“, care face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parte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integrantă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din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prezenta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metodologie-cadru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.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cazul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care sunt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mai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mulți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operatori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economici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parteneri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aceștia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vor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desemna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reprezentanții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consiliul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unității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sau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pot forma un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consiliu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reprezentativ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care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să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desemneze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reprezentanții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pe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locurile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care le sunt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alocate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.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Directorul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unității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este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membru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drept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din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cota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aferentă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cadrelor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didactice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din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unitatea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respectivă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.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Președintele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școlar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elevilor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participă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obligatoriu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, cu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statut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observator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, la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toate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ședințele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iar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intervențiile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acestuia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se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consemnează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procesul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-verbal al </a:t>
            </a:r>
            <a:r>
              <a:rPr lang="en-GB" sz="12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ședinței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”;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5108" y="2336873"/>
            <a:ext cx="3368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>
                <a:solidFill>
                  <a:srgbClr val="FF0000"/>
                </a:solidFill>
                <a:latin typeface="Verdana" panose="020B0604030504040204" pitchFamily="34" charset="0"/>
              </a:rPr>
              <a:t>Unități cu învățământ l</a:t>
            </a:r>
            <a:r>
              <a:rPr lang="en-GB" b="1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iceal</a:t>
            </a:r>
            <a:r>
              <a:rPr lang="ro-RO" b="1" dirty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en-GB" b="1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tehnologic</a:t>
            </a:r>
            <a:r>
              <a:rPr lang="ro-RO" b="1" dirty="0">
                <a:solidFill>
                  <a:srgbClr val="FF0000"/>
                </a:solidFill>
                <a:latin typeface="Verdana" panose="020B0604030504040204" pitchFamily="34" charset="0"/>
              </a:rPr>
              <a:t>,</a:t>
            </a:r>
            <a:r>
              <a:rPr lang="en-GB" b="1" dirty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en-GB" b="1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postliceal</a:t>
            </a:r>
            <a:r>
              <a:rPr lang="en-GB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,</a:t>
            </a:r>
            <a:r>
              <a:rPr lang="ro-RO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profesional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74426" y="2336873"/>
            <a:ext cx="31342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Liceele tehnologice cu profil preponderent agricol și silvic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74426" y="3260203"/>
            <a:ext cx="313428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1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,,</a:t>
            </a:r>
            <a:r>
              <a:rPr lang="en-GB" sz="11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structura</a:t>
            </a:r>
            <a:r>
              <a:rPr lang="en-GB" sz="11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consiliilor</a:t>
            </a:r>
            <a:r>
              <a:rPr lang="en-GB" sz="11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1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1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prevăzută</a:t>
            </a:r>
            <a:r>
              <a:rPr lang="en-GB" sz="11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la </a:t>
            </a:r>
            <a:r>
              <a:rPr lang="en-GB" sz="1100" b="0" i="0" u="sng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alin</a:t>
            </a:r>
            <a:r>
              <a:rPr lang="en-GB" sz="1100" b="0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. (1)</a:t>
            </a:r>
            <a:r>
              <a:rPr lang="en-GB" sz="11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 se </a:t>
            </a:r>
            <a:r>
              <a:rPr lang="en-GB" sz="11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mărește</a:t>
            </a:r>
            <a:r>
              <a:rPr lang="en-GB" sz="11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1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mod </a:t>
            </a:r>
            <a:r>
              <a:rPr lang="en-GB" sz="11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obligatoriu</a:t>
            </a:r>
            <a:r>
              <a:rPr lang="en-GB" sz="11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cu 2 </a:t>
            </a:r>
            <a:r>
              <a:rPr lang="en-GB" sz="11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membri</a:t>
            </a:r>
            <a:r>
              <a:rPr lang="en-GB" sz="11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1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aceștia</a:t>
            </a:r>
            <a:r>
              <a:rPr lang="en-GB" sz="11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fiind</a:t>
            </a:r>
            <a:r>
              <a:rPr lang="en-GB" sz="11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desemnați</a:t>
            </a:r>
            <a:r>
              <a:rPr lang="en-GB" sz="11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1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Ministerul</a:t>
            </a:r>
            <a:r>
              <a:rPr lang="en-GB" sz="11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Agriculturii</a:t>
            </a:r>
            <a:r>
              <a:rPr lang="en-GB" sz="11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1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Dezvoltării</a:t>
            </a:r>
            <a:r>
              <a:rPr lang="en-GB" sz="11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Rurale</a:t>
            </a:r>
            <a:r>
              <a:rPr lang="en-GB" sz="11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1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respectiv</a:t>
            </a:r>
            <a:r>
              <a:rPr lang="en-GB" sz="11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1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Ministerul</a:t>
            </a:r>
            <a:r>
              <a:rPr lang="en-GB" sz="11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Mediului</a:t>
            </a:r>
            <a:r>
              <a:rPr lang="en-GB" sz="11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1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Apelor</a:t>
            </a:r>
            <a:r>
              <a:rPr lang="en-GB" sz="11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1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Pădurilor</a:t>
            </a:r>
            <a:r>
              <a:rPr lang="en-GB" sz="11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, conform </a:t>
            </a:r>
            <a:r>
              <a:rPr lang="en-GB" sz="11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prevederilor</a:t>
            </a:r>
            <a:r>
              <a:rPr lang="en-GB" sz="11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sz="1100" b="0" i="0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  <a:hlinkClick r:id="rId1"/>
              </a:rPr>
              <a:t>art. 36 </a:t>
            </a:r>
            <a:r>
              <a:rPr lang="en-GB" sz="1100" b="0" i="0" u="none" strike="noStrike" dirty="0" err="1">
                <a:solidFill>
                  <a:schemeClr val="bg1"/>
                </a:solidFill>
                <a:effectLst/>
                <a:latin typeface="Verdana" panose="020B0604030504040204" pitchFamily="34" charset="0"/>
                <a:hlinkClick r:id="rId1"/>
              </a:rPr>
              <a:t>alin</a:t>
            </a:r>
            <a:r>
              <a:rPr lang="en-GB" sz="1100" b="0" i="0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  <a:hlinkClick r:id="rId1"/>
              </a:rPr>
              <a:t>. (9) din </a:t>
            </a:r>
            <a:r>
              <a:rPr lang="en-GB" sz="1100" b="0" i="0" u="none" strike="noStrike" dirty="0" err="1">
                <a:solidFill>
                  <a:schemeClr val="bg1"/>
                </a:solidFill>
                <a:effectLst/>
                <a:latin typeface="Verdana" panose="020B0604030504040204" pitchFamily="34" charset="0"/>
                <a:hlinkClick r:id="rId1"/>
              </a:rPr>
              <a:t>Legea</a:t>
            </a:r>
            <a:r>
              <a:rPr lang="en-GB" sz="1100" b="0" i="0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  <a:hlinkClick r:id="rId1"/>
              </a:rPr>
              <a:t> </a:t>
            </a:r>
            <a:r>
              <a:rPr lang="en-GB" sz="1100" b="0" i="0" u="none" strike="noStrike" dirty="0" err="1">
                <a:solidFill>
                  <a:schemeClr val="bg1"/>
                </a:solidFill>
                <a:effectLst/>
                <a:latin typeface="Verdana" panose="020B0604030504040204" pitchFamily="34" charset="0"/>
                <a:hlinkClick r:id="rId1"/>
              </a:rPr>
              <a:t>învățământului</a:t>
            </a:r>
            <a:r>
              <a:rPr lang="en-GB" sz="1100" b="0" i="0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  <a:hlinkClick r:id="rId1"/>
              </a:rPr>
              <a:t> </a:t>
            </a:r>
            <a:r>
              <a:rPr lang="en-GB" sz="1100" b="0" i="0" u="none" strike="noStrike" dirty="0" err="1">
                <a:solidFill>
                  <a:schemeClr val="bg1"/>
                </a:solidFill>
                <a:effectLst/>
                <a:latin typeface="Verdana" panose="020B0604030504040204" pitchFamily="34" charset="0"/>
                <a:hlinkClick r:id="rId1"/>
              </a:rPr>
              <a:t>preuniversitar</a:t>
            </a:r>
            <a:r>
              <a:rPr lang="en-GB" sz="1100" b="0" i="0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  <a:hlinkClick r:id="rId1"/>
              </a:rPr>
              <a:t> nr. 198/2023</a:t>
            </a:r>
            <a:r>
              <a:rPr lang="en-GB" sz="11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, cu </a:t>
            </a:r>
            <a:r>
              <a:rPr lang="en-GB" sz="11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modificările</a:t>
            </a:r>
            <a:r>
              <a:rPr lang="en-GB" sz="11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1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ulterioare</a:t>
            </a:r>
            <a:r>
              <a:rPr lang="en-GB" sz="11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.”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97203" y="5149049"/>
            <a:ext cx="28080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FF00"/>
                </a:solidFill>
              </a:rPr>
              <a:t>CVORUM</a:t>
            </a:r>
            <a:endParaRPr lang="en-GB" sz="1400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68318" y="5548544"/>
            <a:ext cx="3040393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,,</a:t>
            </a:r>
            <a:r>
              <a:rPr lang="en-GB" sz="1400" dirty="0" err="1">
                <a:solidFill>
                  <a:schemeClr val="bg1"/>
                </a:solidFill>
                <a:latin typeface="Verdana" panose="020B0604030504040204" pitchFamily="34" charset="0"/>
              </a:rPr>
              <a:t>c</a:t>
            </a:r>
            <a:r>
              <a:rPr lang="en-GB" sz="14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vorumul</a:t>
            </a:r>
            <a:r>
              <a:rPr lang="en-GB" sz="14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4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ședință</a:t>
            </a:r>
            <a:r>
              <a:rPr lang="en-GB" sz="14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se </a:t>
            </a:r>
            <a:r>
              <a:rPr lang="en-GB" sz="14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mărește</a:t>
            </a:r>
            <a:r>
              <a:rPr lang="en-GB" sz="14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4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mod </a:t>
            </a:r>
            <a:r>
              <a:rPr lang="en-GB" sz="14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corespunzător</a:t>
            </a:r>
            <a:r>
              <a:rPr lang="en-GB" sz="14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, cu </a:t>
            </a:r>
            <a:r>
              <a:rPr lang="en-GB" sz="14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respectarea</a:t>
            </a:r>
            <a:r>
              <a:rPr lang="ro-RO" altLang="en-GB" sz="14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prevederilor</a:t>
            </a:r>
            <a:r>
              <a:rPr lang="en-GB" sz="14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sz="1400" b="0" i="0" u="sng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anexei</a:t>
            </a:r>
            <a:r>
              <a:rPr lang="en-GB" sz="1400" b="0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nr. 1”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37647" y="2336873"/>
            <a:ext cx="4012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>
                <a:solidFill>
                  <a:srgbClr val="FF0000"/>
                </a:solidFill>
              </a:rPr>
              <a:t>Învățământ exclusiv tehnologic</a:t>
            </a: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Excep</a:t>
            </a:r>
            <a:r>
              <a:rPr lang="ro-RO" dirty="0"/>
              <a:t>ții  constituire CA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186" y="3251367"/>
            <a:ext cx="3471175" cy="623430"/>
          </a:xfrm>
        </p:spPr>
        <p:txBody>
          <a:bodyPr/>
          <a:lstStyle/>
          <a:p>
            <a:endParaRPr lang="ro-RO" sz="10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ro-RO" sz="100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ro-RO" sz="10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endParaRPr lang="en-GB" sz="100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endParaRPr lang="en-GB" sz="100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endParaRPr lang="en-GB" sz="100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en-GB" sz="100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,,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structura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consiliilor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se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mărește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cu 2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membri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desemnați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cultul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respectiv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..”</a:t>
            </a:r>
            <a:endParaRPr lang="en-GB" sz="1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8"/>
          </p:nvPr>
        </p:nvSpPr>
        <p:spPr>
          <a:xfrm>
            <a:off x="258848" y="5264457"/>
            <a:ext cx="3471175" cy="1260629"/>
          </a:xfrm>
        </p:spPr>
        <p:txBody>
          <a:bodyPr>
            <a:normAutofit/>
          </a:bodyPr>
          <a:lstStyle/>
          <a:p>
            <a:pPr algn="ctr"/>
            <a:r>
              <a:rPr lang="ro-RO" dirty="0">
                <a:solidFill>
                  <a:srgbClr val="FFFF00"/>
                </a:solidFill>
              </a:rPr>
              <a:t>CVORUM</a:t>
            </a:r>
            <a:endParaRPr lang="ro-RO" dirty="0">
              <a:solidFill>
                <a:srgbClr val="FFFF00"/>
              </a:solidFill>
            </a:endParaRPr>
          </a:p>
          <a:p>
            <a:pPr algn="just"/>
            <a:r>
              <a:rPr lang="ro-RO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,,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cvorumul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ședință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se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mărește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mod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corespunzător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cu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respectarea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prevederilor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b="0" i="0" u="sng" dirty="0" err="1">
                <a:solidFill>
                  <a:srgbClr val="006400"/>
                </a:solidFill>
                <a:effectLst/>
                <a:latin typeface="Verdana" panose="020B0604030504040204" pitchFamily="34" charset="0"/>
              </a:rPr>
              <a:t>anexei</a:t>
            </a:r>
            <a:r>
              <a:rPr lang="en-GB" b="0" i="0" u="sng" dirty="0">
                <a:solidFill>
                  <a:srgbClr val="006400"/>
                </a:solidFill>
                <a:effectLst/>
                <a:latin typeface="Verdana" panose="020B0604030504040204" pitchFamily="34" charset="0"/>
              </a:rPr>
              <a:t> nr. 1</a:t>
            </a:r>
            <a:r>
              <a:rPr lang="en-GB" b="0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”</a:t>
            </a:r>
            <a:endParaRPr lang="ro-RO" dirty="0">
              <a:solidFill>
                <a:schemeClr val="bg1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0"/>
          </p:nvPr>
        </p:nvSpPr>
        <p:spPr>
          <a:xfrm>
            <a:off x="7230553" y="2706205"/>
            <a:ext cx="4757261" cy="3818881"/>
          </a:xfrm>
        </p:spPr>
        <p:txBody>
          <a:bodyPr>
            <a:noAutofit/>
          </a:bodyPr>
          <a:lstStyle/>
          <a:p>
            <a:pPr algn="just"/>
            <a:endParaRPr lang="ro-RO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endParaRPr lang="ro-RO" sz="120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ro-RO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,,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structura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sunt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incluși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reprezentanți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ai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fondatorilor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unitățile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particular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confesional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cuprinde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cel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puțin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un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reprezentant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cadrelor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didactice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un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reprezentant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părinților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iar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pentru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unitățile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care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școlarizează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beneficiari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primari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niveluri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din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obligatoriu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cuprinde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un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reprezentant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local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”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5108" y="2336873"/>
            <a:ext cx="3368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>
                <a:solidFill>
                  <a:srgbClr val="FF0000"/>
                </a:solidFill>
                <a:latin typeface="Verdana" panose="020B0604030504040204" pitchFamily="34" charset="0"/>
              </a:rPr>
              <a:t>Unități cu învățământ </a:t>
            </a:r>
            <a:r>
              <a:rPr lang="en-GB" b="1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vocațional</a:t>
            </a:r>
            <a:r>
              <a:rPr lang="en-GB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1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teologic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74426" y="2336873"/>
            <a:ext cx="31342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rgbClr val="FF0000"/>
                </a:solidFill>
                <a:latin typeface="Verdana" panose="020B0604030504040204" pitchFamily="34" charset="0"/>
              </a:rPr>
              <a:t>U</a:t>
            </a:r>
            <a:r>
              <a:rPr lang="en-GB" b="1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nitățile</a:t>
            </a:r>
            <a:r>
              <a:rPr lang="en-GB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1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special de stat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74426" y="3260203"/>
            <a:ext cx="3134285" cy="1783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,,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este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organul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deliberativ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conducere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este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constituit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din 9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membri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astfel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: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directorul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directorul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adjunct, 2 cadre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didactice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din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cota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cărora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un loc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poate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fi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alocat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unui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reprezentant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personalului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didactic auxiliar,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președintele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județean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/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General al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Municipiului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București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sau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un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reprezentant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acestuia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2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reprezentanți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ai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județean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pe raza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căruia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se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află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unitatea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2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reprezentanți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ai 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părinților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  <a:r>
              <a:rPr lang="en-GB" sz="10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”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08711" y="2336873"/>
            <a:ext cx="51832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Î</a:t>
            </a:r>
            <a:r>
              <a:rPr lang="en-GB" b="1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nvățământul</a:t>
            </a:r>
            <a:r>
              <a:rPr lang="en-GB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particular </a:t>
            </a:r>
            <a:r>
              <a:rPr lang="en-GB" b="1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1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confesional</a:t>
            </a: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81038" y="752475"/>
            <a:ext cx="9613900" cy="1081088"/>
          </a:xfrm>
        </p:spPr>
        <p:txBody>
          <a:bodyPr/>
          <a:lstStyle/>
          <a:p>
            <a:pPr algn="ctr"/>
            <a:r>
              <a:rPr lang="en-GB" dirty="0" err="1"/>
              <a:t>Excep</a:t>
            </a:r>
            <a:r>
              <a:rPr lang="ro-RO" dirty="0"/>
              <a:t>ții  constituire CA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75461" y="2336873"/>
            <a:ext cx="3049705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,, </a:t>
            </a:r>
            <a:r>
              <a:rPr lang="en-GB" sz="14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consiliile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4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ale </a:t>
            </a:r>
            <a:r>
              <a:rPr lang="en-GB" sz="14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unităților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4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preuniversitar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4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nivel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liceal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/</a:t>
            </a:r>
            <a:r>
              <a:rPr lang="en-GB" sz="14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postliceal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, cu </a:t>
            </a:r>
            <a:r>
              <a:rPr lang="en-GB" sz="14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excepția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unităților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4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cu </a:t>
            </a:r>
            <a:r>
              <a:rPr lang="en-GB" sz="14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personalitate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juridică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care </a:t>
            </a:r>
            <a:r>
              <a:rPr lang="en-GB" sz="14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organizează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exclusiv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tehnologic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din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cota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rezervată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părinților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un loc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este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repartizat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cu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drept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vot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unui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reprezentant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elevilor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care a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împlinit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vârsta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18 ani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”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  <a:endParaRPr lang="en-GB" sz="1400" dirty="0"/>
          </a:p>
        </p:txBody>
      </p:sp>
      <p:sp>
        <p:nvSpPr>
          <p:cNvPr id="14" name="Title 1"/>
          <p:cNvSpPr txBox="1"/>
          <p:nvPr/>
        </p:nvSpPr>
        <p:spPr>
          <a:xfrm>
            <a:off x="680322" y="753228"/>
            <a:ext cx="9613860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 err="1"/>
              <a:t>Excep</a:t>
            </a:r>
            <a:r>
              <a:rPr lang="ro-RO" dirty="0"/>
              <a:t>ții  constituire CA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3764133" y="2336873"/>
            <a:ext cx="1722268" cy="252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,,</a:t>
            </a:r>
            <a:r>
              <a:rPr lang="en-GB" sz="14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consiliile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4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ale </a:t>
            </a:r>
            <a:r>
              <a:rPr lang="en-GB" sz="14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unităților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4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în-vățământ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care </a:t>
            </a:r>
            <a:r>
              <a:rPr lang="en-GB" sz="14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școlarizează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doar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nivel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postliceal</a:t>
            </a:r>
            <a:r>
              <a:rPr lang="ro-RO" altLang="en-GB" sz="14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,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cota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aferentă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părin-ților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revine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re-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prezentanților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elevilor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”.</a:t>
            </a:r>
            <a:endParaRPr lang="en-GB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5486401" y="2414726"/>
            <a:ext cx="263666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,,</a:t>
            </a:r>
            <a:r>
              <a:rPr lang="en-GB" sz="120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Începând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cu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anul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școlar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2023-2024,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până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sfârșitul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fiecărui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an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școlar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consiliul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care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este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constituit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din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mai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mult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de 7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membri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hotărăște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pentru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anul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școlar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următor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dacă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este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necesară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repartizarea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unui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loc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consiliul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pentru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personalul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didactic auxiliar, din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cota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rezervată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cadrelor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didactice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,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care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este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modalitatea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alegere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reprezentantului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personalului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didactic auxiliar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membru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aprobă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procedura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alegere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elaborată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la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nivelul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unității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”.</a:t>
            </a:r>
            <a:endParaRPr lang="en-GB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8300621" y="2414726"/>
            <a:ext cx="263666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,,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unitățile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care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funcționează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grupe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/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clase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limbile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minorităților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naționale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limita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numărului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membri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prevăzut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prezenta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metodologie-cadru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aprobat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comunicat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către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inspectoratul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școlar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/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direcția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minoritatea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respectivă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este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reprezentată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cadre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didactice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părinți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elevi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aparținând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minorității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respective.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mod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corespunzător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se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procedează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unitățile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cu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predare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limbile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minorităților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naționale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cadrul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cărora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funcționează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clase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cu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predare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limba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română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”.</a:t>
            </a:r>
            <a:endParaRPr lang="en-GB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Excep</a:t>
            </a:r>
            <a:r>
              <a:rPr lang="ro-RO" dirty="0"/>
              <a:t>ți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constituire</a:t>
            </a:r>
            <a:r>
              <a:rPr lang="en-GB" dirty="0"/>
              <a:t> CA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080550" y="2965141"/>
            <a:ext cx="606122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Structura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organizarea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funcționarea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unităților</a:t>
            </a:r>
            <a:r>
              <a:rPr lang="en-GB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care </a:t>
            </a:r>
            <a:r>
              <a:rPr lang="en-GB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oferă</a:t>
            </a:r>
            <a:r>
              <a:rPr lang="en-GB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activitate</a:t>
            </a:r>
            <a:r>
              <a:rPr lang="en-GB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extrașcolară</a:t>
            </a:r>
            <a:r>
              <a:rPr lang="en-GB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stabilesc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Regulamentul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organizare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funcționare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unităților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educație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extrașcolară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aprobat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ordin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ministrului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educației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prevăzut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la </a:t>
            </a:r>
            <a:r>
              <a:rPr lang="en-GB" b="0" i="0" u="none" strike="noStrike" dirty="0">
                <a:solidFill>
                  <a:srgbClr val="428BCA"/>
                </a:solidFill>
                <a:effectLst/>
                <a:latin typeface="Verdana" panose="020B0604030504040204" pitchFamily="34" charset="0"/>
                <a:hlinkClick r:id="rId1"/>
              </a:rPr>
              <a:t>art. 29 </a:t>
            </a:r>
            <a:r>
              <a:rPr lang="en-GB" b="0" i="0" u="none" strike="noStrike" dirty="0" err="1">
                <a:solidFill>
                  <a:srgbClr val="428BCA"/>
                </a:solidFill>
                <a:effectLst/>
                <a:latin typeface="Verdana" panose="020B0604030504040204" pitchFamily="34" charset="0"/>
                <a:hlinkClick r:id="rId1"/>
              </a:rPr>
              <a:t>alin</a:t>
            </a:r>
            <a:r>
              <a:rPr lang="en-GB" b="0" i="0" u="none" strike="noStrike" dirty="0">
                <a:solidFill>
                  <a:srgbClr val="428BCA"/>
                </a:solidFill>
                <a:effectLst/>
                <a:latin typeface="Verdana" panose="020B0604030504040204" pitchFamily="34" charset="0"/>
                <a:hlinkClick r:id="rId1"/>
              </a:rPr>
              <a:t>. (13) din </a:t>
            </a:r>
            <a:r>
              <a:rPr lang="en-GB" b="0" i="0" u="none" strike="noStrike" dirty="0" err="1">
                <a:solidFill>
                  <a:srgbClr val="428BCA"/>
                </a:solidFill>
                <a:effectLst/>
                <a:latin typeface="Verdana" panose="020B0604030504040204" pitchFamily="34" charset="0"/>
                <a:hlinkClick r:id="rId1"/>
              </a:rPr>
              <a:t>Legea</a:t>
            </a:r>
            <a:r>
              <a:rPr lang="en-GB" b="0" i="0" u="none" strike="noStrike" dirty="0">
                <a:solidFill>
                  <a:srgbClr val="428BCA"/>
                </a:solidFill>
                <a:effectLst/>
                <a:latin typeface="Verdana" panose="020B0604030504040204" pitchFamily="34" charset="0"/>
                <a:hlinkClick r:id="rId1"/>
              </a:rPr>
              <a:t> </a:t>
            </a:r>
            <a:r>
              <a:rPr lang="en-GB" b="0" i="0" u="none" strike="noStrike" dirty="0" err="1">
                <a:solidFill>
                  <a:srgbClr val="428BCA"/>
                </a:solidFill>
                <a:effectLst/>
                <a:latin typeface="Verdana" panose="020B0604030504040204" pitchFamily="34" charset="0"/>
                <a:hlinkClick r:id="rId1"/>
              </a:rPr>
              <a:t>învățământului</a:t>
            </a:r>
            <a:r>
              <a:rPr lang="en-GB" b="0" i="0" u="none" strike="noStrike" dirty="0">
                <a:solidFill>
                  <a:srgbClr val="428BCA"/>
                </a:solidFill>
                <a:effectLst/>
                <a:latin typeface="Verdana" panose="020B0604030504040204" pitchFamily="34" charset="0"/>
                <a:hlinkClick r:id="rId1"/>
              </a:rPr>
              <a:t> </a:t>
            </a:r>
            <a:r>
              <a:rPr lang="en-GB" b="0" i="0" u="none" strike="noStrike" dirty="0" err="1">
                <a:solidFill>
                  <a:srgbClr val="428BCA"/>
                </a:solidFill>
                <a:effectLst/>
                <a:latin typeface="Verdana" panose="020B0604030504040204" pitchFamily="34" charset="0"/>
                <a:hlinkClick r:id="rId1"/>
              </a:rPr>
              <a:t>preuniversitar</a:t>
            </a:r>
            <a:r>
              <a:rPr lang="en-GB" b="0" i="0" u="none" strike="noStrike" dirty="0">
                <a:solidFill>
                  <a:srgbClr val="428BCA"/>
                </a:solidFill>
                <a:effectLst/>
                <a:latin typeface="Verdana" panose="020B0604030504040204" pitchFamily="34" charset="0"/>
                <a:hlinkClick r:id="rId1"/>
              </a:rPr>
              <a:t> nr. 198/2023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cu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modificările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ulterioare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Perioada de constituire </a:t>
            </a:r>
            <a:br>
              <a:rPr lang="ro-RO" dirty="0"/>
            </a:br>
            <a:r>
              <a:rPr lang="ro-RO" dirty="0"/>
              <a:t>a Consiliului de Administrație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890944" y="2831055"/>
            <a:ext cx="805204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La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începutul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fiecărui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an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școlar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dar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nu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mai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târziu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data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începerii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cursurilor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exercițiu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hotărăște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declanșarea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procedurii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constituire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noului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Cine are responsabilitatea constituirii CA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384917" y="2692555"/>
            <a:ext cx="7756863" cy="9220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vederea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constituirii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noului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acord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cu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prevederile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GB" b="0" i="0" u="sng" dirty="0">
                <a:solidFill>
                  <a:srgbClr val="006400"/>
                </a:solidFill>
                <a:effectLst/>
                <a:latin typeface="Verdana" panose="020B0604030504040204" pitchFamily="34" charset="0"/>
              </a:rPr>
              <a:t>art. 4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directorul</a:t>
            </a:r>
            <a:r>
              <a:rPr lang="en-GB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unității</a:t>
            </a:r>
            <a:r>
              <a:rPr lang="en-GB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învățământ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are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responsabilitatea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constituirii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consiliului</a:t>
            </a: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administrație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0</TotalTime>
  <Words>34269</Words>
  <Application>WPS Presentation</Application>
  <PresentationFormat>Widescreen</PresentationFormat>
  <Paragraphs>391</Paragraphs>
  <Slides>31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42" baseType="lpstr">
      <vt:lpstr>Arial</vt:lpstr>
      <vt:lpstr>SimSun</vt:lpstr>
      <vt:lpstr>Wingdings</vt:lpstr>
      <vt:lpstr>Verdana</vt:lpstr>
      <vt:lpstr>Trebuchet MS</vt:lpstr>
      <vt:lpstr>Microsoft YaHei</vt:lpstr>
      <vt:lpstr>Arial Unicode MS</vt:lpstr>
      <vt:lpstr>Calibri</vt:lpstr>
      <vt:lpstr>Yu Gothic Medium</vt:lpstr>
      <vt:lpstr>Times New Roman</vt:lpstr>
      <vt:lpstr>Berlin</vt:lpstr>
      <vt:lpstr>CONSILIUL DE ADMINISTRAȚIE</vt:lpstr>
      <vt:lpstr>Cadru legislativ</vt:lpstr>
      <vt:lpstr>Constituirea Consiliului de Administrație</vt:lpstr>
      <vt:lpstr>Excepții  constituire CA</vt:lpstr>
      <vt:lpstr>Excepții  constituire CA</vt:lpstr>
      <vt:lpstr>Excepții  constituire CA</vt:lpstr>
      <vt:lpstr>Excepții constituire CA</vt:lpstr>
      <vt:lpstr>Perioada de constituire  a Consiliului de Administrație</vt:lpstr>
      <vt:lpstr>Cine are responsabilitatea constituirii CA</vt:lpstr>
      <vt:lpstr>Etapele procedurale de constituire a  CA</vt:lpstr>
      <vt:lpstr>Etapele procedurale de constituire a  CA</vt:lpstr>
      <vt:lpstr>Cum sunt aleși/desemnați membrii CA?</vt:lpstr>
      <vt:lpstr>Cum sunt aleși/desemnați membrii CA?</vt:lpstr>
      <vt:lpstr>Incompatibilități cu calitatea de membru CA</vt:lpstr>
      <vt:lpstr>Cine este președintele CA?</vt:lpstr>
      <vt:lpstr>Important!</vt:lpstr>
      <vt:lpstr>Ce se întâmplă dacă se schimbă directorul în timpul anului școlar?</vt:lpstr>
      <vt:lpstr>Cum se procedează în cazul revocării/pierderii calității unui membru  CA?</vt:lpstr>
      <vt:lpstr>În ce condiții se pierde calitatea de membru CA? </vt:lpstr>
      <vt:lpstr>         Revocarea unui membru al CA</vt:lpstr>
      <vt:lpstr>Adoptarea Hotărârilor CA</vt:lpstr>
      <vt:lpstr>Organizarea întrunirilor CA</vt:lpstr>
      <vt:lpstr>Semnarea Procesului verbal la ședințele online sau hibrid</vt:lpstr>
      <vt:lpstr>Atribuții președinte CA</vt:lpstr>
      <vt:lpstr>Atribuții secretar CA </vt:lpstr>
      <vt:lpstr>Documentele Consiliului de administrație</vt:lpstr>
      <vt:lpstr>Obligatoriu de consemnat în procesele verbale ale CA</vt:lpstr>
      <vt:lpstr>Semnarea proceselor verbale de ședință ale CA</vt:lpstr>
      <vt:lpstr>Punerea în aplicare a hotărârilor CA</vt:lpstr>
      <vt:lpstr>Atribuțiile Consiliului de administrație</vt:lpstr>
      <vt:lpstr>Concluzii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CONSILIUL DE ADMINISTRAȚIE</dc:title>
  <dc:creator>W10</dc:creator>
  <cp:lastModifiedBy>Unicef</cp:lastModifiedBy>
  <cp:revision>12</cp:revision>
  <dcterms:created xsi:type="dcterms:W3CDTF">2024-01-10T06:24:00Z</dcterms:created>
  <dcterms:modified xsi:type="dcterms:W3CDTF">2024-01-15T12:41:07Z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7D44437600E64565BDE5A02DACB81513_13</vt:lpwstr>
  </property>
  <property fmtid="{D5CDD505-2E9C-101B-9397-08002B2CF9AE}" pid="3" name="KSOProductBuildVer">
    <vt:lpwstr>1033-12.2.0.13359</vt:lpwstr>
  </property>
</Properties>
</file>