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1D178-E3A8-49FA-954F-5CF2E0CA1B02}" type="datetimeFigureOut">
              <a:rPr lang="en-US" smtClean="0"/>
              <a:t>9/4/2024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B3C76-F141-408B-8F14-0A3E20A89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16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D2E3A-DEF8-45BB-A802-C6AA329249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3600" b="1" dirty="0"/>
              <a:t>O R D I N</a:t>
            </a:r>
            <a:br>
              <a:rPr lang="pt-BR" sz="3600" b="1" dirty="0"/>
            </a:br>
            <a:r>
              <a:rPr lang="pt-BR" sz="3600" b="1" dirty="0"/>
              <a:t>privind aprobarea Regulamentului-cadru de organizare</a:t>
            </a:r>
            <a:br>
              <a:rPr lang="pt-BR" sz="3600" b="1" dirty="0"/>
            </a:br>
            <a:r>
              <a:rPr lang="en-US" sz="3600" b="1" dirty="0" err="1"/>
              <a:t>și</a:t>
            </a:r>
            <a:r>
              <a:rPr lang="en-US" sz="3600" b="1" dirty="0"/>
              <a:t> </a:t>
            </a:r>
            <a:r>
              <a:rPr lang="en-US" sz="3600" b="1" dirty="0" err="1"/>
              <a:t>funcționare</a:t>
            </a:r>
            <a:r>
              <a:rPr lang="en-US" sz="3600" b="1" dirty="0"/>
              <a:t> a </a:t>
            </a:r>
            <a:r>
              <a:rPr lang="en-US" sz="3600" b="1" dirty="0" err="1"/>
              <a:t>unităților</a:t>
            </a:r>
            <a:r>
              <a:rPr lang="en-US" sz="3600" b="1" dirty="0"/>
              <a:t> de </a:t>
            </a:r>
            <a:r>
              <a:rPr lang="en-US" sz="3600" b="1" dirty="0" err="1"/>
              <a:t>învățământ</a:t>
            </a:r>
            <a:r>
              <a:rPr lang="en-US" sz="3600" b="1" dirty="0"/>
              <a:t> </a:t>
            </a:r>
            <a:r>
              <a:rPr lang="en-US" sz="3600" b="1" dirty="0" err="1"/>
              <a:t>preuniversitar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84D105-30D4-4902-88D2-F2D0250F4C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4300" dirty="0">
                <a:solidFill>
                  <a:srgbClr val="FF0000"/>
                </a:solidFill>
              </a:rPr>
              <a:t>5.726/6 august 2024</a:t>
            </a:r>
            <a:endParaRPr lang="ro-RO" sz="4300" dirty="0">
              <a:solidFill>
                <a:srgbClr val="FF0000"/>
              </a:solidFill>
            </a:endParaRPr>
          </a:p>
          <a:p>
            <a:endParaRPr lang="ro-RO" sz="3200" dirty="0">
              <a:solidFill>
                <a:srgbClr val="FF0000"/>
              </a:solidFill>
            </a:endParaRPr>
          </a:p>
          <a:p>
            <a:pPr algn="ctr"/>
            <a:r>
              <a:rPr lang="ro-RO" sz="3200" dirty="0">
                <a:solidFill>
                  <a:schemeClr val="tx1"/>
                </a:solidFill>
              </a:rPr>
              <a:t>Material prezentat în cadrul şedinţei cu directorii/directorii adjuncţi din judeţul Maramureş</a:t>
            </a:r>
          </a:p>
          <a:p>
            <a:pPr algn="ctr"/>
            <a:r>
              <a:rPr lang="ro-RO" sz="3200" dirty="0">
                <a:solidFill>
                  <a:schemeClr val="tx1"/>
                </a:solidFill>
              </a:rPr>
              <a:t>04.09.2024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85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1064F24-99E9-45E5-BB5C-9B649A9BD76B}"/>
              </a:ext>
            </a:extLst>
          </p:cNvPr>
          <p:cNvSpPr txBox="1"/>
          <p:nvPr/>
        </p:nvSpPr>
        <p:spPr>
          <a:xfrm>
            <a:off x="775063" y="714103"/>
            <a:ext cx="8412479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rgbClr val="00B0F0"/>
                </a:solidFill>
              </a:rPr>
              <a:t>Răspunderea disciplinară a personalului din unitatea de învăţământ </a:t>
            </a:r>
            <a:r>
              <a:rPr lang="ro-RO" dirty="0"/>
              <a:t>– art. 52-53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Consiliul Profesoral </a:t>
            </a:r>
            <a:r>
              <a:rPr lang="ro-RO" dirty="0"/>
              <a:t>– art. 54-56</a:t>
            </a:r>
          </a:p>
          <a:p>
            <a:pPr marL="285750" indent="-285750">
              <a:buFontTx/>
              <a:buChar char="-"/>
            </a:pPr>
            <a:r>
              <a:rPr lang="en-US" sz="1600" dirty="0" err="1"/>
              <a:t>Hotărârile</a:t>
            </a:r>
            <a:r>
              <a:rPr lang="en-US" sz="1600" dirty="0"/>
              <a:t> se </a:t>
            </a:r>
            <a:r>
              <a:rPr lang="en-US" sz="1600" dirty="0" err="1"/>
              <a:t>adoptă</a:t>
            </a:r>
            <a:r>
              <a:rPr lang="en-US" sz="1600" dirty="0"/>
              <a:t> </a:t>
            </a:r>
            <a:r>
              <a:rPr lang="en-US" sz="1600" dirty="0" err="1"/>
              <a:t>prin</a:t>
            </a:r>
            <a:r>
              <a:rPr lang="en-US" sz="1600" dirty="0"/>
              <a:t> </a:t>
            </a:r>
            <a:r>
              <a:rPr lang="en-US" sz="1600" dirty="0" err="1"/>
              <a:t>vot</a:t>
            </a:r>
            <a:r>
              <a:rPr lang="en-US" sz="1600" dirty="0"/>
              <a:t> </a:t>
            </a:r>
            <a:r>
              <a:rPr lang="en-US" sz="1600" dirty="0" err="1"/>
              <a:t>deschis</a:t>
            </a:r>
            <a:r>
              <a:rPr lang="en-US" sz="1600" dirty="0"/>
              <a:t> </a:t>
            </a:r>
            <a:r>
              <a:rPr lang="en-US" sz="1600" dirty="0" err="1"/>
              <a:t>sau</a:t>
            </a:r>
            <a:r>
              <a:rPr lang="en-US" sz="1600" dirty="0"/>
              <a:t> secret, cu </a:t>
            </a:r>
            <a:r>
              <a:rPr lang="en-US" sz="1600" dirty="0" err="1"/>
              <a:t>cel</a:t>
            </a:r>
            <a:r>
              <a:rPr lang="en-US" sz="1600" dirty="0"/>
              <a:t> </a:t>
            </a:r>
            <a:r>
              <a:rPr lang="en-US" sz="1600" dirty="0" err="1"/>
              <a:t>puţin</a:t>
            </a:r>
            <a:r>
              <a:rPr lang="en-US" sz="1600" dirty="0"/>
              <a:t> </a:t>
            </a:r>
            <a:r>
              <a:rPr lang="en-US" sz="1600" dirty="0" err="1"/>
              <a:t>jumătate</a:t>
            </a:r>
            <a:r>
              <a:rPr lang="en-US" sz="1600" dirty="0"/>
              <a:t> plus </a:t>
            </a:r>
            <a:r>
              <a:rPr lang="en-US" sz="1600" dirty="0" err="1"/>
              <a:t>unu</a:t>
            </a:r>
            <a:r>
              <a:rPr lang="en-US" sz="1600" dirty="0"/>
              <a:t> din </a:t>
            </a:r>
            <a:r>
              <a:rPr lang="en-US" sz="1600" dirty="0" err="1"/>
              <a:t>numărul</a:t>
            </a:r>
            <a:r>
              <a:rPr lang="ro-RO" sz="1600" dirty="0"/>
              <a:t> </a:t>
            </a:r>
            <a:r>
              <a:rPr lang="en-US" sz="1600" dirty="0"/>
              <a:t>total al </a:t>
            </a:r>
            <a:r>
              <a:rPr lang="en-US" sz="1600" dirty="0" err="1"/>
              <a:t>membrilor</a:t>
            </a:r>
            <a:r>
              <a:rPr lang="en-US" sz="1600" dirty="0"/>
              <a:t> </a:t>
            </a:r>
            <a:r>
              <a:rPr lang="en-US" sz="1600" dirty="0" err="1"/>
              <a:t>consiliului</a:t>
            </a:r>
            <a:r>
              <a:rPr lang="en-US" sz="1600" dirty="0"/>
              <a:t> </a:t>
            </a:r>
            <a:r>
              <a:rPr lang="en-US" sz="1600" dirty="0" err="1"/>
              <a:t>profesoral</a:t>
            </a:r>
            <a:r>
              <a:rPr lang="en-US" sz="1600" dirty="0"/>
              <a:t> cu </a:t>
            </a:r>
            <a:r>
              <a:rPr lang="en-US" sz="1600" dirty="0" err="1"/>
              <a:t>norma</a:t>
            </a:r>
            <a:r>
              <a:rPr lang="en-US" sz="1600" dirty="0"/>
              <a:t> de </a:t>
            </a:r>
            <a:r>
              <a:rPr lang="en-US" sz="1600" dirty="0" err="1"/>
              <a:t>bază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unitate</a:t>
            </a:r>
            <a:r>
              <a:rPr lang="en-US" sz="1600" dirty="0"/>
              <a:t>, </a:t>
            </a:r>
            <a:r>
              <a:rPr lang="en-US" sz="1600" dirty="0" err="1"/>
              <a:t>şi</a:t>
            </a:r>
            <a:r>
              <a:rPr lang="en-US" sz="1600" dirty="0"/>
              <a:t> </a:t>
            </a:r>
            <a:r>
              <a:rPr lang="en-US" sz="1600" dirty="0" err="1"/>
              <a:t>sunt</a:t>
            </a:r>
            <a:r>
              <a:rPr lang="en-US" sz="1600" dirty="0"/>
              <a:t> </a:t>
            </a:r>
            <a:r>
              <a:rPr lang="en-US" sz="1600" dirty="0" err="1"/>
              <a:t>obligatorii</a:t>
            </a:r>
            <a:r>
              <a:rPr lang="en-US" sz="1600" dirty="0"/>
              <a:t> </a:t>
            </a:r>
            <a:r>
              <a:rPr lang="en-US" sz="1600" dirty="0" err="1"/>
              <a:t>pentru</a:t>
            </a:r>
            <a:r>
              <a:rPr lang="en-US" sz="1600" dirty="0"/>
              <a:t> </a:t>
            </a:r>
            <a:r>
              <a:rPr lang="en-US" sz="1600" dirty="0" err="1"/>
              <a:t>personalul</a:t>
            </a:r>
            <a:r>
              <a:rPr lang="ro-RO" sz="1600" dirty="0"/>
              <a:t> </a:t>
            </a:r>
            <a:r>
              <a:rPr lang="en-US" sz="1600" dirty="0" err="1"/>
              <a:t>unităţii</a:t>
            </a:r>
            <a:r>
              <a:rPr lang="en-US" sz="1600" dirty="0"/>
              <a:t> de </a:t>
            </a:r>
            <a:r>
              <a:rPr lang="en-US" sz="1600" dirty="0" err="1"/>
              <a:t>învăţământ</a:t>
            </a:r>
            <a:r>
              <a:rPr lang="en-US" sz="1600" dirty="0"/>
              <a:t>, precum </a:t>
            </a:r>
            <a:r>
              <a:rPr lang="en-US" sz="1600" dirty="0" err="1"/>
              <a:t>şi</a:t>
            </a:r>
            <a:r>
              <a:rPr lang="en-US" sz="1600" dirty="0"/>
              <a:t> </a:t>
            </a:r>
            <a:r>
              <a:rPr lang="en-US" sz="1600" dirty="0" err="1"/>
              <a:t>pentru</a:t>
            </a:r>
            <a:r>
              <a:rPr lang="en-US" sz="1600" dirty="0"/>
              <a:t> </a:t>
            </a:r>
            <a:r>
              <a:rPr lang="en-US" sz="1600" dirty="0" err="1"/>
              <a:t>beneficiarii</a:t>
            </a:r>
            <a:r>
              <a:rPr lang="en-US" sz="1600" dirty="0"/>
              <a:t> </a:t>
            </a:r>
            <a:r>
              <a:rPr lang="en-US" sz="1600" dirty="0" err="1"/>
              <a:t>primari</a:t>
            </a:r>
            <a:r>
              <a:rPr lang="en-US" sz="1600" dirty="0"/>
              <a:t>, </a:t>
            </a:r>
            <a:r>
              <a:rPr lang="en-US" sz="1600" dirty="0" err="1"/>
              <a:t>părinţi</a:t>
            </a:r>
            <a:r>
              <a:rPr lang="en-US" sz="1600" dirty="0"/>
              <a:t>/</a:t>
            </a:r>
            <a:r>
              <a:rPr lang="en-US" sz="1600" dirty="0" err="1"/>
              <a:t>reprezentanţi</a:t>
            </a:r>
            <a:r>
              <a:rPr lang="en-US" sz="1600" dirty="0"/>
              <a:t> </a:t>
            </a:r>
            <a:r>
              <a:rPr lang="en-US" sz="1600" dirty="0" err="1"/>
              <a:t>legali</a:t>
            </a:r>
            <a:r>
              <a:rPr lang="en-US" sz="1600" dirty="0"/>
              <a:t>. </a:t>
            </a:r>
            <a:r>
              <a:rPr lang="en-US" sz="1600" dirty="0" err="1">
                <a:solidFill>
                  <a:srgbClr val="FF0000"/>
                </a:solidFill>
              </a:rPr>
              <a:t>Modalitatea</a:t>
            </a:r>
            <a:r>
              <a:rPr lang="en-US" sz="1600" dirty="0">
                <a:solidFill>
                  <a:srgbClr val="FF0000"/>
                </a:solidFill>
              </a:rPr>
              <a:t> de</a:t>
            </a:r>
            <a:r>
              <a:rPr lang="ro-RO" sz="1600" dirty="0">
                <a:solidFill>
                  <a:srgbClr val="FF0000"/>
                </a:solidFill>
              </a:rPr>
              <a:t> </a:t>
            </a:r>
            <a:r>
              <a:rPr lang="it-IT" sz="1600" dirty="0">
                <a:solidFill>
                  <a:srgbClr val="FF0000"/>
                </a:solidFill>
              </a:rPr>
              <a:t>vot se stabileşte la începutul şedinţei.</a:t>
            </a:r>
            <a:endParaRPr lang="ro-RO" sz="1600" dirty="0">
              <a:solidFill>
                <a:srgbClr val="FF0000"/>
              </a:solidFill>
            </a:endParaRPr>
          </a:p>
          <a:p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>
                <a:solidFill>
                  <a:srgbClr val="FF0000"/>
                </a:solidFill>
              </a:rPr>
              <a:t>procesele-verbale</a:t>
            </a:r>
            <a:r>
              <a:rPr lang="en-US" sz="1600" dirty="0"/>
              <a:t> ale </a:t>
            </a:r>
            <a:r>
              <a:rPr lang="en-US" sz="1600" dirty="0" err="1"/>
              <a:t>şedinţelor</a:t>
            </a:r>
            <a:r>
              <a:rPr lang="en-US" sz="1600" dirty="0"/>
              <a:t> </a:t>
            </a:r>
            <a:r>
              <a:rPr lang="en-US" sz="1600" dirty="0" err="1"/>
              <a:t>consiliului</a:t>
            </a:r>
            <a:r>
              <a:rPr lang="en-US" sz="1600" dirty="0"/>
              <a:t> </a:t>
            </a:r>
            <a:r>
              <a:rPr lang="en-US" sz="1600" dirty="0" err="1"/>
              <a:t>profesoral</a:t>
            </a:r>
            <a:r>
              <a:rPr lang="en-US" sz="1600" dirty="0"/>
              <a:t>, </a:t>
            </a:r>
            <a:r>
              <a:rPr lang="en-US" sz="1600" dirty="0" err="1">
                <a:solidFill>
                  <a:srgbClr val="FF0000"/>
                </a:solidFill>
              </a:rPr>
              <a:t>secretarul</a:t>
            </a:r>
            <a:r>
              <a:rPr lang="en-US" sz="1600" dirty="0"/>
              <a:t> </a:t>
            </a:r>
            <a:r>
              <a:rPr lang="en-US" sz="1600" dirty="0" err="1"/>
              <a:t>acestuia</a:t>
            </a:r>
            <a:r>
              <a:rPr lang="en-US" sz="1600" dirty="0"/>
              <a:t> </a:t>
            </a:r>
            <a:r>
              <a:rPr lang="en-US" sz="1600" dirty="0" err="1">
                <a:solidFill>
                  <a:srgbClr val="FF0000"/>
                </a:solidFill>
              </a:rPr>
              <a:t>consemnează</a:t>
            </a:r>
            <a:r>
              <a:rPr lang="en-US" sz="1600" dirty="0"/>
              <a:t>:</a:t>
            </a:r>
          </a:p>
          <a:p>
            <a:r>
              <a:rPr lang="it-IT" sz="1600" dirty="0"/>
              <a:t>a) prezenţa membrilor consiliului profesoral la şedinţe;</a:t>
            </a:r>
          </a:p>
          <a:p>
            <a:r>
              <a:rPr lang="en-US" sz="1600" dirty="0"/>
              <a:t>b) </a:t>
            </a:r>
            <a:r>
              <a:rPr lang="en-US" sz="1600" dirty="0" err="1"/>
              <a:t>prezentarea</a:t>
            </a:r>
            <a:r>
              <a:rPr lang="en-US" sz="1600" dirty="0"/>
              <a:t> </a:t>
            </a:r>
            <a:r>
              <a:rPr lang="en-US" sz="1600" dirty="0" err="1"/>
              <a:t>ordinii</a:t>
            </a:r>
            <a:r>
              <a:rPr lang="en-US" sz="1600" dirty="0"/>
              <a:t> de </a:t>
            </a:r>
            <a:r>
              <a:rPr lang="en-US" sz="1600" dirty="0" err="1"/>
              <a:t>zi</a:t>
            </a:r>
            <a:r>
              <a:rPr lang="en-US" sz="1600" dirty="0"/>
              <a:t> a </a:t>
            </a:r>
            <a:r>
              <a:rPr lang="en-US" sz="1600" dirty="0" err="1"/>
              <a:t>şedinţelor</a:t>
            </a:r>
            <a:r>
              <a:rPr lang="en-US" sz="1600" dirty="0"/>
              <a:t> de </a:t>
            </a:r>
            <a:r>
              <a:rPr lang="en-US" sz="1600" dirty="0" err="1"/>
              <a:t>către</a:t>
            </a:r>
            <a:r>
              <a:rPr lang="en-US" sz="1600" dirty="0"/>
              <a:t> </a:t>
            </a:r>
            <a:r>
              <a:rPr lang="en-US" sz="1600" dirty="0" err="1"/>
              <a:t>preşedintele</a:t>
            </a:r>
            <a:r>
              <a:rPr lang="en-US" sz="1600" dirty="0"/>
              <a:t> </a:t>
            </a:r>
            <a:r>
              <a:rPr lang="en-US" sz="1600" dirty="0" err="1"/>
              <a:t>consiliului</a:t>
            </a:r>
            <a:r>
              <a:rPr lang="en-US" sz="1600" dirty="0"/>
              <a:t> </a:t>
            </a:r>
            <a:r>
              <a:rPr lang="en-US" sz="1600" dirty="0" err="1"/>
              <a:t>profesoral</a:t>
            </a:r>
            <a:r>
              <a:rPr lang="en-US" sz="1600" dirty="0"/>
              <a:t>, respective</a:t>
            </a:r>
            <a:r>
              <a:rPr lang="ro-RO" sz="1600" dirty="0"/>
              <a:t> </a:t>
            </a:r>
            <a:r>
              <a:rPr lang="it-IT" sz="1600" dirty="0"/>
              <a:t>aprobarea ordinii de zi de către membrii consiliului profesoral;</a:t>
            </a:r>
          </a:p>
          <a:p>
            <a:r>
              <a:rPr lang="en-US" sz="1600" dirty="0"/>
              <a:t>c) </a:t>
            </a:r>
            <a:r>
              <a:rPr lang="en-US" sz="1600" dirty="0" err="1"/>
              <a:t>rezultatul</a:t>
            </a:r>
            <a:r>
              <a:rPr lang="en-US" sz="1600" dirty="0"/>
              <a:t> </a:t>
            </a:r>
            <a:r>
              <a:rPr lang="en-US" sz="1600" dirty="0" err="1"/>
              <a:t>votului</a:t>
            </a:r>
            <a:r>
              <a:rPr lang="en-US" sz="1600" dirty="0"/>
              <a:t> </a:t>
            </a:r>
            <a:r>
              <a:rPr lang="en-US" sz="1600" dirty="0" err="1"/>
              <a:t>privind</a:t>
            </a:r>
            <a:r>
              <a:rPr lang="en-US" sz="1600" dirty="0"/>
              <a:t> </a:t>
            </a:r>
            <a:r>
              <a:rPr lang="en-US" sz="1600" dirty="0" err="1"/>
              <a:t>aprobarea</a:t>
            </a:r>
            <a:r>
              <a:rPr lang="en-US" sz="1600" dirty="0"/>
              <a:t>/</a:t>
            </a:r>
            <a:r>
              <a:rPr lang="en-US" sz="1600" dirty="0" err="1"/>
              <a:t>respingerea</a:t>
            </a:r>
            <a:r>
              <a:rPr lang="en-US" sz="1600" dirty="0"/>
              <a:t> </a:t>
            </a:r>
            <a:r>
              <a:rPr lang="en-US" sz="1600" dirty="0" err="1"/>
              <a:t>celor</a:t>
            </a:r>
            <a:r>
              <a:rPr lang="en-US" sz="1600" dirty="0"/>
              <a:t> </a:t>
            </a:r>
            <a:r>
              <a:rPr lang="en-US" sz="1600" dirty="0" err="1"/>
              <a:t>propuse</a:t>
            </a:r>
            <a:r>
              <a:rPr lang="en-US" sz="1600" dirty="0"/>
              <a:t>, </a:t>
            </a:r>
            <a:r>
              <a:rPr lang="en-US" sz="1600" dirty="0" err="1"/>
              <a:t>prin</a:t>
            </a:r>
            <a:r>
              <a:rPr lang="en-US" sz="1600" dirty="0"/>
              <a:t> </a:t>
            </a:r>
            <a:r>
              <a:rPr lang="en-US" sz="1600" dirty="0" err="1"/>
              <a:t>indicarea</a:t>
            </a:r>
            <a:r>
              <a:rPr lang="en-US" sz="1600" dirty="0"/>
              <a:t> </a:t>
            </a:r>
            <a:r>
              <a:rPr lang="en-US" sz="1600" dirty="0" err="1"/>
              <a:t>numărului</a:t>
            </a:r>
            <a:r>
              <a:rPr lang="en-US" sz="1600" dirty="0"/>
              <a:t> de</a:t>
            </a:r>
            <a:r>
              <a:rPr lang="ro-RO" sz="1600" dirty="0"/>
              <a:t> </a:t>
            </a:r>
            <a:r>
              <a:rPr lang="en-US" sz="1600" dirty="0" err="1"/>
              <a:t>voturi</a:t>
            </a:r>
            <a:r>
              <a:rPr lang="en-US" sz="1600" dirty="0"/>
              <a:t> „</a:t>
            </a:r>
            <a:r>
              <a:rPr lang="en-US" sz="1600" dirty="0" err="1"/>
              <a:t>pentru</a:t>
            </a:r>
            <a:r>
              <a:rPr lang="en-US" sz="1600" dirty="0"/>
              <a:t>”, </a:t>
            </a:r>
            <a:r>
              <a:rPr lang="en-US" sz="1600" dirty="0" err="1"/>
              <a:t>numărului</a:t>
            </a:r>
            <a:r>
              <a:rPr lang="en-US" sz="1600" dirty="0"/>
              <a:t> de </a:t>
            </a:r>
            <a:r>
              <a:rPr lang="en-US" sz="1600" dirty="0" err="1"/>
              <a:t>voturi</a:t>
            </a:r>
            <a:r>
              <a:rPr lang="en-US" sz="1600" dirty="0"/>
              <a:t> „</a:t>
            </a:r>
            <a:r>
              <a:rPr lang="en-US" sz="1600" dirty="0" err="1"/>
              <a:t>împotrivă</a:t>
            </a:r>
            <a:r>
              <a:rPr lang="en-US" sz="1600" dirty="0"/>
              <a:t>” </a:t>
            </a:r>
            <a:r>
              <a:rPr lang="en-US" sz="1600" dirty="0" err="1"/>
              <a:t>şi</a:t>
            </a:r>
            <a:r>
              <a:rPr lang="en-US" sz="1600" dirty="0"/>
              <a:t> a </a:t>
            </a:r>
            <a:r>
              <a:rPr lang="en-US" sz="1600" dirty="0" err="1"/>
              <a:t>numărului</a:t>
            </a:r>
            <a:r>
              <a:rPr lang="en-US" sz="1600" dirty="0"/>
              <a:t> de </a:t>
            </a:r>
            <a:r>
              <a:rPr lang="en-US" sz="1600" dirty="0" err="1"/>
              <a:t>abţineri</a:t>
            </a:r>
            <a:r>
              <a:rPr lang="en-US" sz="1600" dirty="0"/>
              <a:t>;</a:t>
            </a:r>
          </a:p>
          <a:p>
            <a:r>
              <a:rPr lang="en-US" sz="1600" dirty="0"/>
              <a:t>d) </a:t>
            </a:r>
            <a:r>
              <a:rPr lang="en-US" sz="1600" dirty="0" err="1"/>
              <a:t>intervenţiile</a:t>
            </a:r>
            <a:r>
              <a:rPr lang="en-US" sz="1600" dirty="0"/>
              <a:t> </a:t>
            </a:r>
            <a:r>
              <a:rPr lang="en-US" sz="1600" dirty="0" err="1"/>
              <a:t>pe</a:t>
            </a:r>
            <a:r>
              <a:rPr lang="en-US" sz="1600" dirty="0"/>
              <a:t> care le au </a:t>
            </a:r>
            <a:r>
              <a:rPr lang="en-US" sz="1600" dirty="0" err="1"/>
              <a:t>membrii</a:t>
            </a:r>
            <a:r>
              <a:rPr lang="en-US" sz="1600" dirty="0"/>
              <a:t> </a:t>
            </a:r>
            <a:r>
              <a:rPr lang="en-US" sz="1600" dirty="0" err="1"/>
              <a:t>consiliului</a:t>
            </a:r>
            <a:r>
              <a:rPr lang="en-US" sz="1600" dirty="0"/>
              <a:t> </a:t>
            </a:r>
            <a:r>
              <a:rPr lang="en-US" sz="1600" dirty="0" err="1"/>
              <a:t>profesoral</a:t>
            </a:r>
            <a:r>
              <a:rPr lang="en-US" sz="1600" dirty="0"/>
              <a:t> </a:t>
            </a:r>
            <a:r>
              <a:rPr lang="en-US" sz="1600" dirty="0" err="1"/>
              <a:t>şi</a:t>
            </a:r>
            <a:r>
              <a:rPr lang="en-US" sz="1600" dirty="0"/>
              <a:t> </a:t>
            </a:r>
            <a:r>
              <a:rPr lang="en-US" sz="1600" dirty="0" err="1"/>
              <a:t>invitaţii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timpul</a:t>
            </a:r>
            <a:r>
              <a:rPr lang="en-US" sz="1600" dirty="0"/>
              <a:t> </a:t>
            </a:r>
            <a:r>
              <a:rPr lang="en-US" sz="1600" dirty="0" err="1"/>
              <a:t>şedinţei</a:t>
            </a:r>
            <a:r>
              <a:rPr lang="en-US" sz="1600" dirty="0"/>
              <a:t> respective;</a:t>
            </a:r>
          </a:p>
          <a:p>
            <a:r>
              <a:rPr lang="en-US" sz="1600" dirty="0"/>
              <a:t>e) </a:t>
            </a:r>
            <a:r>
              <a:rPr lang="en-US" sz="1600" dirty="0" err="1"/>
              <a:t>asigurarea</a:t>
            </a:r>
            <a:r>
              <a:rPr lang="en-US" sz="1600" dirty="0"/>
              <a:t> </a:t>
            </a:r>
            <a:r>
              <a:rPr lang="en-US" sz="1600" dirty="0" err="1"/>
              <a:t>cvorumului</a:t>
            </a:r>
            <a:r>
              <a:rPr lang="en-US" sz="1600" dirty="0"/>
              <a:t>.</a:t>
            </a:r>
          </a:p>
          <a:p>
            <a:r>
              <a:rPr lang="en-US" sz="1600" dirty="0"/>
              <a:t>(9) </a:t>
            </a:r>
            <a:r>
              <a:rPr lang="en-US" sz="1600" dirty="0" err="1"/>
              <a:t>Numele</a:t>
            </a:r>
            <a:r>
              <a:rPr lang="en-US" sz="1600" dirty="0"/>
              <a:t> </a:t>
            </a:r>
            <a:r>
              <a:rPr lang="en-US" sz="1600" dirty="0" err="1"/>
              <a:t>şi</a:t>
            </a:r>
            <a:r>
              <a:rPr lang="en-US" sz="1600" dirty="0"/>
              <a:t> </a:t>
            </a:r>
            <a:r>
              <a:rPr lang="en-US" sz="1600" dirty="0" err="1"/>
              <a:t>semnăturile</a:t>
            </a:r>
            <a:r>
              <a:rPr lang="en-US" sz="1600" dirty="0"/>
              <a:t> </a:t>
            </a:r>
            <a:r>
              <a:rPr lang="en-US" sz="1600" dirty="0" err="1"/>
              <a:t>olografe</a:t>
            </a:r>
            <a:r>
              <a:rPr lang="en-US" sz="1600" dirty="0"/>
              <a:t> ale </a:t>
            </a:r>
            <a:r>
              <a:rPr lang="en-US" sz="1600" dirty="0" err="1"/>
              <a:t>participanţilor</a:t>
            </a:r>
            <a:r>
              <a:rPr lang="en-US" sz="1600" dirty="0"/>
              <a:t> la </a:t>
            </a:r>
            <a:r>
              <a:rPr lang="en-US" sz="1600" dirty="0" err="1"/>
              <a:t>şedinţe</a:t>
            </a:r>
            <a:r>
              <a:rPr lang="en-US" sz="1600" dirty="0"/>
              <a:t> </a:t>
            </a:r>
            <a:r>
              <a:rPr lang="en-US" sz="1600" dirty="0" err="1"/>
              <a:t>sunt</a:t>
            </a:r>
            <a:r>
              <a:rPr lang="en-US" sz="1600" dirty="0"/>
              <a:t> </a:t>
            </a:r>
            <a:r>
              <a:rPr lang="en-US" sz="1600" dirty="0" err="1"/>
              <a:t>consemnate</a:t>
            </a:r>
            <a:r>
              <a:rPr lang="en-US" sz="1600" dirty="0"/>
              <a:t> la </a:t>
            </a:r>
            <a:r>
              <a:rPr lang="en-US" sz="1600" dirty="0" err="1"/>
              <a:t>sfârşitul</a:t>
            </a:r>
            <a:r>
              <a:rPr lang="ro-RO" sz="1600" dirty="0"/>
              <a:t> </a:t>
            </a:r>
            <a:r>
              <a:rPr lang="en-US" sz="1600" dirty="0" err="1"/>
              <a:t>procesului</a:t>
            </a:r>
            <a:r>
              <a:rPr lang="en-US" sz="1600" dirty="0"/>
              <a:t>-verbal al </a:t>
            </a:r>
            <a:r>
              <a:rPr lang="en-US" sz="1600" dirty="0" err="1"/>
              <a:t>fiecărei</a:t>
            </a:r>
            <a:r>
              <a:rPr lang="en-US" sz="1600" dirty="0"/>
              <a:t> </a:t>
            </a:r>
            <a:r>
              <a:rPr lang="en-US" sz="1600" dirty="0" err="1"/>
              <a:t>şedinţe</a:t>
            </a:r>
            <a:r>
              <a:rPr lang="en-US" sz="1600" dirty="0"/>
              <a:t>; </a:t>
            </a:r>
            <a:r>
              <a:rPr lang="en-US" sz="1600" dirty="0" err="1"/>
              <a:t>preşedintele</a:t>
            </a:r>
            <a:r>
              <a:rPr lang="en-US" sz="1600" dirty="0"/>
              <a:t> </a:t>
            </a:r>
            <a:r>
              <a:rPr lang="en-US" sz="1600" dirty="0" err="1"/>
              <a:t>consiliului</a:t>
            </a:r>
            <a:r>
              <a:rPr lang="en-US" sz="1600" dirty="0"/>
              <a:t> </a:t>
            </a:r>
            <a:r>
              <a:rPr lang="en-US" sz="1600" dirty="0" err="1"/>
              <a:t>profesoral</a:t>
            </a:r>
            <a:r>
              <a:rPr lang="en-US" sz="1600" dirty="0"/>
              <a:t> </a:t>
            </a:r>
            <a:r>
              <a:rPr lang="en-US" sz="1600" dirty="0" err="1"/>
              <a:t>semnează</a:t>
            </a:r>
            <a:r>
              <a:rPr lang="en-US" sz="1600" dirty="0"/>
              <a:t>, </a:t>
            </a:r>
            <a:r>
              <a:rPr lang="en-US" sz="1600" dirty="0" err="1"/>
              <a:t>după</a:t>
            </a:r>
            <a:r>
              <a:rPr lang="en-US" sz="1600" dirty="0"/>
              <a:t> </a:t>
            </a:r>
            <a:r>
              <a:rPr lang="en-US" sz="1600" dirty="0" err="1"/>
              <a:t>membri</a:t>
            </a:r>
            <a:r>
              <a:rPr lang="en-US" sz="1600" dirty="0"/>
              <a:t>, </a:t>
            </a:r>
            <a:r>
              <a:rPr lang="en-US" sz="1600" dirty="0" err="1"/>
              <a:t>pentru</a:t>
            </a:r>
            <a:r>
              <a:rPr lang="ro-RO" sz="1600" dirty="0"/>
              <a:t> </a:t>
            </a:r>
            <a:r>
              <a:rPr lang="en-US" sz="1600" dirty="0" err="1"/>
              <a:t>certificarea</a:t>
            </a:r>
            <a:r>
              <a:rPr lang="en-US" sz="1600" dirty="0"/>
              <a:t> </a:t>
            </a:r>
            <a:r>
              <a:rPr lang="en-US" sz="1600" dirty="0" err="1"/>
              <a:t>celor</a:t>
            </a:r>
            <a:r>
              <a:rPr lang="en-US" sz="1600" dirty="0"/>
              <a:t> </a:t>
            </a:r>
            <a:r>
              <a:rPr lang="en-US" sz="1600" dirty="0" err="1"/>
              <a:t>consemnate</a:t>
            </a:r>
            <a:r>
              <a:rPr lang="en-US" sz="1600" dirty="0"/>
              <a:t> </a:t>
            </a:r>
            <a:r>
              <a:rPr lang="en-US" sz="1600" dirty="0" err="1"/>
              <a:t>în</a:t>
            </a:r>
            <a:r>
              <a:rPr lang="en-US" sz="1600" dirty="0"/>
              <a:t> </a:t>
            </a:r>
            <a:r>
              <a:rPr lang="en-US" sz="1600" dirty="0" err="1"/>
              <a:t>procesele-verbale</a:t>
            </a:r>
            <a:r>
              <a:rPr lang="en-US" sz="1600" dirty="0"/>
              <a:t>.</a:t>
            </a:r>
            <a:endParaRPr lang="ro-RO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712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EEB7446-641B-4CDA-9BFC-1B78DCED3F73}"/>
              </a:ext>
            </a:extLst>
          </p:cNvPr>
          <p:cNvSpPr/>
          <p:nvPr/>
        </p:nvSpPr>
        <p:spPr>
          <a:xfrm>
            <a:off x="400593" y="418011"/>
            <a:ext cx="933558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TimesNewRomanPSMT"/>
              </a:rPr>
              <a:t>Ședinţele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consiliului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profesoral</a:t>
            </a:r>
            <a:r>
              <a:rPr lang="en-US" dirty="0">
                <a:latin typeface="TimesNewRomanPSMT"/>
              </a:rPr>
              <a:t> se pot </a:t>
            </a:r>
            <a:r>
              <a:rPr lang="en-US" dirty="0" err="1">
                <a:latin typeface="TimesNewRomanPSMT"/>
              </a:rPr>
              <a:t>desfăşura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după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caz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în</a:t>
            </a:r>
            <a:r>
              <a:rPr lang="en-US" dirty="0">
                <a:latin typeface="TimesNewRomanPSMT"/>
              </a:rPr>
              <a:t> format </a:t>
            </a:r>
            <a:r>
              <a:rPr lang="en-US" dirty="0" err="1">
                <a:latin typeface="TimesNewRomanPSMT"/>
              </a:rPr>
              <a:t>hibrid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sau</a:t>
            </a:r>
            <a:r>
              <a:rPr lang="en-US" dirty="0">
                <a:latin typeface="TimesNewRomanPSMT"/>
              </a:rPr>
              <a:t> online, </a:t>
            </a:r>
            <a:r>
              <a:rPr lang="en-US" dirty="0" err="1">
                <a:latin typeface="TimesNewRomanPSMT"/>
              </a:rPr>
              <a:t>prin</a:t>
            </a:r>
            <a:endParaRPr lang="en-US" dirty="0">
              <a:latin typeface="TimesNewRomanPSMT"/>
            </a:endParaRPr>
          </a:p>
          <a:p>
            <a:r>
              <a:rPr lang="en-US" dirty="0" err="1">
                <a:latin typeface="TimesNewRomanPSMT"/>
              </a:rPr>
              <a:t>mijloace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electronice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comunicare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în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sistem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videoconferinţă</a:t>
            </a:r>
            <a:r>
              <a:rPr lang="en-US" dirty="0">
                <a:latin typeface="TimesNewRomanPSMT"/>
              </a:rPr>
              <a:t>, 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conform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unei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proceduri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stabilite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la</a:t>
            </a:r>
            <a:r>
              <a:rPr lang="ro-RO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nivelul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unităţii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învăţământ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.</a:t>
            </a:r>
            <a:endParaRPr lang="ro-RO" dirty="0">
              <a:solidFill>
                <a:srgbClr val="FF0000"/>
              </a:solidFill>
              <a:latin typeface="TimesNewRomanPSMT"/>
            </a:endParaRPr>
          </a:p>
          <a:p>
            <a:endParaRPr lang="ro-RO" dirty="0">
              <a:latin typeface="TimesNewRomanPSMT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55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Consiliul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profesoral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următoarele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atribuţii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gestionează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asigură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calitatea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actului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didactic;</a:t>
            </a: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stabileşte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monitorizează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aplicarea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Codului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etică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profesională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elaborat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conformitate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</a:t>
            </a:r>
          </a:p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Codul-cadru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etică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profesională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aprobat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ordin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ministrului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educaţiei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propune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consiliului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administraţie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premierea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acordarea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titlului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„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Profesorul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anului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</a:p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personalului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didactic de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predare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deosebite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catedră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f)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propune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consiliului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administraţie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iniţierea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procedurii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legale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încălcări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eticii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cadrele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didactice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personalul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didactic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auxiliar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personalul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caz</a:t>
            </a:r>
            <a:r>
              <a:rPr lang="ro-RO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o-RO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Consiliul clasei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art. 57-59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(cel puţin o întâlnire/modul)</a:t>
            </a: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Coordonatorul pentru proiecte şi programe educative şcolare şi extraşcolare şi coordonatorul pentru proiecte europene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art. 60-63</a:t>
            </a:r>
          </a:p>
          <a:p>
            <a:pPr marL="285750" indent="-285750">
              <a:buFontTx/>
              <a:buChar char="-"/>
            </a:pPr>
            <a:r>
              <a:rPr lang="ro-RO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desemnare, atribuţii, portofoliu.</a:t>
            </a:r>
          </a:p>
          <a:p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519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AAE614-DB44-4840-AEEE-053271665A94}"/>
              </a:ext>
            </a:extLst>
          </p:cNvPr>
          <p:cNvSpPr txBox="1"/>
          <p:nvPr/>
        </p:nvSpPr>
        <p:spPr>
          <a:xfrm>
            <a:off x="505097" y="635726"/>
            <a:ext cx="909174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rgbClr val="00B0F0"/>
                </a:solidFill>
              </a:rPr>
              <a:t>Profesorul diriginte </a:t>
            </a:r>
            <a:r>
              <a:rPr lang="ro-RO" dirty="0"/>
              <a:t>– art. 64-art. 70 (</a:t>
            </a:r>
            <a:r>
              <a:rPr lang="ro-RO" dirty="0">
                <a:solidFill>
                  <a:srgbClr val="FF0000"/>
                </a:solidFill>
              </a:rPr>
              <a:t>atribuţiile prevăzute în fişa postului</a:t>
            </a:r>
            <a:r>
              <a:rPr lang="ro-RO" dirty="0"/>
              <a:t>)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Comisii la nivelul UPJ </a:t>
            </a:r>
            <a:r>
              <a:rPr lang="ro-RO" dirty="0"/>
              <a:t>– art. 71-72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Compartimentul secretariat </a:t>
            </a:r>
            <a:r>
              <a:rPr lang="ro-RO" dirty="0"/>
              <a:t>– art. 73-75</a:t>
            </a:r>
          </a:p>
          <a:p>
            <a:r>
              <a:rPr lang="ro-RO" dirty="0">
                <a:solidFill>
                  <a:srgbClr val="FF0000"/>
                </a:solidFill>
              </a:rPr>
              <a:t>Art. 75 </a:t>
            </a:r>
            <a:r>
              <a:rPr lang="en-US" dirty="0">
                <a:solidFill>
                  <a:srgbClr val="FF0000"/>
                </a:solidFill>
              </a:rPr>
              <a:t>(9)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fiecare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unitate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învățământ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exista</a:t>
            </a:r>
            <a:r>
              <a:rPr lang="en-US" dirty="0">
                <a:solidFill>
                  <a:srgbClr val="FF0000"/>
                </a:solidFill>
              </a:rPr>
              <a:t> un </a:t>
            </a:r>
            <a:r>
              <a:rPr lang="en-US" dirty="0" err="1">
                <a:solidFill>
                  <a:srgbClr val="FF0000"/>
                </a:solidFill>
              </a:rPr>
              <a:t>sistem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confidențial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funcțional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pentru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sesizările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referitoare</a:t>
            </a:r>
            <a:r>
              <a:rPr lang="en-US" dirty="0">
                <a:solidFill>
                  <a:srgbClr val="FF0000"/>
                </a:solidFill>
              </a:rPr>
              <a:t> la </a:t>
            </a:r>
            <a:r>
              <a:rPr lang="en-US" dirty="0" err="1">
                <a:solidFill>
                  <a:srgbClr val="FF0000"/>
                </a:solidFill>
              </a:rPr>
              <a:t>posibile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acte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violență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r>
              <a:rPr lang="it-IT" dirty="0">
                <a:solidFill>
                  <a:srgbClr val="FF0000"/>
                </a:solidFill>
              </a:rPr>
              <a:t>(10) Pentru a asigura legătura părinților/reprezentanților legali ai beneficiarilor primari cu unitatea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de </a:t>
            </a:r>
            <a:r>
              <a:rPr lang="en-US" dirty="0" err="1">
                <a:solidFill>
                  <a:srgbClr val="FF0000"/>
                </a:solidFill>
              </a:rPr>
              <a:t>învățământ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directorul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și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consiliul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administrație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decid</a:t>
            </a:r>
            <a:r>
              <a:rPr lang="en-US" dirty="0">
                <a:solidFill>
                  <a:srgbClr val="FF0000"/>
                </a:solidFill>
              </a:rPr>
              <a:t> un program </a:t>
            </a:r>
            <a:r>
              <a:rPr lang="en-US" dirty="0" err="1">
                <a:solidFill>
                  <a:srgbClr val="FF0000"/>
                </a:solidFill>
              </a:rPr>
              <a:t>flexibil</a:t>
            </a:r>
            <a:r>
              <a:rPr lang="en-US" dirty="0">
                <a:solidFill>
                  <a:srgbClr val="FF0000"/>
                </a:solidFill>
              </a:rPr>
              <a:t> al </a:t>
            </a:r>
            <a:r>
              <a:rPr lang="en-US" dirty="0" err="1">
                <a:solidFill>
                  <a:srgbClr val="FF0000"/>
                </a:solidFill>
              </a:rPr>
              <a:t>compartimentului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secretariat, </a:t>
            </a:r>
            <a:r>
              <a:rPr lang="en-US" dirty="0" err="1">
                <a:solidFill>
                  <a:srgbClr val="FF0000"/>
                </a:solidFill>
              </a:rPr>
              <a:t>astfel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încât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asigure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activitatea</a:t>
            </a:r>
            <a:r>
              <a:rPr lang="en-US" dirty="0">
                <a:solidFill>
                  <a:srgbClr val="FF0000"/>
                </a:solidFill>
              </a:rPr>
              <a:t> cu </a:t>
            </a:r>
            <a:r>
              <a:rPr lang="en-US" dirty="0" err="1">
                <a:solidFill>
                  <a:srgbClr val="FF0000"/>
                </a:solidFill>
              </a:rPr>
              <a:t>părinții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 err="1">
                <a:solidFill>
                  <a:srgbClr val="FF0000"/>
                </a:solidFill>
              </a:rPr>
              <a:t>reprezentanții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legali</a:t>
            </a:r>
            <a:r>
              <a:rPr lang="en-US" dirty="0">
                <a:solidFill>
                  <a:srgbClr val="FF0000"/>
                </a:solidFill>
              </a:rPr>
              <a:t> al </a:t>
            </a:r>
            <a:r>
              <a:rPr lang="en-US" dirty="0" err="1">
                <a:solidFill>
                  <a:srgbClr val="FF0000"/>
                </a:solidFill>
              </a:rPr>
              <a:t>acestuia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intervalul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orar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8-9, </a:t>
            </a:r>
            <a:r>
              <a:rPr lang="en-US" dirty="0" err="1">
                <a:solidFill>
                  <a:srgbClr val="FF0000"/>
                </a:solidFill>
              </a:rPr>
              <a:t>respectiv</a:t>
            </a:r>
            <a:r>
              <a:rPr lang="en-US" dirty="0">
                <a:solidFill>
                  <a:srgbClr val="FF0000"/>
                </a:solidFill>
              </a:rPr>
              <a:t> 16-18, </a:t>
            </a:r>
            <a:r>
              <a:rPr lang="en-US" dirty="0" err="1">
                <a:solidFill>
                  <a:srgbClr val="FF0000"/>
                </a:solidFill>
              </a:rPr>
              <a:t>cel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puțin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două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zile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săptămână</a:t>
            </a:r>
            <a:r>
              <a:rPr lang="en-US" dirty="0">
                <a:solidFill>
                  <a:srgbClr val="FF0000"/>
                </a:solidFill>
              </a:rPr>
              <a:t>.</a:t>
            </a:r>
            <a:endParaRPr lang="ro-RO" dirty="0">
              <a:solidFill>
                <a:srgbClr val="FF0000"/>
              </a:solidFill>
            </a:endParaRPr>
          </a:p>
          <a:p>
            <a:endParaRPr lang="ro-RO" dirty="0">
              <a:solidFill>
                <a:srgbClr val="FF0000"/>
              </a:solidFill>
            </a:endParaRPr>
          </a:p>
          <a:p>
            <a:r>
              <a:rPr lang="ro-RO" dirty="0">
                <a:solidFill>
                  <a:srgbClr val="00B0F0"/>
                </a:solidFill>
              </a:rPr>
              <a:t>Compartimentul financiar-contabil </a:t>
            </a:r>
            <a:r>
              <a:rPr lang="ro-RO" dirty="0"/>
              <a:t>– art. 76-80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Compartimentul administrativ</a:t>
            </a:r>
            <a:r>
              <a:rPr lang="ro-RO" dirty="0"/>
              <a:t> – art. 81-86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Biblioteca şcolară sau centrul de documentare şi informare</a:t>
            </a:r>
            <a:r>
              <a:rPr lang="ro-RO" dirty="0"/>
              <a:t> – art. 87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607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721173E-CBD4-42AB-843E-FE0A27F406AC}"/>
              </a:ext>
            </a:extLst>
          </p:cNvPr>
          <p:cNvSpPr txBox="1"/>
          <p:nvPr/>
        </p:nvSpPr>
        <p:spPr>
          <a:xfrm>
            <a:off x="548640" y="426720"/>
            <a:ext cx="944009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rgbClr val="00B0F0"/>
                </a:solidFill>
              </a:rPr>
              <a:t>Dobândirea şi exercitarea calităţii de elev </a:t>
            </a:r>
            <a:r>
              <a:rPr lang="ro-RO" dirty="0"/>
              <a:t>– art. 88-96</a:t>
            </a:r>
          </a:p>
          <a:p>
            <a:r>
              <a:rPr lang="ro-RO" dirty="0">
                <a:solidFill>
                  <a:srgbClr val="FF0000"/>
                </a:solidFill>
              </a:rPr>
              <a:t>Art. 89, alin. (</a:t>
            </a:r>
            <a:r>
              <a:rPr lang="en-US" dirty="0">
                <a:solidFill>
                  <a:srgbClr val="FF0000"/>
                </a:solidFill>
              </a:rPr>
              <a:t>3)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vederea</a:t>
            </a:r>
            <a:r>
              <a:rPr lang="en-US" dirty="0"/>
              <a:t> </a:t>
            </a:r>
            <a:r>
              <a:rPr lang="en-US" dirty="0" err="1"/>
              <a:t>asigurării</a:t>
            </a:r>
            <a:r>
              <a:rPr lang="en-US" dirty="0"/>
              <a:t> </a:t>
            </a:r>
            <a:r>
              <a:rPr lang="en-US" dirty="0" err="1"/>
              <a:t>accesului</a:t>
            </a:r>
            <a:r>
              <a:rPr lang="en-US" dirty="0"/>
              <a:t> la </a:t>
            </a:r>
            <a:r>
              <a:rPr lang="en-US" dirty="0" err="1"/>
              <a:t>învăţământul</a:t>
            </a:r>
            <a:r>
              <a:rPr lang="en-US" dirty="0"/>
              <a:t> </a:t>
            </a:r>
            <a:r>
              <a:rPr lang="en-US" dirty="0" err="1"/>
              <a:t>obligatoriu</a:t>
            </a:r>
            <a:r>
              <a:rPr lang="en-US" dirty="0"/>
              <a:t>, </a:t>
            </a:r>
            <a:r>
              <a:rPr lang="en-US" dirty="0" err="1"/>
              <a:t>unităţile</a:t>
            </a:r>
            <a:r>
              <a:rPr lang="en-US" dirty="0"/>
              <a:t> de </a:t>
            </a:r>
            <a:r>
              <a:rPr lang="en-US" dirty="0" err="1"/>
              <a:t>învăţământ</a:t>
            </a:r>
            <a:r>
              <a:rPr lang="ro-RO" dirty="0"/>
              <a:t> </a:t>
            </a:r>
            <a:r>
              <a:rPr lang="en-US" dirty="0" err="1"/>
              <a:t>preuniversitar</a:t>
            </a:r>
            <a:r>
              <a:rPr lang="en-US" dirty="0"/>
              <a:t> au </a:t>
            </a:r>
            <a:r>
              <a:rPr lang="en-US" dirty="0" err="1">
                <a:solidFill>
                  <a:srgbClr val="FF0000"/>
                </a:solidFill>
              </a:rPr>
              <a:t>obligaţia</a:t>
            </a:r>
            <a:r>
              <a:rPr lang="en-US" dirty="0">
                <a:solidFill>
                  <a:srgbClr val="FF0000"/>
                </a:solidFill>
              </a:rPr>
              <a:t> de a </a:t>
            </a:r>
            <a:r>
              <a:rPr lang="en-US" dirty="0" err="1">
                <a:solidFill>
                  <a:srgbClr val="FF0000"/>
                </a:solidFill>
              </a:rPr>
              <a:t>înscrie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persoanele</a:t>
            </a:r>
            <a:r>
              <a:rPr lang="en-US" dirty="0">
                <a:solidFill>
                  <a:srgbClr val="FF0000"/>
                </a:solidFill>
              </a:rPr>
              <a:t> care nu </a:t>
            </a:r>
            <a:r>
              <a:rPr lang="en-US" dirty="0" err="1">
                <a:solidFill>
                  <a:srgbClr val="FF0000"/>
                </a:solidFill>
              </a:rPr>
              <a:t>deţin</a:t>
            </a:r>
            <a:r>
              <a:rPr lang="en-US" dirty="0">
                <a:solidFill>
                  <a:srgbClr val="FF0000"/>
                </a:solidFill>
              </a:rPr>
              <a:t> un cod numeric personal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conformitate</a:t>
            </a:r>
            <a:r>
              <a:rPr lang="ro-RO" dirty="0"/>
              <a:t> </a:t>
            </a:r>
            <a:r>
              <a:rPr lang="en-US" dirty="0"/>
              <a:t>cu </a:t>
            </a:r>
            <a:r>
              <a:rPr lang="en-US" dirty="0" err="1"/>
              <a:t>prevederile</a:t>
            </a:r>
            <a:r>
              <a:rPr lang="en-US" dirty="0"/>
              <a:t> art. 105 </a:t>
            </a:r>
            <a:r>
              <a:rPr lang="en-US" dirty="0" err="1"/>
              <a:t>alin</a:t>
            </a:r>
            <a:r>
              <a:rPr lang="en-US" dirty="0"/>
              <a:t>. (11) din </a:t>
            </a:r>
            <a:r>
              <a:rPr lang="en-US" dirty="0" err="1"/>
              <a:t>Legea</a:t>
            </a:r>
            <a:r>
              <a:rPr lang="en-US" dirty="0"/>
              <a:t> </a:t>
            </a:r>
            <a:r>
              <a:rPr lang="en-US" dirty="0" err="1"/>
              <a:t>învățământului</a:t>
            </a:r>
            <a:r>
              <a:rPr lang="en-US" dirty="0"/>
              <a:t> </a:t>
            </a:r>
            <a:r>
              <a:rPr lang="en-US" dirty="0" err="1"/>
              <a:t>preuniversitar</a:t>
            </a:r>
            <a:r>
              <a:rPr lang="en-US" dirty="0"/>
              <a:t> </a:t>
            </a:r>
            <a:r>
              <a:rPr lang="en-US" dirty="0" err="1"/>
              <a:t>nr</a:t>
            </a:r>
            <a:r>
              <a:rPr lang="en-US" dirty="0"/>
              <a:t>. 198/2023, cu </a:t>
            </a:r>
            <a:r>
              <a:rPr lang="en-US" dirty="0" err="1"/>
              <a:t>modificările</a:t>
            </a:r>
            <a:r>
              <a:rPr lang="ro-RO" dirty="0"/>
              <a:t> </a:t>
            </a:r>
            <a:r>
              <a:rPr lang="en-US" dirty="0" err="1"/>
              <a:t>ulterioare</a:t>
            </a:r>
            <a:r>
              <a:rPr lang="en-US" dirty="0"/>
              <a:t>. </a:t>
            </a:r>
            <a:r>
              <a:rPr lang="en-US" dirty="0" err="1"/>
              <a:t>Normele</a:t>
            </a:r>
            <a:r>
              <a:rPr lang="en-US" dirty="0"/>
              <a:t> </a:t>
            </a:r>
            <a:r>
              <a:rPr lang="en-US" dirty="0" err="1"/>
              <a:t>metodologice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înmatricularea</a:t>
            </a:r>
            <a:r>
              <a:rPr lang="en-US" dirty="0"/>
              <a:t> </a:t>
            </a:r>
            <a:r>
              <a:rPr lang="en-US" dirty="0" err="1"/>
              <a:t>persoanelor</a:t>
            </a:r>
            <a:r>
              <a:rPr lang="en-US" dirty="0"/>
              <a:t> care nu </a:t>
            </a:r>
            <a:r>
              <a:rPr lang="en-US" dirty="0" err="1"/>
              <a:t>dețin</a:t>
            </a:r>
            <a:r>
              <a:rPr lang="en-US" dirty="0"/>
              <a:t> un cod numeric</a:t>
            </a:r>
            <a:r>
              <a:rPr lang="ro-RO" dirty="0"/>
              <a:t> </a:t>
            </a:r>
            <a:r>
              <a:rPr lang="en-US" dirty="0"/>
              <a:t>personal,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prevăzute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b="1" dirty="0" err="1"/>
              <a:t>Anexa</a:t>
            </a:r>
            <a:r>
              <a:rPr lang="en-US" b="1" dirty="0"/>
              <a:t> </a:t>
            </a:r>
            <a:r>
              <a:rPr lang="en-US" b="1" dirty="0" err="1"/>
              <a:t>nr</a:t>
            </a:r>
            <a:r>
              <a:rPr lang="en-US" b="1" dirty="0"/>
              <a:t>. 2 </a:t>
            </a:r>
            <a:r>
              <a:rPr lang="en-US" dirty="0"/>
              <a:t>la </a:t>
            </a:r>
            <a:r>
              <a:rPr lang="en-US" dirty="0" err="1"/>
              <a:t>prezentul</a:t>
            </a:r>
            <a:r>
              <a:rPr lang="en-US" dirty="0"/>
              <a:t> </a:t>
            </a:r>
            <a:r>
              <a:rPr lang="en-US" dirty="0" err="1"/>
              <a:t>regulament</a:t>
            </a:r>
            <a:r>
              <a:rPr lang="en-US" dirty="0"/>
              <a:t>.</a:t>
            </a:r>
            <a:endParaRPr lang="ro-RO" dirty="0"/>
          </a:p>
          <a:p>
            <a:r>
              <a:rPr lang="ro-RO" dirty="0">
                <a:solidFill>
                  <a:srgbClr val="FF0000"/>
                </a:solidFill>
              </a:rPr>
              <a:t>Art. 95, alin </a:t>
            </a:r>
            <a:r>
              <a:rPr lang="en-US" dirty="0">
                <a:solidFill>
                  <a:srgbClr val="FF0000"/>
                </a:solidFill>
              </a:rPr>
              <a:t>(4)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Directorul</a:t>
            </a:r>
            <a:r>
              <a:rPr lang="en-US" dirty="0"/>
              <a:t> </a:t>
            </a:r>
            <a:r>
              <a:rPr lang="en-US" dirty="0" err="1"/>
              <a:t>unității</a:t>
            </a:r>
            <a:r>
              <a:rPr lang="en-US" dirty="0"/>
              <a:t> de </a:t>
            </a:r>
            <a:r>
              <a:rPr lang="en-US" dirty="0" err="1"/>
              <a:t>învățământ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are </a:t>
            </a:r>
            <a:r>
              <a:rPr lang="en-US" dirty="0" err="1">
                <a:solidFill>
                  <a:srgbClr val="FF0000"/>
                </a:solidFill>
              </a:rPr>
              <a:t>obligația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anunțe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serviciile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asistență</a:t>
            </a:r>
            <a:r>
              <a:rPr lang="en-US" dirty="0">
                <a:solidFill>
                  <a:srgbClr val="FF0000"/>
                </a:solidFill>
              </a:rPr>
              <a:t> social</a:t>
            </a:r>
            <a:r>
              <a:rPr lang="ro-RO" dirty="0"/>
              <a:t> </a:t>
            </a:r>
            <a:r>
              <a:rPr lang="en-US" dirty="0"/>
              <a:t>(SPAS/DAS)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contribuie</a:t>
            </a:r>
            <a:r>
              <a:rPr lang="en-US" dirty="0">
                <a:solidFill>
                  <a:srgbClr val="FF0000"/>
                </a:solidFill>
              </a:rPr>
              <a:t> la </a:t>
            </a:r>
            <a:r>
              <a:rPr lang="en-US" dirty="0" err="1">
                <a:solidFill>
                  <a:srgbClr val="FF0000"/>
                </a:solidFill>
              </a:rPr>
              <a:t>stabilirea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unor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măsuri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prevenire</a:t>
            </a:r>
            <a:r>
              <a:rPr lang="en-US" dirty="0">
                <a:solidFill>
                  <a:srgbClr val="FF0000"/>
                </a:solidFill>
              </a:rPr>
              <a:t> a </a:t>
            </a:r>
            <a:r>
              <a:rPr lang="en-US" dirty="0" err="1">
                <a:solidFill>
                  <a:srgbClr val="FF0000"/>
                </a:solidFill>
              </a:rPr>
              <a:t>abandonului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școlar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cazul</a:t>
            </a:r>
            <a:r>
              <a:rPr lang="ro-RO" dirty="0"/>
              <a:t> </a:t>
            </a:r>
            <a:r>
              <a:rPr lang="en-US" dirty="0" err="1"/>
              <a:t>beneficiarilor</a:t>
            </a:r>
            <a:r>
              <a:rPr lang="en-US" dirty="0"/>
              <a:t> </a:t>
            </a:r>
            <a:r>
              <a:rPr lang="en-US" dirty="0" err="1"/>
              <a:t>primari</a:t>
            </a:r>
            <a:r>
              <a:rPr lang="en-US" dirty="0"/>
              <a:t> care </a:t>
            </a:r>
            <a:r>
              <a:rPr lang="en-US" dirty="0" err="1"/>
              <a:t>înregistrează</a:t>
            </a:r>
            <a:r>
              <a:rPr lang="en-US" dirty="0"/>
              <a:t> </a:t>
            </a:r>
            <a:r>
              <a:rPr lang="en-US" dirty="0" err="1"/>
              <a:t>absențe</a:t>
            </a:r>
            <a:r>
              <a:rPr lang="en-US" dirty="0"/>
              <a:t> la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puțin</a:t>
            </a:r>
            <a:r>
              <a:rPr lang="en-US" dirty="0"/>
              <a:t> 75% din </a:t>
            </a:r>
            <a:r>
              <a:rPr lang="en-US" dirty="0" err="1"/>
              <a:t>numărul</a:t>
            </a:r>
            <a:r>
              <a:rPr lang="en-US" dirty="0"/>
              <a:t> de ore de curs </a:t>
            </a:r>
            <a:r>
              <a:rPr lang="en-US" dirty="0" err="1"/>
              <a:t>prevăzut</a:t>
            </a:r>
            <a:r>
              <a:rPr lang="en-US" dirty="0"/>
              <a:t> </a:t>
            </a:r>
            <a:r>
              <a:rPr lang="en-US" dirty="0" err="1"/>
              <a:t>întrun</a:t>
            </a:r>
            <a:r>
              <a:rPr lang="ro-RO" dirty="0"/>
              <a:t> </a:t>
            </a:r>
            <a:r>
              <a:rPr lang="en-US" dirty="0"/>
              <a:t>an </a:t>
            </a:r>
            <a:r>
              <a:rPr lang="en-US" dirty="0" err="1"/>
              <a:t>şcolar</a:t>
            </a:r>
            <a:r>
              <a:rPr lang="en-US" dirty="0"/>
              <a:t> la </a:t>
            </a:r>
            <a:r>
              <a:rPr lang="en-US" dirty="0" err="1"/>
              <a:t>disciplinele</a:t>
            </a:r>
            <a:r>
              <a:rPr lang="en-US" dirty="0"/>
              <a:t>/</a:t>
            </a:r>
            <a:r>
              <a:rPr lang="en-US" dirty="0" err="1"/>
              <a:t>modulele</a:t>
            </a:r>
            <a:r>
              <a:rPr lang="en-US" dirty="0"/>
              <a:t> respective.</a:t>
            </a:r>
            <a:endParaRPr lang="ro-RO" dirty="0"/>
          </a:p>
          <a:p>
            <a:r>
              <a:rPr lang="ro-RO" dirty="0">
                <a:solidFill>
                  <a:srgbClr val="FF0000"/>
                </a:solidFill>
              </a:rPr>
              <a:t>Art. 96 </a:t>
            </a:r>
            <a:r>
              <a:rPr lang="en-US" dirty="0">
                <a:solidFill>
                  <a:srgbClr val="FF0000"/>
                </a:solidFill>
              </a:rPr>
              <a:t>(1) </a:t>
            </a:r>
            <a:r>
              <a:rPr lang="en-US" dirty="0" err="1">
                <a:solidFill>
                  <a:srgbClr val="FF0000"/>
                </a:solidFill>
              </a:rPr>
              <a:t>Elevii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retrași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din </a:t>
            </a:r>
            <a:r>
              <a:rPr lang="en-US" dirty="0" err="1"/>
              <a:t>învăţământul</a:t>
            </a:r>
            <a:r>
              <a:rPr lang="en-US" dirty="0"/>
              <a:t> </a:t>
            </a:r>
            <a:r>
              <a:rPr lang="en-US" dirty="0" err="1"/>
              <a:t>preuniversitar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se pot </a:t>
            </a:r>
            <a:r>
              <a:rPr lang="en-US" dirty="0" err="1">
                <a:solidFill>
                  <a:srgbClr val="FF0000"/>
                </a:solidFill>
              </a:rPr>
              <a:t>reînmatricula</a:t>
            </a:r>
            <a:r>
              <a:rPr lang="en-US" dirty="0"/>
              <a:t>, la </a:t>
            </a:r>
            <a:r>
              <a:rPr lang="en-US" dirty="0" err="1"/>
              <a:t>cerere</a:t>
            </a:r>
            <a:r>
              <a:rPr lang="en-US" dirty="0"/>
              <a:t>, de </a:t>
            </a:r>
            <a:r>
              <a:rPr lang="en-US" dirty="0" err="1"/>
              <a:t>regulă</a:t>
            </a:r>
            <a:r>
              <a:rPr lang="en-US" dirty="0"/>
              <a:t> la</a:t>
            </a:r>
            <a:r>
              <a:rPr lang="ro-RO" dirty="0"/>
              <a:t> </a:t>
            </a:r>
            <a:r>
              <a:rPr lang="en-US" dirty="0" err="1"/>
              <a:t>începutul</a:t>
            </a:r>
            <a:r>
              <a:rPr lang="en-US" dirty="0"/>
              <a:t> </a:t>
            </a:r>
            <a:r>
              <a:rPr lang="en-US" dirty="0" err="1"/>
              <a:t>anului</a:t>
            </a:r>
            <a:r>
              <a:rPr lang="en-US" dirty="0"/>
              <a:t> </a:t>
            </a:r>
            <a:r>
              <a:rPr lang="en-US" dirty="0" err="1"/>
              <a:t>şcolar</a:t>
            </a:r>
            <a:r>
              <a:rPr lang="en-US" dirty="0"/>
              <a:t>, la </a:t>
            </a:r>
            <a:r>
              <a:rPr lang="en-US" dirty="0" err="1"/>
              <a:t>acelaşi</a:t>
            </a:r>
            <a:r>
              <a:rPr lang="en-US" dirty="0"/>
              <a:t> </a:t>
            </a:r>
            <a:r>
              <a:rPr lang="en-US" dirty="0" err="1"/>
              <a:t>nivel</a:t>
            </a:r>
            <a:r>
              <a:rPr lang="en-US" dirty="0"/>
              <a:t>/</a:t>
            </a:r>
            <a:r>
              <a:rPr lang="en-US" dirty="0" err="1"/>
              <a:t>ciclu</a:t>
            </a:r>
            <a:r>
              <a:rPr lang="en-US" dirty="0"/>
              <a:t> de </a:t>
            </a:r>
            <a:r>
              <a:rPr lang="en-US" dirty="0" err="1"/>
              <a:t>învăţământ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aceeaşi</a:t>
            </a:r>
            <a:r>
              <a:rPr lang="en-US" dirty="0"/>
              <a:t> </a:t>
            </a:r>
            <a:r>
              <a:rPr lang="en-US" dirty="0" err="1"/>
              <a:t>formă</a:t>
            </a:r>
            <a:r>
              <a:rPr lang="en-US" dirty="0"/>
              <a:t> de </a:t>
            </a:r>
            <a:r>
              <a:rPr lang="en-US" dirty="0" err="1"/>
              <a:t>învăţământ</a:t>
            </a:r>
            <a:r>
              <a:rPr lang="en-US" dirty="0"/>
              <a:t>, cu </a:t>
            </a:r>
            <a:r>
              <a:rPr lang="en-US" dirty="0" err="1"/>
              <a:t>susţinerea</a:t>
            </a:r>
            <a:r>
              <a:rPr lang="en-US" dirty="0"/>
              <a:t>,</a:t>
            </a:r>
            <a:r>
              <a:rPr lang="ro-RO" dirty="0"/>
              <a:t> </a:t>
            </a:r>
            <a:r>
              <a:rPr lang="en-US" dirty="0" err="1"/>
              <a:t>după</a:t>
            </a:r>
            <a:r>
              <a:rPr lang="en-US" dirty="0"/>
              <a:t> </a:t>
            </a:r>
            <a:r>
              <a:rPr lang="en-US" dirty="0" err="1"/>
              <a:t>caz</a:t>
            </a:r>
            <a:r>
              <a:rPr lang="en-US" dirty="0"/>
              <a:t>, a </a:t>
            </a:r>
            <a:r>
              <a:rPr lang="en-US" dirty="0" err="1"/>
              <a:t>examenelor</a:t>
            </a:r>
            <a:r>
              <a:rPr lang="en-US" dirty="0"/>
              <a:t> de </a:t>
            </a:r>
            <a:r>
              <a:rPr lang="en-US" dirty="0" err="1"/>
              <a:t>diferenţă</a:t>
            </a:r>
            <a:r>
              <a:rPr lang="en-US" dirty="0"/>
              <a:t>, </a:t>
            </a:r>
            <a:r>
              <a:rPr lang="en-US" dirty="0" err="1"/>
              <a:t>redobândind</a:t>
            </a:r>
            <a:r>
              <a:rPr lang="en-US" dirty="0"/>
              <a:t> </a:t>
            </a:r>
            <a:r>
              <a:rPr lang="en-US" dirty="0" err="1"/>
              <a:t>astfel</a:t>
            </a:r>
            <a:r>
              <a:rPr lang="en-US" dirty="0"/>
              <a:t> </a:t>
            </a:r>
            <a:r>
              <a:rPr lang="en-US" dirty="0" err="1"/>
              <a:t>calitatea</a:t>
            </a:r>
            <a:r>
              <a:rPr lang="en-US" dirty="0"/>
              <a:t> de elev.</a:t>
            </a:r>
          </a:p>
          <a:p>
            <a:r>
              <a:rPr lang="en-US" dirty="0">
                <a:solidFill>
                  <a:srgbClr val="FF0000"/>
                </a:solidFill>
              </a:rPr>
              <a:t>(2)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situația</a:t>
            </a:r>
            <a:r>
              <a:rPr lang="en-US" dirty="0"/>
              <a:t> </a:t>
            </a:r>
            <a:r>
              <a:rPr lang="en-US" dirty="0" err="1"/>
              <a:t>beneficiarilor</a:t>
            </a:r>
            <a:r>
              <a:rPr lang="en-US" dirty="0"/>
              <a:t> </a:t>
            </a:r>
            <a:r>
              <a:rPr lang="en-US" dirty="0" err="1"/>
              <a:t>primari</a:t>
            </a:r>
            <a:r>
              <a:rPr lang="en-US" dirty="0"/>
              <a:t> </a:t>
            </a:r>
            <a:r>
              <a:rPr lang="en-US" dirty="0" err="1"/>
              <a:t>retrași</a:t>
            </a:r>
            <a:r>
              <a:rPr lang="en-US" dirty="0"/>
              <a:t> din </a:t>
            </a:r>
            <a:r>
              <a:rPr lang="en-US" dirty="0" err="1"/>
              <a:t>învățământul</a:t>
            </a:r>
            <a:r>
              <a:rPr lang="en-US" dirty="0"/>
              <a:t> </a:t>
            </a:r>
            <a:r>
              <a:rPr lang="en-US" dirty="0" err="1"/>
              <a:t>preuniversitar</a:t>
            </a:r>
            <a:r>
              <a:rPr lang="en-US" dirty="0"/>
              <a:t>, </a:t>
            </a:r>
            <a:r>
              <a:rPr lang="en-US" dirty="0" err="1"/>
              <a:t>părinții</a:t>
            </a:r>
            <a:r>
              <a:rPr lang="en-US" dirty="0"/>
              <a:t>/ </a:t>
            </a:r>
            <a:r>
              <a:rPr lang="en-US" dirty="0" err="1">
                <a:solidFill>
                  <a:srgbClr val="FF0000"/>
                </a:solidFill>
              </a:rPr>
              <a:t>reprezentanții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legali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au </a:t>
            </a:r>
            <a:r>
              <a:rPr lang="en-US" dirty="0" err="1"/>
              <a:t>obligația</a:t>
            </a:r>
            <a:r>
              <a:rPr lang="en-US" dirty="0"/>
              <a:t> de a </a:t>
            </a:r>
            <a:r>
              <a:rPr lang="en-US" dirty="0" err="1"/>
              <a:t>depune</a:t>
            </a:r>
            <a:r>
              <a:rPr lang="en-US" dirty="0"/>
              <a:t> o </a:t>
            </a:r>
            <a:r>
              <a:rPr lang="en-US" dirty="0" err="1"/>
              <a:t>declarație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propria </a:t>
            </a:r>
            <a:r>
              <a:rPr lang="en-US" dirty="0" err="1"/>
              <a:t>răspundere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care </a:t>
            </a:r>
            <a:r>
              <a:rPr lang="en-US" dirty="0" err="1"/>
              <a:t>își</a:t>
            </a:r>
            <a:r>
              <a:rPr lang="en-US" dirty="0"/>
              <a:t> </a:t>
            </a:r>
            <a:r>
              <a:rPr lang="en-US" dirty="0" err="1"/>
              <a:t>asumă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,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termen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cel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mult</a:t>
            </a:r>
            <a:r>
              <a:rPr lang="en-US" dirty="0">
                <a:solidFill>
                  <a:srgbClr val="FF0000"/>
                </a:solidFill>
              </a:rPr>
              <a:t> 60 de </a:t>
            </a:r>
            <a:r>
              <a:rPr lang="en-US" dirty="0" err="1">
                <a:solidFill>
                  <a:srgbClr val="FF0000"/>
                </a:solidFill>
              </a:rPr>
              <a:t>zile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prezintă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dovada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continuării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studiilor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acte</a:t>
            </a:r>
            <a:r>
              <a:rPr lang="en-US" dirty="0"/>
              <a:t> </a:t>
            </a:r>
            <a:r>
              <a:rPr lang="en-US" dirty="0" err="1"/>
              <a:t>doveditoare</a:t>
            </a:r>
            <a:r>
              <a:rPr lang="en-US" dirty="0"/>
              <a:t>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domiciliul</a:t>
            </a:r>
            <a:r>
              <a:rPr lang="en-US" dirty="0"/>
              <a:t>/</a:t>
            </a:r>
            <a:r>
              <a:rPr lang="en-US" dirty="0" err="1"/>
              <a:t>rezidența</a:t>
            </a:r>
            <a:r>
              <a:rPr lang="ro-RO" dirty="0"/>
              <a:t> </a:t>
            </a:r>
            <a:r>
              <a:rPr lang="en-US" dirty="0" err="1"/>
              <a:t>elevului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vederea</a:t>
            </a:r>
            <a:r>
              <a:rPr lang="en-US" dirty="0"/>
              <a:t> </a:t>
            </a:r>
            <a:r>
              <a:rPr lang="en-US" dirty="0" err="1"/>
              <a:t>asigurării</a:t>
            </a:r>
            <a:r>
              <a:rPr lang="en-US" dirty="0"/>
              <a:t> </a:t>
            </a:r>
            <a:r>
              <a:rPr lang="en-US" dirty="0" err="1"/>
              <a:t>dreptului</a:t>
            </a:r>
            <a:r>
              <a:rPr lang="en-US" dirty="0"/>
              <a:t> la </a:t>
            </a:r>
            <a:r>
              <a:rPr lang="en-US" dirty="0" err="1"/>
              <a:t>educație</a:t>
            </a:r>
            <a:r>
              <a:rPr lang="en-US" dirty="0"/>
              <a:t> al </a:t>
            </a:r>
            <a:r>
              <a:rPr lang="en-US" dirty="0" err="1"/>
              <a:t>copilului</a:t>
            </a:r>
            <a:r>
              <a:rPr lang="en-US" dirty="0"/>
              <a:t>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caz</a:t>
            </a:r>
            <a:r>
              <a:rPr lang="en-US" dirty="0"/>
              <a:t> </a:t>
            </a:r>
            <a:r>
              <a:rPr lang="en-US" dirty="0" err="1"/>
              <a:t>contrar</a:t>
            </a:r>
            <a:r>
              <a:rPr lang="en-US" dirty="0"/>
              <a:t>, </a:t>
            </a:r>
            <a:r>
              <a:rPr lang="en-US" dirty="0" err="1">
                <a:solidFill>
                  <a:srgbClr val="FF0000"/>
                </a:solidFill>
              </a:rPr>
              <a:t>directorul</a:t>
            </a:r>
            <a:r>
              <a:rPr lang="en-US" dirty="0"/>
              <a:t> </a:t>
            </a:r>
            <a:r>
              <a:rPr lang="en-US" dirty="0" err="1"/>
              <a:t>unității</a:t>
            </a:r>
            <a:r>
              <a:rPr lang="en-US" dirty="0"/>
              <a:t> de</a:t>
            </a:r>
            <a:r>
              <a:rPr lang="ro-RO" dirty="0"/>
              <a:t> </a:t>
            </a:r>
            <a:r>
              <a:rPr lang="en-US" dirty="0" err="1"/>
              <a:t>învățământ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informa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Serviciul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Siguranța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Școlară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raza</a:t>
            </a:r>
            <a:r>
              <a:rPr lang="en-US" dirty="0"/>
              <a:t> </a:t>
            </a:r>
            <a:r>
              <a:rPr lang="en-US" dirty="0" err="1"/>
              <a:t>căruia</a:t>
            </a:r>
            <a:r>
              <a:rPr lang="en-US" dirty="0"/>
              <a:t> </a:t>
            </a:r>
            <a:r>
              <a:rPr lang="en-US" dirty="0" err="1"/>
              <a:t>își</a:t>
            </a:r>
            <a:r>
              <a:rPr lang="en-US" dirty="0"/>
              <a:t> </a:t>
            </a:r>
            <a:r>
              <a:rPr lang="en-US" dirty="0" err="1"/>
              <a:t>desfășoară</a:t>
            </a:r>
            <a:r>
              <a:rPr lang="en-US" dirty="0"/>
              <a:t> </a:t>
            </a:r>
            <a:r>
              <a:rPr lang="en-US" dirty="0" err="1"/>
              <a:t>activitatea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6407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CB6EA01-FBAF-4E3A-B6CF-003B68615ECB}"/>
              </a:ext>
            </a:extLst>
          </p:cNvPr>
          <p:cNvSpPr/>
          <p:nvPr/>
        </p:nvSpPr>
        <p:spPr>
          <a:xfrm>
            <a:off x="461553" y="243840"/>
            <a:ext cx="937042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(3)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excepție</a:t>
            </a:r>
            <a:r>
              <a:rPr lang="en-US" dirty="0"/>
              <a:t> de la </a:t>
            </a:r>
            <a:r>
              <a:rPr lang="en-US" dirty="0" err="1"/>
              <a:t>prevederile</a:t>
            </a:r>
            <a:r>
              <a:rPr lang="en-US" dirty="0"/>
              <a:t> </a:t>
            </a:r>
            <a:r>
              <a:rPr lang="en-US" dirty="0" err="1"/>
              <a:t>alin</a:t>
            </a:r>
            <a:r>
              <a:rPr lang="en-US" dirty="0"/>
              <a:t>. (1) </a:t>
            </a:r>
            <a:r>
              <a:rPr lang="en-US" dirty="0" err="1">
                <a:solidFill>
                  <a:srgbClr val="FF0000"/>
                </a:solidFill>
              </a:rPr>
              <a:t>elevele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gravide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și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elevii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părinți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aflați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perioada</a:t>
            </a:r>
            <a:r>
              <a:rPr lang="en-US" dirty="0"/>
              <a:t> de</a:t>
            </a:r>
            <a:r>
              <a:rPr lang="ro-RO" dirty="0"/>
              <a:t> </a:t>
            </a:r>
            <a:r>
              <a:rPr lang="en-US" dirty="0" err="1"/>
              <a:t>îngrijire</a:t>
            </a:r>
            <a:r>
              <a:rPr lang="en-US" dirty="0"/>
              <a:t> a </a:t>
            </a:r>
            <a:r>
              <a:rPr lang="en-US" dirty="0" err="1"/>
              <a:t>copilului</a:t>
            </a:r>
            <a:r>
              <a:rPr lang="en-US" dirty="0"/>
              <a:t>, </a:t>
            </a:r>
            <a:r>
              <a:rPr lang="en-US" dirty="0" err="1"/>
              <a:t>retrași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se pot </a:t>
            </a:r>
            <a:r>
              <a:rPr lang="en-US" dirty="0" err="1">
                <a:solidFill>
                  <a:srgbClr val="FF0000"/>
                </a:solidFill>
              </a:rPr>
              <a:t>reînmatricula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la </a:t>
            </a:r>
            <a:r>
              <a:rPr lang="en-US" dirty="0" err="1">
                <a:solidFill>
                  <a:srgbClr val="FF0000"/>
                </a:solidFill>
              </a:rPr>
              <a:t>același</a:t>
            </a:r>
            <a:r>
              <a:rPr lang="en-US" dirty="0">
                <a:solidFill>
                  <a:srgbClr val="FF0000"/>
                </a:solidFill>
              </a:rPr>
              <a:t> an de </a:t>
            </a:r>
            <a:r>
              <a:rPr lang="en-US" dirty="0" err="1">
                <a:solidFill>
                  <a:srgbClr val="FF0000"/>
                </a:solidFill>
              </a:rPr>
              <a:t>studiu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unitatea</a:t>
            </a:r>
            <a:r>
              <a:rPr lang="en-US" dirty="0"/>
              <a:t> de </a:t>
            </a:r>
            <a:r>
              <a:rPr lang="en-US" dirty="0" err="1"/>
              <a:t>învățământ</a:t>
            </a:r>
            <a:r>
              <a:rPr lang="en-US" dirty="0"/>
              <a:t> la care</a:t>
            </a:r>
            <a:r>
              <a:rPr lang="ro-RO" dirty="0"/>
              <a:t> </a:t>
            </a:r>
            <a:r>
              <a:rPr lang="en-US" dirty="0"/>
              <a:t>au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școlarizați</a:t>
            </a:r>
            <a:r>
              <a:rPr lang="en-US" dirty="0"/>
              <a:t>, </a:t>
            </a:r>
            <a:r>
              <a:rPr lang="en-US" dirty="0" err="1">
                <a:solidFill>
                  <a:srgbClr val="FF0000"/>
                </a:solidFill>
              </a:rPr>
              <a:t>oricând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timpul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anului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școlar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FF0000"/>
                </a:solidFill>
              </a:rPr>
              <a:t>(4) </a:t>
            </a:r>
            <a:r>
              <a:rPr lang="en-US" dirty="0" err="1">
                <a:solidFill>
                  <a:srgbClr val="FF0000"/>
                </a:solidFill>
              </a:rPr>
              <a:t>Încheierea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situaţiei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şcolare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pentru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elevele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gravide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și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pentru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elevii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părinți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aflați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perioada</a:t>
            </a:r>
            <a:r>
              <a:rPr lang="en-US" dirty="0"/>
              <a:t> de</a:t>
            </a:r>
            <a:r>
              <a:rPr lang="ro-RO" dirty="0"/>
              <a:t> </a:t>
            </a:r>
            <a:r>
              <a:rPr lang="en-US" dirty="0" err="1"/>
              <a:t>îngrijire</a:t>
            </a:r>
            <a:r>
              <a:rPr lang="en-US" dirty="0"/>
              <a:t> a </a:t>
            </a:r>
            <a:r>
              <a:rPr lang="en-US" dirty="0" err="1"/>
              <a:t>copilului</a:t>
            </a:r>
            <a:r>
              <a:rPr lang="en-US" dirty="0"/>
              <a:t>, </a:t>
            </a:r>
            <a:r>
              <a:rPr lang="en-US" dirty="0" err="1"/>
              <a:t>reînmatriculați</a:t>
            </a:r>
            <a:r>
              <a:rPr lang="en-US" dirty="0"/>
              <a:t> la </a:t>
            </a:r>
            <a:r>
              <a:rPr lang="en-US" dirty="0" err="1"/>
              <a:t>același</a:t>
            </a:r>
            <a:r>
              <a:rPr lang="en-US" dirty="0"/>
              <a:t> an de </a:t>
            </a:r>
            <a:r>
              <a:rPr lang="en-US" dirty="0" err="1"/>
              <a:t>studiu</a:t>
            </a:r>
            <a:r>
              <a:rPr lang="en-US" dirty="0"/>
              <a:t>, </a:t>
            </a:r>
            <a:r>
              <a:rPr lang="en-US" dirty="0" err="1"/>
              <a:t>corespunzător</a:t>
            </a:r>
            <a:r>
              <a:rPr lang="en-US" dirty="0"/>
              <a:t> </a:t>
            </a:r>
            <a:r>
              <a:rPr lang="en-US" dirty="0" err="1"/>
              <a:t>anului</a:t>
            </a:r>
            <a:r>
              <a:rPr lang="en-US" dirty="0"/>
              <a:t> de </a:t>
            </a:r>
            <a:r>
              <a:rPr lang="en-US" dirty="0" err="1"/>
              <a:t>studiu</a:t>
            </a:r>
            <a:r>
              <a:rPr lang="en-US" dirty="0"/>
              <a:t> la care a </a:t>
            </a:r>
            <a:r>
              <a:rPr lang="en-US" dirty="0" err="1"/>
              <a:t>avut</a:t>
            </a:r>
            <a:r>
              <a:rPr lang="ro-RO" dirty="0"/>
              <a:t> </a:t>
            </a:r>
            <a:r>
              <a:rPr lang="en-US" dirty="0" err="1"/>
              <a:t>loc</a:t>
            </a:r>
            <a:r>
              <a:rPr lang="en-US" dirty="0"/>
              <a:t> </a:t>
            </a:r>
            <a:r>
              <a:rPr lang="en-US" dirty="0" err="1"/>
              <a:t>retragerea</a:t>
            </a:r>
            <a:r>
              <a:rPr lang="en-US" dirty="0"/>
              <a:t>, se face,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cazul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aceștia</a:t>
            </a:r>
            <a:r>
              <a:rPr lang="en-US" dirty="0"/>
              <a:t> au un </a:t>
            </a:r>
            <a:r>
              <a:rPr lang="en-US" dirty="0" err="1"/>
              <a:t>număr</a:t>
            </a:r>
            <a:r>
              <a:rPr lang="en-US" dirty="0"/>
              <a:t> </a:t>
            </a:r>
            <a:r>
              <a:rPr lang="en-US" dirty="0" err="1"/>
              <a:t>suficient</a:t>
            </a:r>
            <a:r>
              <a:rPr lang="en-US" dirty="0"/>
              <a:t> de note, conform </a:t>
            </a:r>
            <a:r>
              <a:rPr lang="en-US" dirty="0" err="1"/>
              <a:t>prevederilor</a:t>
            </a:r>
            <a:r>
              <a:rPr lang="ro-RO" dirty="0"/>
              <a:t> </a:t>
            </a:r>
            <a:r>
              <a:rPr lang="en-US" dirty="0" err="1"/>
              <a:t>prezentului</a:t>
            </a:r>
            <a:r>
              <a:rPr lang="en-US" dirty="0"/>
              <a:t> </a:t>
            </a:r>
            <a:r>
              <a:rPr lang="en-US" dirty="0" err="1"/>
              <a:t>regulament</a:t>
            </a:r>
            <a:r>
              <a:rPr lang="en-US" dirty="0"/>
              <a:t>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cazul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acest</a:t>
            </a:r>
            <a:r>
              <a:rPr lang="en-US" dirty="0"/>
              <a:t> </a:t>
            </a:r>
            <a:r>
              <a:rPr lang="en-US" dirty="0" err="1"/>
              <a:t>fapt</a:t>
            </a:r>
            <a:r>
              <a:rPr lang="en-US" dirty="0"/>
              <a:t> nu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posibil</a:t>
            </a:r>
            <a:r>
              <a:rPr lang="en-US" dirty="0"/>
              <a:t>, </a:t>
            </a:r>
            <a:r>
              <a:rPr lang="en-US" dirty="0" err="1"/>
              <a:t>elevii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declaraţi</a:t>
            </a:r>
            <a:r>
              <a:rPr lang="en-US" dirty="0"/>
              <a:t> </a:t>
            </a:r>
            <a:r>
              <a:rPr lang="en-US" dirty="0" err="1"/>
              <a:t>amânaţi</a:t>
            </a:r>
            <a:r>
              <a:rPr lang="en-US" dirty="0"/>
              <a:t>, </a:t>
            </a:r>
            <a:r>
              <a:rPr lang="en-US" dirty="0" err="1"/>
              <a:t>fiind</a:t>
            </a:r>
            <a:r>
              <a:rPr lang="ro-RO" dirty="0"/>
              <a:t> </a:t>
            </a:r>
            <a:r>
              <a:rPr lang="it-IT" dirty="0"/>
              <a:t>aplicabile prevederile prezentului regulament, referitoare la situația beneficiarilor primari amânați.</a:t>
            </a:r>
            <a:endParaRPr lang="ro-RO" dirty="0"/>
          </a:p>
          <a:p>
            <a:r>
              <a:rPr lang="en-US" dirty="0">
                <a:solidFill>
                  <a:srgbClr val="FF0000"/>
                </a:solidFill>
              </a:rPr>
              <a:t>(5)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rețelei</a:t>
            </a:r>
            <a:r>
              <a:rPr lang="en-US" dirty="0"/>
              <a:t> </a:t>
            </a:r>
            <a:r>
              <a:rPr lang="en-US" dirty="0" err="1"/>
              <a:t>școlare</a:t>
            </a:r>
            <a:r>
              <a:rPr lang="en-US" dirty="0"/>
              <a:t> se pot </a:t>
            </a:r>
            <a:r>
              <a:rPr lang="en-US" dirty="0" err="1"/>
              <a:t>înființa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grupe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acomodare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pentru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elevii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români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reîntorși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țară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r>
              <a:rPr lang="en-US" dirty="0">
                <a:solidFill>
                  <a:srgbClr val="FF0000"/>
                </a:solidFill>
              </a:rPr>
              <a:t>(6) La </a:t>
            </a:r>
            <a:r>
              <a:rPr lang="en-US" dirty="0" err="1">
                <a:solidFill>
                  <a:srgbClr val="FF0000"/>
                </a:solidFill>
              </a:rPr>
              <a:t>cererea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părintelui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 a </a:t>
            </a:r>
            <a:r>
              <a:rPr lang="en-US" dirty="0" err="1">
                <a:solidFill>
                  <a:srgbClr val="FF0000"/>
                </a:solidFill>
              </a:rPr>
              <a:t>reprezentantului</a:t>
            </a:r>
            <a:r>
              <a:rPr lang="en-US" dirty="0">
                <a:solidFill>
                  <a:srgbClr val="FF0000"/>
                </a:solidFill>
              </a:rPr>
              <a:t> legal </a:t>
            </a:r>
            <a:r>
              <a:rPr lang="en-US" dirty="0"/>
              <a:t>al </a:t>
            </a:r>
            <a:r>
              <a:rPr lang="en-US" dirty="0" err="1"/>
              <a:t>elevului</a:t>
            </a:r>
            <a:r>
              <a:rPr lang="en-US" dirty="0"/>
              <a:t> care nu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înscris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sistemul</a:t>
            </a:r>
            <a:r>
              <a:rPr lang="ro-RO" dirty="0"/>
              <a:t> </a:t>
            </a:r>
            <a:r>
              <a:rPr lang="en-US" dirty="0"/>
              <a:t>de </a:t>
            </a:r>
            <a:r>
              <a:rPr lang="en-US" dirty="0" err="1"/>
              <a:t>învățământ</a:t>
            </a:r>
            <a:r>
              <a:rPr lang="en-US" dirty="0"/>
              <a:t> din </a:t>
            </a:r>
            <a:r>
              <a:rPr lang="en-US" dirty="0" err="1"/>
              <a:t>România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ultimii</a:t>
            </a:r>
            <a:r>
              <a:rPr lang="en-US" dirty="0"/>
              <a:t> </a:t>
            </a:r>
            <a:r>
              <a:rPr lang="en-US" dirty="0" err="1"/>
              <a:t>doi</a:t>
            </a:r>
            <a:r>
              <a:rPr lang="en-US" dirty="0"/>
              <a:t> </a:t>
            </a:r>
            <a:r>
              <a:rPr lang="en-US" dirty="0" err="1"/>
              <a:t>ani</a:t>
            </a:r>
            <a:r>
              <a:rPr lang="en-US" dirty="0"/>
              <a:t>, </a:t>
            </a:r>
            <a:r>
              <a:rPr lang="en-US" dirty="0" err="1">
                <a:solidFill>
                  <a:srgbClr val="FF0000"/>
                </a:solidFill>
              </a:rPr>
              <a:t>inspectoratul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școlar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organizează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cadrul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unităților</a:t>
            </a:r>
            <a:r>
              <a:rPr lang="en-US" dirty="0">
                <a:solidFill>
                  <a:srgbClr val="FF0000"/>
                </a:solidFill>
              </a:rPr>
              <a:t> de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pt-BR" dirty="0">
                <a:solidFill>
                  <a:srgbClr val="FF0000"/>
                </a:solidFill>
              </a:rPr>
              <a:t>învățământ grupe de acomodare</a:t>
            </a:r>
            <a:r>
              <a:rPr lang="pt-BR" dirty="0"/>
              <a:t>, în conformitate cu Metodologia pentru organizarea grupelor de</a:t>
            </a:r>
            <a:r>
              <a:rPr lang="ro-RO" dirty="0"/>
              <a:t> </a:t>
            </a:r>
            <a:r>
              <a:rPr lang="en-US" dirty="0" err="1"/>
              <a:t>acomodare</a:t>
            </a:r>
            <a:r>
              <a:rPr lang="en-US" dirty="0"/>
              <a:t>, </a:t>
            </a:r>
            <a:r>
              <a:rPr lang="en-US" dirty="0" err="1"/>
              <a:t>prevăzută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b="1" dirty="0" err="1"/>
              <a:t>Anexa</a:t>
            </a:r>
            <a:r>
              <a:rPr lang="en-US" b="1" dirty="0"/>
              <a:t> </a:t>
            </a:r>
            <a:r>
              <a:rPr lang="en-US" b="1" dirty="0" err="1"/>
              <a:t>nr</a:t>
            </a:r>
            <a:r>
              <a:rPr lang="en-US" b="1" dirty="0"/>
              <a:t>. 3 </a:t>
            </a:r>
            <a:r>
              <a:rPr lang="en-US" dirty="0"/>
              <a:t>la </a:t>
            </a:r>
            <a:r>
              <a:rPr lang="en-US" dirty="0" err="1"/>
              <a:t>prezentul</a:t>
            </a:r>
            <a:r>
              <a:rPr lang="en-US" dirty="0"/>
              <a:t> </a:t>
            </a:r>
            <a:r>
              <a:rPr lang="en-US" dirty="0" err="1"/>
              <a:t>regulament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FF0000"/>
                </a:solidFill>
              </a:rPr>
              <a:t>(7) </a:t>
            </a:r>
            <a:r>
              <a:rPr lang="en-US" dirty="0" err="1"/>
              <a:t>Grupele</a:t>
            </a:r>
            <a:r>
              <a:rPr lang="en-US" dirty="0"/>
              <a:t> de </a:t>
            </a:r>
            <a:r>
              <a:rPr lang="en-US" dirty="0" err="1"/>
              <a:t>acomodare</a:t>
            </a:r>
            <a:r>
              <a:rPr lang="en-US" dirty="0"/>
              <a:t> au ca </a:t>
            </a:r>
            <a:r>
              <a:rPr lang="en-US" dirty="0" err="1"/>
              <a:t>obiectiv</a:t>
            </a:r>
            <a:r>
              <a:rPr lang="en-US" dirty="0"/>
              <a:t> </a:t>
            </a:r>
            <a:r>
              <a:rPr lang="en-US" dirty="0" err="1"/>
              <a:t>sprijinirea</a:t>
            </a:r>
            <a:r>
              <a:rPr lang="en-US" dirty="0"/>
              <a:t> </a:t>
            </a:r>
            <a:r>
              <a:rPr lang="en-US" dirty="0" err="1"/>
              <a:t>elevului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dobândirea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nivel</a:t>
            </a:r>
            <a:endParaRPr lang="en-US" dirty="0"/>
          </a:p>
          <a:p>
            <a:r>
              <a:rPr lang="en-US" dirty="0" err="1"/>
              <a:t>corespunzător</a:t>
            </a:r>
            <a:r>
              <a:rPr lang="en-US" dirty="0"/>
              <a:t> de </a:t>
            </a:r>
            <a:r>
              <a:rPr lang="en-US" dirty="0" err="1"/>
              <a:t>limbă</a:t>
            </a:r>
            <a:r>
              <a:rPr lang="en-US" dirty="0"/>
              <a:t> </a:t>
            </a:r>
            <a:r>
              <a:rPr lang="en-US" dirty="0" err="1"/>
              <a:t>română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recuperarea</a:t>
            </a:r>
            <a:r>
              <a:rPr lang="en-US" dirty="0"/>
              <a:t> </a:t>
            </a:r>
            <a:r>
              <a:rPr lang="en-US" dirty="0" err="1"/>
              <a:t>decalajelor</a:t>
            </a:r>
            <a:r>
              <a:rPr lang="en-US" dirty="0"/>
              <a:t> de </a:t>
            </a:r>
            <a:r>
              <a:rPr lang="en-US" dirty="0" err="1"/>
              <a:t>orice</a:t>
            </a:r>
            <a:r>
              <a:rPr lang="en-US" dirty="0"/>
              <a:t> </a:t>
            </a:r>
            <a:r>
              <a:rPr lang="en-US" dirty="0" err="1"/>
              <a:t>fel</a:t>
            </a:r>
            <a:r>
              <a:rPr lang="en-US" dirty="0"/>
              <a:t>, precum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integrarea</a:t>
            </a:r>
            <a:r>
              <a:rPr lang="en-US" dirty="0"/>
              <a:t> </a:t>
            </a:r>
            <a:r>
              <a:rPr lang="en-US" dirty="0" err="1"/>
              <a:t>facilă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ro-RO" dirty="0"/>
              <a:t> </a:t>
            </a:r>
            <a:r>
              <a:rPr lang="en-US" dirty="0" err="1"/>
              <a:t>sistemul</a:t>
            </a:r>
            <a:r>
              <a:rPr lang="en-US" dirty="0"/>
              <a:t> </a:t>
            </a:r>
            <a:r>
              <a:rPr lang="en-US" dirty="0" err="1"/>
              <a:t>național</a:t>
            </a:r>
            <a:r>
              <a:rPr lang="en-US" dirty="0"/>
              <a:t> de </a:t>
            </a:r>
            <a:r>
              <a:rPr lang="en-US" dirty="0" err="1"/>
              <a:t>învățământ</a:t>
            </a:r>
            <a:r>
              <a:rPr lang="en-US" dirty="0"/>
              <a:t> </a:t>
            </a:r>
            <a:r>
              <a:rPr lang="en-US" dirty="0" err="1"/>
              <a:t>preuniversitar</a:t>
            </a:r>
            <a:r>
              <a:rPr lang="en-US" dirty="0"/>
              <a:t>,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activități</a:t>
            </a:r>
            <a:r>
              <a:rPr lang="en-US" dirty="0"/>
              <a:t> </a:t>
            </a:r>
            <a:r>
              <a:rPr lang="en-US" dirty="0" err="1"/>
              <a:t>extrașcolare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76894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35E7C46-05B8-4CB0-8AAA-202D710C570B}"/>
              </a:ext>
            </a:extLst>
          </p:cNvPr>
          <p:cNvSpPr txBox="1"/>
          <p:nvPr/>
        </p:nvSpPr>
        <p:spPr>
          <a:xfrm>
            <a:off x="391886" y="461553"/>
            <a:ext cx="928333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rgbClr val="00B0F0"/>
                </a:solidFill>
              </a:rPr>
              <a:t>Educaţia extraşcolară </a:t>
            </a:r>
            <a:r>
              <a:rPr lang="ro-RO" dirty="0"/>
              <a:t>– art. 97-100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Evaluarea rezultatelor învăţării. Încheierea situaţiei şcolare </a:t>
            </a:r>
            <a:r>
              <a:rPr lang="ro-RO" dirty="0"/>
              <a:t>– art. 101-127</a:t>
            </a:r>
          </a:p>
          <a:p>
            <a:r>
              <a:rPr lang="en-US" dirty="0">
                <a:solidFill>
                  <a:srgbClr val="FF0000"/>
                </a:solidFill>
              </a:rPr>
              <a:t>ART. 10</a:t>
            </a:r>
            <a:r>
              <a:rPr lang="ro-RO" dirty="0">
                <a:solidFill>
                  <a:srgbClr val="FF0000"/>
                </a:solidFill>
              </a:rPr>
              <a:t>3 </a:t>
            </a:r>
            <a:r>
              <a:rPr lang="en-US" dirty="0">
                <a:solidFill>
                  <a:srgbClr val="FF0000"/>
                </a:solidFill>
              </a:rPr>
              <a:t>(5) </a:t>
            </a:r>
            <a:r>
              <a:rPr lang="en-US" dirty="0" err="1">
                <a:solidFill>
                  <a:srgbClr val="FF0000"/>
                </a:solidFill>
              </a:rPr>
              <a:t>Portofoliul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educațional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obligatoriu</a:t>
            </a:r>
            <a:r>
              <a:rPr lang="en-US" dirty="0"/>
              <a:t> </a:t>
            </a:r>
            <a:r>
              <a:rPr lang="en-US" dirty="0" err="1"/>
              <a:t>începând</a:t>
            </a:r>
            <a:r>
              <a:rPr lang="en-US" dirty="0"/>
              <a:t> cu </a:t>
            </a:r>
            <a:r>
              <a:rPr lang="en-US" dirty="0" err="1"/>
              <a:t>generația</a:t>
            </a:r>
            <a:r>
              <a:rPr lang="en-US" dirty="0"/>
              <a:t> de </a:t>
            </a:r>
            <a:r>
              <a:rPr lang="en-US" dirty="0" err="1"/>
              <a:t>preșcolari</a:t>
            </a:r>
            <a:r>
              <a:rPr lang="en-US" dirty="0"/>
              <a:t> care </a:t>
            </a:r>
            <a:r>
              <a:rPr lang="en-US" dirty="0" err="1"/>
              <a:t>intră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grupa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mijlocie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și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generația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elevi</a:t>
            </a:r>
            <a:r>
              <a:rPr lang="en-US" dirty="0">
                <a:solidFill>
                  <a:srgbClr val="FF0000"/>
                </a:solidFill>
              </a:rPr>
              <a:t> din </a:t>
            </a:r>
            <a:r>
              <a:rPr lang="en-US" dirty="0" err="1">
                <a:solidFill>
                  <a:srgbClr val="FF0000"/>
                </a:solidFill>
              </a:rPr>
              <a:t>clasa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pregătitoare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școlar</a:t>
            </a:r>
            <a:r>
              <a:rPr lang="en-US" dirty="0">
                <a:solidFill>
                  <a:srgbClr val="FF0000"/>
                </a:solidFill>
              </a:rPr>
              <a:t> 2024-2025</a:t>
            </a:r>
            <a:r>
              <a:rPr lang="en-US" dirty="0"/>
              <a:t>. </a:t>
            </a:r>
            <a:r>
              <a:rPr lang="en-US" dirty="0" err="1"/>
              <a:t>Formatul</a:t>
            </a:r>
            <a:r>
              <a:rPr lang="en-US" dirty="0"/>
              <a:t> </a:t>
            </a:r>
            <a:r>
              <a:rPr lang="en-US" dirty="0" err="1"/>
              <a:t>portofoliului</a:t>
            </a:r>
            <a:r>
              <a:rPr lang="ro-RO" dirty="0"/>
              <a:t> </a:t>
            </a:r>
            <a:r>
              <a:rPr lang="en-US" dirty="0" err="1"/>
              <a:t>educațional</a:t>
            </a:r>
            <a:r>
              <a:rPr lang="en-US" dirty="0"/>
              <a:t>, </a:t>
            </a:r>
            <a:r>
              <a:rPr lang="en-US" dirty="0" err="1"/>
              <a:t>modalitatea</a:t>
            </a:r>
            <a:r>
              <a:rPr lang="en-US" dirty="0"/>
              <a:t> de </a:t>
            </a:r>
            <a:r>
              <a:rPr lang="en-US" dirty="0" err="1"/>
              <a:t>înscriere</a:t>
            </a:r>
            <a:r>
              <a:rPr lang="en-US" dirty="0"/>
              <a:t> a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ro-RO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detalii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cuprinse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metodologia</a:t>
            </a:r>
            <a:r>
              <a:rPr lang="en-US" dirty="0"/>
              <a:t> specific</a:t>
            </a:r>
            <a:r>
              <a:rPr lang="ro-RO" dirty="0"/>
              <a:t> </a:t>
            </a:r>
            <a:r>
              <a:rPr lang="it-IT" dirty="0"/>
              <a:t>aprobată prin ordin al ministrului educației.</a:t>
            </a:r>
          </a:p>
          <a:p>
            <a:r>
              <a:rPr lang="en-US" dirty="0">
                <a:solidFill>
                  <a:srgbClr val="FF0000"/>
                </a:solidFill>
              </a:rPr>
              <a:t>(6)</a:t>
            </a:r>
            <a:r>
              <a:rPr lang="en-US" dirty="0"/>
              <a:t> </a:t>
            </a:r>
            <a:r>
              <a:rPr lang="en-US" dirty="0" err="1"/>
              <a:t>Portofoliul</a:t>
            </a:r>
            <a:r>
              <a:rPr lang="en-US" dirty="0"/>
              <a:t> </a:t>
            </a:r>
            <a:r>
              <a:rPr lang="en-US" dirty="0" err="1"/>
              <a:t>educațional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realizat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format digital.</a:t>
            </a:r>
            <a:endParaRPr lang="ro-RO" dirty="0"/>
          </a:p>
          <a:p>
            <a:r>
              <a:rPr lang="ro-RO" dirty="0"/>
              <a:t>Art. 104 </a:t>
            </a:r>
            <a:r>
              <a:rPr lang="en-US" dirty="0"/>
              <a:t>(2)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învăţământul</a:t>
            </a:r>
            <a:r>
              <a:rPr lang="en-US" dirty="0"/>
              <a:t> </a:t>
            </a:r>
            <a:r>
              <a:rPr lang="en-US" dirty="0" err="1"/>
              <a:t>primar</a:t>
            </a:r>
            <a:r>
              <a:rPr lang="en-US" dirty="0"/>
              <a:t>, la </a:t>
            </a:r>
            <a:r>
              <a:rPr lang="en-US" dirty="0" err="1"/>
              <a:t>clasele</a:t>
            </a:r>
            <a:r>
              <a:rPr lang="en-US" dirty="0"/>
              <a:t> I-IV,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gimnazial</a:t>
            </a:r>
            <a:r>
              <a:rPr lang="en-US" dirty="0"/>
              <a:t>, </a:t>
            </a:r>
            <a:r>
              <a:rPr lang="en-US" dirty="0" err="1"/>
              <a:t>liceal</a:t>
            </a:r>
            <a:r>
              <a:rPr lang="en-US" dirty="0"/>
              <a:t>, </a:t>
            </a:r>
            <a:r>
              <a:rPr lang="en-US" dirty="0" err="1"/>
              <a:t>profesional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postliceal</a:t>
            </a:r>
            <a:r>
              <a:rPr lang="en-US" dirty="0"/>
              <a:t>,</a:t>
            </a:r>
            <a:r>
              <a:rPr lang="ro-RO" dirty="0"/>
              <a:t> </a:t>
            </a:r>
            <a:r>
              <a:rPr lang="en-US" dirty="0" err="1"/>
              <a:t>elevii</a:t>
            </a:r>
            <a:r>
              <a:rPr lang="en-US" dirty="0"/>
              <a:t>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avea</a:t>
            </a:r>
            <a:r>
              <a:rPr lang="en-US" dirty="0"/>
              <a:t> la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disciplină</a:t>
            </a:r>
            <a:r>
              <a:rPr lang="en-US" dirty="0"/>
              <a:t>/</a:t>
            </a:r>
            <a:r>
              <a:rPr lang="en-US" dirty="0" err="1"/>
              <a:t>modul</a:t>
            </a:r>
            <a:r>
              <a:rPr lang="en-US" dirty="0"/>
              <a:t>, cu </a:t>
            </a:r>
            <a:r>
              <a:rPr lang="en-US" dirty="0" err="1"/>
              <a:t>excepţia</a:t>
            </a:r>
            <a:r>
              <a:rPr lang="en-US" dirty="0"/>
              <a:t> </a:t>
            </a:r>
            <a:r>
              <a:rPr lang="en-US" dirty="0" err="1"/>
              <a:t>celor</a:t>
            </a:r>
            <a:r>
              <a:rPr lang="en-US" dirty="0"/>
              <a:t> </a:t>
            </a:r>
            <a:r>
              <a:rPr lang="en-US" dirty="0" err="1"/>
              <a:t>preponderent</a:t>
            </a:r>
            <a:r>
              <a:rPr lang="en-US" dirty="0"/>
              <a:t> practice, </a:t>
            </a:r>
            <a:r>
              <a:rPr lang="en-US" dirty="0" err="1">
                <a:solidFill>
                  <a:srgbClr val="FF0000"/>
                </a:solidFill>
              </a:rPr>
              <a:t>cel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puţin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două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evaluări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prin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lucrare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scrisă</a:t>
            </a:r>
            <a:r>
              <a:rPr lang="en-US" dirty="0">
                <a:solidFill>
                  <a:srgbClr val="FF0000"/>
                </a:solidFill>
              </a:rPr>
              <a:t>/test </a:t>
            </a:r>
            <a:r>
              <a:rPr lang="en-US" dirty="0" err="1">
                <a:solidFill>
                  <a:srgbClr val="FF0000"/>
                </a:solidFill>
              </a:rPr>
              <a:t>pe</a:t>
            </a:r>
            <a:r>
              <a:rPr lang="en-US" dirty="0">
                <a:solidFill>
                  <a:srgbClr val="FF0000"/>
                </a:solidFill>
              </a:rPr>
              <a:t> an </a:t>
            </a:r>
            <a:r>
              <a:rPr lang="en-US" dirty="0" err="1">
                <a:solidFill>
                  <a:srgbClr val="FF0000"/>
                </a:solidFill>
              </a:rPr>
              <a:t>şcolar</a:t>
            </a:r>
            <a:r>
              <a:rPr lang="en-US" dirty="0"/>
              <a:t>.</a:t>
            </a:r>
            <a:endParaRPr lang="ro-RO" dirty="0"/>
          </a:p>
          <a:p>
            <a:r>
              <a:rPr lang="en-US" dirty="0">
                <a:solidFill>
                  <a:srgbClr val="FF0000"/>
                </a:solidFill>
              </a:rPr>
              <a:t>(10) </a:t>
            </a:r>
            <a:r>
              <a:rPr lang="en-US" dirty="0" err="1"/>
              <a:t>Elevii</a:t>
            </a:r>
            <a:r>
              <a:rPr lang="en-US" dirty="0"/>
              <a:t> </a:t>
            </a:r>
            <a:r>
              <a:rPr lang="en-US" dirty="0" err="1"/>
              <a:t>vor</a:t>
            </a:r>
            <a:r>
              <a:rPr lang="en-US" dirty="0"/>
              <a:t> </a:t>
            </a:r>
            <a:r>
              <a:rPr lang="en-US" dirty="0" err="1"/>
              <a:t>beneficia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parcursul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an </a:t>
            </a:r>
            <a:r>
              <a:rPr lang="en-US" dirty="0" err="1"/>
              <a:t>şcolar</a:t>
            </a:r>
            <a:r>
              <a:rPr lang="en-US" dirty="0"/>
              <a:t> de </a:t>
            </a:r>
            <a:r>
              <a:rPr lang="en-US" dirty="0" err="1">
                <a:solidFill>
                  <a:srgbClr val="FF0000"/>
                </a:solidFill>
              </a:rPr>
              <a:t>cel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puţin</a:t>
            </a:r>
            <a:r>
              <a:rPr lang="en-US" dirty="0">
                <a:solidFill>
                  <a:srgbClr val="FF0000"/>
                </a:solidFill>
              </a:rPr>
              <a:t> un plan </a:t>
            </a:r>
            <a:r>
              <a:rPr lang="en-US" dirty="0" err="1">
                <a:solidFill>
                  <a:srgbClr val="FF0000"/>
                </a:solidFill>
              </a:rPr>
              <a:t>individualizat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învăţare</a:t>
            </a:r>
            <a:r>
              <a:rPr lang="en-US" dirty="0"/>
              <a:t>,</a:t>
            </a:r>
            <a:r>
              <a:rPr lang="ro-RO" dirty="0"/>
              <a:t> </a:t>
            </a:r>
            <a:r>
              <a:rPr lang="en-US" dirty="0" err="1"/>
              <a:t>elaborat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urma</a:t>
            </a:r>
            <a:r>
              <a:rPr lang="en-US" dirty="0"/>
              <a:t> </a:t>
            </a:r>
            <a:r>
              <a:rPr lang="en-US" dirty="0" err="1"/>
              <a:t>evaluărilor</a:t>
            </a:r>
            <a:r>
              <a:rPr lang="en-US" dirty="0"/>
              <a:t> </a:t>
            </a:r>
            <a:r>
              <a:rPr lang="en-US" dirty="0" err="1"/>
              <a:t>susţinute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după</a:t>
            </a:r>
            <a:r>
              <a:rPr lang="en-US" dirty="0"/>
              <a:t> </a:t>
            </a:r>
            <a:r>
              <a:rPr lang="en-US" dirty="0" err="1"/>
              <a:t>interpretarea</a:t>
            </a:r>
            <a:r>
              <a:rPr lang="en-US" dirty="0"/>
              <a:t> </a:t>
            </a:r>
            <a:r>
              <a:rPr lang="en-US" dirty="0" err="1"/>
              <a:t>rezultatelor</a:t>
            </a:r>
            <a:r>
              <a:rPr lang="en-US" dirty="0"/>
              <a:t> de </a:t>
            </a:r>
            <a:r>
              <a:rPr lang="en-US" dirty="0" err="1"/>
              <a:t>către</a:t>
            </a:r>
            <a:r>
              <a:rPr lang="en-US" dirty="0"/>
              <a:t> </a:t>
            </a:r>
            <a:r>
              <a:rPr lang="en-US" dirty="0" err="1"/>
              <a:t>cadrul</a:t>
            </a:r>
            <a:r>
              <a:rPr lang="en-US" dirty="0"/>
              <a:t> didactic, care </a:t>
            </a:r>
            <a:r>
              <a:rPr lang="en-US" dirty="0" err="1"/>
              <a:t>va</a:t>
            </a:r>
            <a:r>
              <a:rPr lang="en-US" dirty="0"/>
              <a:t> fi</a:t>
            </a:r>
            <a:r>
              <a:rPr lang="ro-RO" dirty="0"/>
              <a:t> </a:t>
            </a:r>
            <a:r>
              <a:rPr lang="en-US" dirty="0" err="1"/>
              <a:t>folosit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consolidarea</a:t>
            </a:r>
            <a:r>
              <a:rPr lang="en-US" dirty="0"/>
              <a:t> </a:t>
            </a:r>
            <a:r>
              <a:rPr lang="en-US" dirty="0" err="1"/>
              <a:t>cunoştinţelor</a:t>
            </a:r>
            <a:r>
              <a:rPr lang="en-US" dirty="0"/>
              <a:t>,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întreprinderea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acţiuni</a:t>
            </a:r>
            <a:r>
              <a:rPr lang="en-US" dirty="0"/>
              <a:t> de </a:t>
            </a:r>
            <a:r>
              <a:rPr lang="en-US" dirty="0" err="1"/>
              <a:t>învăţare</a:t>
            </a:r>
            <a:r>
              <a:rPr lang="en-US" dirty="0"/>
              <a:t> </a:t>
            </a:r>
            <a:r>
              <a:rPr lang="en-US" dirty="0" err="1"/>
              <a:t>remedială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ro-RO" dirty="0"/>
              <a:t> </a:t>
            </a:r>
            <a:r>
              <a:rPr lang="it-IT" dirty="0"/>
              <a:t>stimularea beneficiarilor primari capabili de performanţe superioare.</a:t>
            </a:r>
            <a:endParaRPr lang="ro-RO" dirty="0"/>
          </a:p>
          <a:p>
            <a:r>
              <a:rPr lang="ro-RO" dirty="0">
                <a:solidFill>
                  <a:srgbClr val="FF0000"/>
                </a:solidFill>
              </a:rPr>
              <a:t>ART. 107 </a:t>
            </a:r>
            <a:r>
              <a:rPr lang="en-US" dirty="0">
                <a:solidFill>
                  <a:srgbClr val="FF0000"/>
                </a:solidFill>
              </a:rPr>
              <a:t>(7) La </a:t>
            </a:r>
            <a:r>
              <a:rPr lang="en-US" dirty="0" err="1">
                <a:solidFill>
                  <a:srgbClr val="FF0000"/>
                </a:solidFill>
              </a:rPr>
              <a:t>finalul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fiecărui</a:t>
            </a:r>
            <a:r>
              <a:rPr lang="en-US" dirty="0">
                <a:solidFill>
                  <a:srgbClr val="FF0000"/>
                </a:solidFill>
              </a:rPr>
              <a:t> interval de </a:t>
            </a:r>
            <a:r>
              <a:rPr lang="en-US" dirty="0" err="1">
                <a:solidFill>
                  <a:srgbClr val="FF0000"/>
                </a:solidFill>
              </a:rPr>
              <a:t>cursuri</a:t>
            </a:r>
            <a:r>
              <a:rPr lang="en-US" dirty="0">
                <a:solidFill>
                  <a:srgbClr val="FF0000"/>
                </a:solidFill>
              </a:rPr>
              <a:t> din </a:t>
            </a:r>
            <a:r>
              <a:rPr lang="en-US" dirty="0" err="1">
                <a:solidFill>
                  <a:srgbClr val="FF0000"/>
                </a:solidFill>
              </a:rPr>
              <a:t>structura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anului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școlar</a:t>
            </a:r>
            <a:r>
              <a:rPr lang="en-US" dirty="0">
                <a:solidFill>
                  <a:srgbClr val="FF0000"/>
                </a:solidFill>
              </a:rPr>
              <a:t>, se </a:t>
            </a:r>
            <a:r>
              <a:rPr lang="en-US" dirty="0" err="1">
                <a:solidFill>
                  <a:srgbClr val="FF0000"/>
                </a:solidFill>
              </a:rPr>
              <a:t>acordă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câte</a:t>
            </a:r>
            <a:r>
              <a:rPr lang="en-US" dirty="0">
                <a:solidFill>
                  <a:srgbClr val="FF0000"/>
                </a:solidFill>
              </a:rPr>
              <a:t> o </a:t>
            </a:r>
            <a:r>
              <a:rPr lang="en-US" dirty="0" err="1">
                <a:solidFill>
                  <a:srgbClr val="FF0000"/>
                </a:solidFill>
              </a:rPr>
              <a:t>notă</a:t>
            </a:r>
            <a:r>
              <a:rPr lang="en-US" dirty="0">
                <a:solidFill>
                  <a:srgbClr val="FF0000"/>
                </a:solidFill>
              </a:rPr>
              <a:t>/un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it-IT" dirty="0">
                <a:solidFill>
                  <a:srgbClr val="FF0000"/>
                </a:solidFill>
              </a:rPr>
              <a:t>calificativ la purtare, luând în considerare comportamentul elevului.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14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3E675E0-748D-4D65-9FB6-0968E0F418E5}"/>
              </a:ext>
            </a:extLst>
          </p:cNvPr>
          <p:cNvSpPr txBox="1"/>
          <p:nvPr/>
        </p:nvSpPr>
        <p:spPr>
          <a:xfrm>
            <a:off x="348343" y="444138"/>
            <a:ext cx="9692641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ART. 108</a:t>
            </a:r>
          </a:p>
          <a:p>
            <a:r>
              <a:rPr lang="en-US" dirty="0">
                <a:solidFill>
                  <a:srgbClr val="FF0000"/>
                </a:solidFill>
              </a:rPr>
              <a:t>(1) </a:t>
            </a:r>
            <a:r>
              <a:rPr lang="en-US" dirty="0"/>
              <a:t>La </a:t>
            </a:r>
            <a:r>
              <a:rPr lang="en-US" dirty="0" err="1"/>
              <a:t>sfârşitul</a:t>
            </a:r>
            <a:r>
              <a:rPr lang="en-US" dirty="0"/>
              <a:t> </a:t>
            </a:r>
            <a:r>
              <a:rPr lang="en-US" dirty="0" err="1"/>
              <a:t>anului</a:t>
            </a:r>
            <a:r>
              <a:rPr lang="en-US" dirty="0"/>
              <a:t> </a:t>
            </a:r>
            <a:r>
              <a:rPr lang="en-US" dirty="0" err="1"/>
              <a:t>şcolar</a:t>
            </a:r>
            <a:r>
              <a:rPr lang="en-US" dirty="0"/>
              <a:t>, </a:t>
            </a:r>
            <a:r>
              <a:rPr lang="en-US" dirty="0" err="1">
                <a:solidFill>
                  <a:srgbClr val="FF0000"/>
                </a:solidFill>
              </a:rPr>
              <a:t>cadrele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didactice</a:t>
            </a:r>
            <a:r>
              <a:rPr lang="en-US" dirty="0">
                <a:solidFill>
                  <a:srgbClr val="FF0000"/>
                </a:solidFill>
              </a:rPr>
              <a:t> au </a:t>
            </a:r>
            <a:r>
              <a:rPr lang="en-US" dirty="0" err="1">
                <a:solidFill>
                  <a:srgbClr val="FF0000"/>
                </a:solidFill>
              </a:rPr>
              <a:t>obligaţia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încheie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situaţia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şcolară</a:t>
            </a:r>
            <a:r>
              <a:rPr lang="en-US" dirty="0">
                <a:solidFill>
                  <a:srgbClr val="FF0000"/>
                </a:solidFill>
              </a:rPr>
              <a:t> a</a:t>
            </a:r>
          </a:p>
          <a:p>
            <a:r>
              <a:rPr lang="en-US" dirty="0" err="1">
                <a:solidFill>
                  <a:srgbClr val="FF0000"/>
                </a:solidFill>
              </a:rPr>
              <a:t>beneficiarilor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primari</a:t>
            </a:r>
            <a:r>
              <a:rPr lang="en-US" dirty="0"/>
              <a:t>.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situația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>
                <a:solidFill>
                  <a:srgbClr val="FF0000"/>
                </a:solidFill>
              </a:rPr>
              <a:t>cadrul</a:t>
            </a:r>
            <a:r>
              <a:rPr lang="en-US" dirty="0">
                <a:solidFill>
                  <a:srgbClr val="FF0000"/>
                </a:solidFill>
              </a:rPr>
              <a:t> didactic </a:t>
            </a:r>
            <a:r>
              <a:rPr lang="en-US" dirty="0" err="1">
                <a:solidFill>
                  <a:srgbClr val="FF0000"/>
                </a:solidFill>
              </a:rPr>
              <a:t>refuză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încheie</a:t>
            </a:r>
            <a:r>
              <a:rPr lang="en-US" dirty="0"/>
              <a:t> </a:t>
            </a:r>
            <a:r>
              <a:rPr lang="en-US" dirty="0" err="1"/>
              <a:t>situația</a:t>
            </a:r>
            <a:r>
              <a:rPr lang="en-US" dirty="0"/>
              <a:t> </a:t>
            </a:r>
            <a:r>
              <a:rPr lang="en-US" dirty="0" err="1"/>
              <a:t>școlară</a:t>
            </a:r>
            <a:r>
              <a:rPr lang="en-US" dirty="0"/>
              <a:t> a </a:t>
            </a:r>
            <a:r>
              <a:rPr lang="en-US" dirty="0" err="1"/>
              <a:t>beneficiarilor</a:t>
            </a:r>
            <a:r>
              <a:rPr lang="ro-RO" dirty="0"/>
              <a:t> </a:t>
            </a:r>
            <a:r>
              <a:rPr lang="en-US" dirty="0" err="1"/>
              <a:t>primari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elevii</a:t>
            </a:r>
            <a:r>
              <a:rPr lang="en-US" dirty="0"/>
              <a:t> au note </a:t>
            </a:r>
            <a:r>
              <a:rPr lang="en-US" dirty="0" err="1"/>
              <a:t>suficiente</a:t>
            </a:r>
            <a:r>
              <a:rPr lang="en-US" dirty="0"/>
              <a:t>, </a:t>
            </a:r>
            <a:r>
              <a:rPr lang="en-US" dirty="0" err="1">
                <a:solidFill>
                  <a:srgbClr val="FF0000"/>
                </a:solidFill>
              </a:rPr>
              <a:t>consiliul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administrație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al </a:t>
            </a:r>
            <a:r>
              <a:rPr lang="en-US" dirty="0" err="1"/>
              <a:t>unității</a:t>
            </a:r>
            <a:r>
              <a:rPr lang="en-US" dirty="0"/>
              <a:t> de </a:t>
            </a:r>
            <a:r>
              <a:rPr lang="en-US" dirty="0" err="1"/>
              <a:t>învățământ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desemna</a:t>
            </a:r>
            <a:r>
              <a:rPr lang="en-US" dirty="0">
                <a:solidFill>
                  <a:srgbClr val="FF0000"/>
                </a:solidFill>
              </a:rPr>
              <a:t> un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cadru</a:t>
            </a:r>
            <a:r>
              <a:rPr lang="en-US" dirty="0">
                <a:solidFill>
                  <a:srgbClr val="FF0000"/>
                </a:solidFill>
              </a:rPr>
              <a:t> didactic</a:t>
            </a:r>
            <a:r>
              <a:rPr lang="en-US" dirty="0"/>
              <a:t> care </a:t>
            </a:r>
            <a:r>
              <a:rPr lang="en-US" dirty="0" err="1"/>
              <a:t>să</a:t>
            </a:r>
            <a:r>
              <a:rPr lang="en-US" dirty="0"/>
              <a:t> le </a:t>
            </a:r>
            <a:r>
              <a:rPr lang="en-US" dirty="0" err="1"/>
              <a:t>încheie</a:t>
            </a:r>
            <a:r>
              <a:rPr lang="en-US" dirty="0"/>
              <a:t> </a:t>
            </a:r>
            <a:r>
              <a:rPr lang="en-US" dirty="0" err="1"/>
              <a:t>situația</a:t>
            </a:r>
            <a:r>
              <a:rPr lang="en-US" dirty="0"/>
              <a:t> </a:t>
            </a:r>
            <a:r>
              <a:rPr lang="en-US" dirty="0" err="1"/>
              <a:t>școlară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locul</a:t>
            </a:r>
            <a:r>
              <a:rPr lang="en-US" dirty="0"/>
              <a:t> </a:t>
            </a:r>
            <a:r>
              <a:rPr lang="en-US" dirty="0" err="1"/>
              <a:t>acestuia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FF0000"/>
                </a:solidFill>
              </a:rPr>
              <a:t>(2) La </a:t>
            </a:r>
            <a:r>
              <a:rPr lang="en-US" dirty="0" err="1">
                <a:solidFill>
                  <a:srgbClr val="FF0000"/>
                </a:solidFill>
              </a:rPr>
              <a:t>sfârşitul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fiecărui</a:t>
            </a:r>
            <a:r>
              <a:rPr lang="en-US" dirty="0">
                <a:solidFill>
                  <a:srgbClr val="FF0000"/>
                </a:solidFill>
              </a:rPr>
              <a:t> interval de </a:t>
            </a:r>
            <a:r>
              <a:rPr lang="en-US" dirty="0" err="1">
                <a:solidFill>
                  <a:srgbClr val="FF0000"/>
                </a:solidFill>
              </a:rPr>
              <a:t>cursuri</a:t>
            </a:r>
            <a:r>
              <a:rPr lang="en-US" dirty="0"/>
              <a:t>, </a:t>
            </a:r>
            <a:r>
              <a:rPr lang="en-US" dirty="0" err="1"/>
              <a:t>învăţătorul</a:t>
            </a:r>
            <a:r>
              <a:rPr lang="en-US" dirty="0"/>
              <a:t>/</a:t>
            </a:r>
            <a:r>
              <a:rPr lang="en-US" dirty="0" err="1"/>
              <a:t>institutorul</a:t>
            </a:r>
            <a:r>
              <a:rPr lang="en-US" dirty="0"/>
              <a:t>/</a:t>
            </a:r>
            <a:r>
              <a:rPr lang="en-US" dirty="0" err="1"/>
              <a:t>profesorul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învăţământul</a:t>
            </a:r>
            <a:r>
              <a:rPr lang="ro-RO" dirty="0"/>
              <a:t> </a:t>
            </a:r>
            <a:r>
              <a:rPr lang="it-IT" dirty="0"/>
              <a:t>primar/profesorul diriginte </a:t>
            </a:r>
            <a:r>
              <a:rPr lang="it-IT" dirty="0">
                <a:solidFill>
                  <a:srgbClr val="FF0000"/>
                </a:solidFill>
              </a:rPr>
              <a:t>consultă consiliul clasei </a:t>
            </a:r>
            <a:r>
              <a:rPr lang="it-IT" dirty="0"/>
              <a:t>pentru </a:t>
            </a:r>
            <a:r>
              <a:rPr lang="it-IT" dirty="0">
                <a:solidFill>
                  <a:srgbClr val="FF0000"/>
                </a:solidFill>
              </a:rPr>
              <a:t>acordarea notei la purtare</a:t>
            </a:r>
            <a:r>
              <a:rPr lang="it-IT" dirty="0"/>
              <a:t> pentru intervalul</a:t>
            </a:r>
            <a:r>
              <a:rPr lang="ro-RO" dirty="0"/>
              <a:t> </a:t>
            </a:r>
            <a:r>
              <a:rPr lang="en-US" dirty="0" err="1"/>
              <a:t>respectiv</a:t>
            </a:r>
            <a:r>
              <a:rPr lang="en-US" dirty="0"/>
              <a:t>, </a:t>
            </a:r>
            <a:r>
              <a:rPr lang="en-US" dirty="0" err="1"/>
              <a:t>prin</a:t>
            </a:r>
            <a:r>
              <a:rPr lang="en-US" dirty="0"/>
              <a:t> care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evaluat</a:t>
            </a:r>
            <a:r>
              <a:rPr lang="en-US" dirty="0"/>
              <a:t> </a:t>
            </a:r>
            <a:r>
              <a:rPr lang="en-US" dirty="0" err="1"/>
              <a:t>comportamentul</a:t>
            </a:r>
            <a:r>
              <a:rPr lang="en-US" dirty="0"/>
              <a:t> </a:t>
            </a:r>
            <a:r>
              <a:rPr lang="en-US" dirty="0" err="1"/>
              <a:t>elevului</a:t>
            </a:r>
            <a:r>
              <a:rPr lang="en-US" dirty="0"/>
              <a:t>, precum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respectarea</a:t>
            </a:r>
            <a:r>
              <a:rPr lang="en-US" dirty="0"/>
              <a:t> de </a:t>
            </a:r>
            <a:r>
              <a:rPr lang="en-US" dirty="0" err="1"/>
              <a:t>către</a:t>
            </a:r>
            <a:r>
              <a:rPr lang="en-US" dirty="0"/>
              <a:t> </a:t>
            </a:r>
            <a:r>
              <a:rPr lang="en-US" dirty="0" err="1"/>
              <a:t>acesta</a:t>
            </a:r>
            <a:r>
              <a:rPr lang="en-US" dirty="0"/>
              <a:t> a</a:t>
            </a:r>
            <a:r>
              <a:rPr lang="ro-RO" dirty="0"/>
              <a:t> </a:t>
            </a:r>
            <a:r>
              <a:rPr lang="en-US" dirty="0" err="1"/>
              <a:t>reglementărilor</a:t>
            </a:r>
            <a:r>
              <a:rPr lang="en-US" dirty="0"/>
              <a:t> </a:t>
            </a:r>
            <a:r>
              <a:rPr lang="en-US" dirty="0" err="1"/>
              <a:t>adoptate</a:t>
            </a:r>
            <a:r>
              <a:rPr lang="en-US" dirty="0"/>
              <a:t> de </a:t>
            </a:r>
            <a:r>
              <a:rPr lang="en-US" dirty="0" err="1"/>
              <a:t>unitatea</a:t>
            </a:r>
            <a:r>
              <a:rPr lang="en-US" dirty="0"/>
              <a:t> de </a:t>
            </a:r>
            <a:r>
              <a:rPr lang="en-US" dirty="0" err="1"/>
              <a:t>învăţământ</a:t>
            </a:r>
            <a:r>
              <a:rPr lang="en-US" dirty="0"/>
              <a:t>.</a:t>
            </a:r>
            <a:endParaRPr lang="ro-RO" dirty="0"/>
          </a:p>
          <a:p>
            <a:r>
              <a:rPr lang="en-US" dirty="0">
                <a:solidFill>
                  <a:srgbClr val="FF0000"/>
                </a:solidFill>
              </a:rPr>
              <a:t>(3) La </a:t>
            </a:r>
            <a:r>
              <a:rPr lang="en-US" dirty="0" err="1">
                <a:solidFill>
                  <a:srgbClr val="FF0000"/>
                </a:solidFill>
              </a:rPr>
              <a:t>sfârşitul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anului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şcolar</a:t>
            </a:r>
            <a:r>
              <a:rPr lang="en-US" dirty="0"/>
              <a:t>, </a:t>
            </a:r>
            <a:r>
              <a:rPr lang="en-US" dirty="0" err="1"/>
              <a:t>învăţătorul</a:t>
            </a:r>
            <a:r>
              <a:rPr lang="en-US" dirty="0"/>
              <a:t>/</a:t>
            </a:r>
            <a:r>
              <a:rPr lang="en-US" dirty="0" err="1"/>
              <a:t>institutorul</a:t>
            </a:r>
            <a:r>
              <a:rPr lang="en-US" dirty="0"/>
              <a:t>/</a:t>
            </a:r>
            <a:r>
              <a:rPr lang="en-US" dirty="0" err="1"/>
              <a:t>profesorul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învăţământul</a:t>
            </a:r>
            <a:r>
              <a:rPr lang="en-US" dirty="0"/>
              <a:t> </a:t>
            </a:r>
            <a:r>
              <a:rPr lang="en-US" dirty="0" err="1"/>
              <a:t>primar</a:t>
            </a:r>
            <a:r>
              <a:rPr lang="en-US" dirty="0"/>
              <a:t>/</a:t>
            </a:r>
            <a:r>
              <a:rPr lang="en-US" dirty="0" err="1"/>
              <a:t>profesorul</a:t>
            </a:r>
            <a:r>
              <a:rPr lang="ro-RO" dirty="0"/>
              <a:t> </a:t>
            </a:r>
            <a:r>
              <a:rPr lang="it-IT" dirty="0"/>
              <a:t>diriginte </a:t>
            </a:r>
            <a:r>
              <a:rPr lang="it-IT" dirty="0">
                <a:solidFill>
                  <a:srgbClr val="FF0000"/>
                </a:solidFill>
              </a:rPr>
              <a:t>consultă consiliul clasei </a:t>
            </a:r>
            <a:r>
              <a:rPr lang="it-IT" dirty="0"/>
              <a:t>pentru </a:t>
            </a:r>
            <a:r>
              <a:rPr lang="it-IT" dirty="0">
                <a:solidFill>
                  <a:srgbClr val="FF0000"/>
                </a:solidFill>
              </a:rPr>
              <a:t>elaborarea aprecierii </a:t>
            </a:r>
            <a:r>
              <a:rPr lang="it-IT" dirty="0"/>
              <a:t>asupra situaţiei şcolare a fiecărui elev.</a:t>
            </a:r>
            <a:endParaRPr lang="ro-RO" dirty="0"/>
          </a:p>
          <a:p>
            <a:r>
              <a:rPr lang="en-US" dirty="0">
                <a:solidFill>
                  <a:srgbClr val="FF0000"/>
                </a:solidFill>
              </a:rPr>
              <a:t>ART. 109</a:t>
            </a:r>
          </a:p>
          <a:p>
            <a:r>
              <a:rPr lang="it-IT" dirty="0">
                <a:solidFill>
                  <a:srgbClr val="FF0000"/>
                </a:solidFill>
              </a:rPr>
              <a:t>(1) </a:t>
            </a:r>
            <a:r>
              <a:rPr lang="it-IT" dirty="0"/>
              <a:t>La fiecare disciplină de studiu/modul, inclusiv la purtare se încheie anual o singură medie,</a:t>
            </a:r>
            <a:r>
              <a:rPr lang="en-US" dirty="0" err="1"/>
              <a:t>calculată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rotunjirea</a:t>
            </a:r>
            <a:r>
              <a:rPr lang="en-US" dirty="0"/>
              <a:t> </a:t>
            </a:r>
            <a:r>
              <a:rPr lang="en-US" dirty="0" err="1"/>
              <a:t>mediei</a:t>
            </a:r>
            <a:r>
              <a:rPr lang="en-US" dirty="0"/>
              <a:t> </a:t>
            </a:r>
            <a:r>
              <a:rPr lang="en-US" dirty="0" err="1"/>
              <a:t>aritmetice</a:t>
            </a:r>
            <a:r>
              <a:rPr lang="en-US" dirty="0"/>
              <a:t> a </a:t>
            </a:r>
            <a:r>
              <a:rPr lang="en-US" dirty="0" err="1"/>
              <a:t>notelor</a:t>
            </a:r>
            <a:r>
              <a:rPr lang="en-US" dirty="0"/>
              <a:t> la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apropiat</a:t>
            </a:r>
            <a:r>
              <a:rPr lang="en-US" dirty="0"/>
              <a:t> </a:t>
            </a:r>
            <a:r>
              <a:rPr lang="en-US" dirty="0" err="1"/>
              <a:t>număr</a:t>
            </a:r>
            <a:r>
              <a:rPr lang="en-US" dirty="0"/>
              <a:t> </a:t>
            </a:r>
            <a:r>
              <a:rPr lang="en-US" dirty="0" err="1"/>
              <a:t>întreg</a:t>
            </a:r>
            <a:r>
              <a:rPr lang="en-US" dirty="0"/>
              <a:t>. La o </a:t>
            </a:r>
            <a:r>
              <a:rPr lang="en-US" dirty="0" err="1"/>
              <a:t>diferenţă</a:t>
            </a:r>
            <a:r>
              <a:rPr lang="en-US" dirty="0"/>
              <a:t> de 50</a:t>
            </a:r>
            <a:r>
              <a:rPr lang="ro-RO" dirty="0"/>
              <a:t> </a:t>
            </a:r>
            <a:r>
              <a:rPr lang="it-IT" dirty="0"/>
              <a:t>de sutimi, rotunjirea se face în favoarea elevului. </a:t>
            </a:r>
            <a:r>
              <a:rPr lang="it-IT" dirty="0">
                <a:solidFill>
                  <a:srgbClr val="FF0000"/>
                </a:solidFill>
              </a:rPr>
              <a:t>Media, respectiv calificativul la purtare rezultat la finalul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anului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școlar</a:t>
            </a:r>
            <a:r>
              <a:rPr lang="en-US" dirty="0">
                <a:solidFill>
                  <a:srgbClr val="FF0000"/>
                </a:solidFill>
              </a:rPr>
              <a:t> ca </a:t>
            </a:r>
            <a:r>
              <a:rPr lang="en-US" dirty="0" err="1">
                <a:solidFill>
                  <a:srgbClr val="FF0000"/>
                </a:solidFill>
              </a:rPr>
              <a:t>medie</a:t>
            </a:r>
            <a:r>
              <a:rPr lang="en-US" dirty="0">
                <a:solidFill>
                  <a:srgbClr val="FF0000"/>
                </a:solidFill>
              </a:rPr>
              <a:t> a </a:t>
            </a:r>
            <a:r>
              <a:rPr lang="en-US" dirty="0" err="1">
                <a:solidFill>
                  <a:srgbClr val="FF0000"/>
                </a:solidFill>
              </a:rPr>
              <a:t>notelor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acordate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pentru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fiecare</a:t>
            </a:r>
            <a:r>
              <a:rPr lang="en-US" dirty="0">
                <a:solidFill>
                  <a:srgbClr val="FF0000"/>
                </a:solidFill>
              </a:rPr>
              <a:t> interval de </a:t>
            </a:r>
            <a:r>
              <a:rPr lang="en-US" dirty="0" err="1">
                <a:solidFill>
                  <a:srgbClr val="FF0000"/>
                </a:solidFill>
              </a:rPr>
              <a:t>învățare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luând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considerare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comportamentul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elevului</a:t>
            </a:r>
            <a:r>
              <a:rPr lang="en-US" dirty="0">
                <a:solidFill>
                  <a:srgbClr val="FF0000"/>
                </a:solidFill>
              </a:rPr>
              <a:t>, se </a:t>
            </a:r>
            <a:r>
              <a:rPr lang="en-US" dirty="0" err="1">
                <a:solidFill>
                  <a:srgbClr val="FF0000"/>
                </a:solidFill>
              </a:rPr>
              <a:t>diminuează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en-US" dirty="0">
                <a:solidFill>
                  <a:srgbClr val="FF0000"/>
                </a:solidFill>
              </a:rPr>
              <a:t> mod </a:t>
            </a:r>
            <a:r>
              <a:rPr lang="en-US" dirty="0" err="1">
                <a:solidFill>
                  <a:srgbClr val="FF0000"/>
                </a:solidFill>
              </a:rPr>
              <a:t>corespunzător</a:t>
            </a:r>
            <a:r>
              <a:rPr lang="en-US" dirty="0">
                <a:solidFill>
                  <a:srgbClr val="FF0000"/>
                </a:solidFill>
              </a:rPr>
              <a:t> cu </a:t>
            </a:r>
            <a:r>
              <a:rPr lang="en-US" dirty="0" err="1">
                <a:solidFill>
                  <a:srgbClr val="FF0000"/>
                </a:solidFill>
              </a:rPr>
              <a:t>unul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multe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puncte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cazul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beneficiarilor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primari</a:t>
            </a:r>
            <a:r>
              <a:rPr lang="en-US" dirty="0">
                <a:solidFill>
                  <a:srgbClr val="FF0000"/>
                </a:solidFill>
              </a:rPr>
              <a:t> care au </a:t>
            </a:r>
            <a:r>
              <a:rPr lang="en-US" dirty="0" err="1">
                <a:solidFill>
                  <a:srgbClr val="FF0000"/>
                </a:solidFill>
              </a:rPr>
              <a:t>înregistrat</a:t>
            </a:r>
            <a:r>
              <a:rPr lang="en-US" dirty="0">
                <a:solidFill>
                  <a:srgbClr val="FF0000"/>
                </a:solidFill>
              </a:rPr>
              <a:t> un </a:t>
            </a:r>
            <a:r>
              <a:rPr lang="en-US" dirty="0" err="1">
                <a:solidFill>
                  <a:srgbClr val="FF0000"/>
                </a:solidFill>
              </a:rPr>
              <a:t>număr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absențe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nemotivate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conformitate</a:t>
            </a:r>
            <a:r>
              <a:rPr lang="en-US" dirty="0">
                <a:solidFill>
                  <a:srgbClr val="FF0000"/>
                </a:solidFill>
              </a:rPr>
              <a:t> cu </a:t>
            </a:r>
            <a:r>
              <a:rPr lang="en-US" dirty="0" err="1">
                <a:solidFill>
                  <a:srgbClr val="FF0000"/>
                </a:solidFill>
              </a:rPr>
              <a:t>prevederileprezentului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Regulament</a:t>
            </a:r>
            <a:r>
              <a:rPr lang="en-US" dirty="0">
                <a:solidFill>
                  <a:srgbClr val="FF0000"/>
                </a:solidFill>
              </a:rPr>
              <a:t> – </a:t>
            </a:r>
            <a:r>
              <a:rPr lang="en-US" dirty="0" err="1">
                <a:solidFill>
                  <a:srgbClr val="FF0000"/>
                </a:solidFill>
              </a:rPr>
              <a:t>cadru</a:t>
            </a:r>
            <a:r>
              <a:rPr lang="en-US" dirty="0">
                <a:solidFill>
                  <a:srgbClr val="FF0000"/>
                </a:solidFill>
              </a:rPr>
              <a:t>, precum </a:t>
            </a:r>
            <a:r>
              <a:rPr lang="en-US" dirty="0" err="1">
                <a:solidFill>
                  <a:srgbClr val="FF0000"/>
                </a:solidFill>
              </a:rPr>
              <a:t>și</a:t>
            </a:r>
            <a:r>
              <a:rPr lang="en-US" dirty="0">
                <a:solidFill>
                  <a:srgbClr val="FF0000"/>
                </a:solidFill>
              </a:rPr>
              <a:t> cu </a:t>
            </a:r>
            <a:r>
              <a:rPr lang="en-US" dirty="0" err="1">
                <a:solidFill>
                  <a:srgbClr val="FF0000"/>
                </a:solidFill>
              </a:rPr>
              <a:t>prevederile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Statutului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elevului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6595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BDEC76-4A86-4B0E-91C4-450DB8BDC626}"/>
              </a:ext>
            </a:extLst>
          </p:cNvPr>
          <p:cNvSpPr/>
          <p:nvPr/>
        </p:nvSpPr>
        <p:spPr>
          <a:xfrm>
            <a:off x="592183" y="400595"/>
            <a:ext cx="9318171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NewRomanPSMT"/>
              </a:rPr>
              <a:t>ART. 118</a:t>
            </a:r>
          </a:p>
          <a:p>
            <a:r>
              <a:rPr lang="en-US" dirty="0">
                <a:solidFill>
                  <a:srgbClr val="FF0000"/>
                </a:solidFill>
                <a:latin typeface="TimesNewRomanPSMT"/>
              </a:rPr>
              <a:t>(1) </a:t>
            </a:r>
            <a:r>
              <a:rPr lang="en-US" dirty="0" err="1">
                <a:latin typeface="TimesNewRomanPSMT"/>
              </a:rPr>
              <a:t>Elevii</a:t>
            </a:r>
            <a:r>
              <a:rPr lang="en-US" dirty="0">
                <a:latin typeface="TimesNewRomanPSMT"/>
              </a:rPr>
              <a:t> din </a:t>
            </a:r>
            <a:r>
              <a:rPr lang="en-US" dirty="0" err="1">
                <a:latin typeface="TimesNewRomanPSMT"/>
              </a:rPr>
              <a:t>învățământul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obligatoriu</a:t>
            </a:r>
            <a:r>
              <a:rPr lang="en-US" dirty="0">
                <a:latin typeface="TimesNewRomanPSMT"/>
              </a:rPr>
              <a:t> care au </a:t>
            </a:r>
            <a:r>
              <a:rPr lang="en-US" dirty="0" err="1">
                <a:latin typeface="TimesNewRomanPSMT"/>
              </a:rPr>
              <a:t>acumulat</a:t>
            </a:r>
            <a:r>
              <a:rPr lang="en-US" dirty="0">
                <a:latin typeface="TimesNewRomanPSMT"/>
              </a:rPr>
              <a:t> un </a:t>
            </a:r>
            <a:r>
              <a:rPr lang="en-US" dirty="0" err="1">
                <a:latin typeface="TimesNewRomanPSMT"/>
              </a:rPr>
              <a:t>număr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absențe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nemotivate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ce</a:t>
            </a:r>
            <a:r>
              <a:rPr lang="en-US" dirty="0">
                <a:latin typeface="TimesNewRomanPSMT"/>
              </a:rPr>
              <a:t> au</a:t>
            </a:r>
          </a:p>
          <a:p>
            <a:r>
              <a:rPr lang="it-IT" dirty="0">
                <a:latin typeface="TimesNewRomanPSMT"/>
              </a:rPr>
              <a:t>condus la imposibilitatea finalizării a 2 ani școlari succesivi sunt considerați în situație de </a:t>
            </a:r>
            <a:r>
              <a:rPr lang="it-IT" dirty="0">
                <a:solidFill>
                  <a:srgbClr val="FF0000"/>
                </a:solidFill>
                <a:latin typeface="TimesNewRomanPSMT"/>
              </a:rPr>
              <a:t>abandon școlar</a:t>
            </a:r>
            <a:r>
              <a:rPr lang="it-IT" dirty="0">
                <a:latin typeface="TimesNewRomanPSMT"/>
              </a:rPr>
              <a:t>.</a:t>
            </a:r>
          </a:p>
          <a:p>
            <a:r>
              <a:rPr lang="en-US" dirty="0">
                <a:solidFill>
                  <a:srgbClr val="FF0000"/>
                </a:solidFill>
                <a:latin typeface="TimesNewRomanPSMT"/>
              </a:rPr>
              <a:t>(2) </a:t>
            </a:r>
            <a:r>
              <a:rPr lang="en-US" dirty="0" err="1">
                <a:latin typeface="TimesNewRomanPSMT"/>
              </a:rPr>
              <a:t>Elevii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aflați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în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situație</a:t>
            </a:r>
            <a:r>
              <a:rPr lang="en-US" dirty="0">
                <a:latin typeface="TimesNewRomanPSMT"/>
              </a:rPr>
              <a:t> de abandon </a:t>
            </a:r>
            <a:r>
              <a:rPr lang="en-US" dirty="0" err="1">
                <a:latin typeface="TimesNewRomanPSMT"/>
              </a:rPr>
              <a:t>școlar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în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doi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ani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școlari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consecutivi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sunt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radiați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din</a:t>
            </a:r>
          </a:p>
          <a:p>
            <a:r>
              <a:rPr lang="en-US" dirty="0" err="1">
                <a:solidFill>
                  <a:srgbClr val="FF0000"/>
                </a:solidFill>
                <a:latin typeface="TimesNewRomanPSMT"/>
              </a:rPr>
              <a:t>evidențele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școlare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.</a:t>
            </a:r>
          </a:p>
          <a:p>
            <a:r>
              <a:rPr lang="en-US" dirty="0">
                <a:solidFill>
                  <a:srgbClr val="FF0000"/>
                </a:solidFill>
                <a:latin typeface="TimesNewRomanPSMT"/>
              </a:rPr>
              <a:t>(3) </a:t>
            </a:r>
            <a:r>
              <a:rPr lang="en-US" dirty="0" err="1">
                <a:latin typeface="TimesNewRomanPSMT"/>
              </a:rPr>
              <a:t>Elevii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considerați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în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situație</a:t>
            </a:r>
            <a:r>
              <a:rPr lang="en-US" dirty="0">
                <a:latin typeface="TimesNewRomanPSMT"/>
              </a:rPr>
              <a:t> de abandon </a:t>
            </a:r>
            <a:r>
              <a:rPr lang="en-US" dirty="0" err="1">
                <a:latin typeface="TimesNewRomanPSMT"/>
              </a:rPr>
              <a:t>școlar</a:t>
            </a:r>
            <a:r>
              <a:rPr lang="en-US" dirty="0">
                <a:latin typeface="TimesNewRomanPSMT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pot fi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reînscriși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, la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cerere</a:t>
            </a:r>
            <a:r>
              <a:rPr lang="en-US" dirty="0">
                <a:latin typeface="TimesNewRomanPSMT"/>
              </a:rPr>
              <a:t>, la </a:t>
            </a:r>
            <a:r>
              <a:rPr lang="en-US" dirty="0" err="1">
                <a:latin typeface="TimesNewRomanPSMT"/>
              </a:rPr>
              <a:t>nivelul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clasei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pe</a:t>
            </a:r>
            <a:endParaRPr lang="en-US" dirty="0">
              <a:latin typeface="TimesNewRomanPSMT"/>
            </a:endParaRPr>
          </a:p>
          <a:p>
            <a:r>
              <a:rPr lang="en-US" dirty="0">
                <a:latin typeface="TimesNewRomanPSMT"/>
              </a:rPr>
              <a:t>care au </a:t>
            </a:r>
            <a:r>
              <a:rPr lang="en-US" dirty="0" err="1">
                <a:latin typeface="TimesNewRomanPSMT"/>
              </a:rPr>
              <a:t>abandonat</a:t>
            </a:r>
            <a:r>
              <a:rPr lang="en-US" dirty="0">
                <a:latin typeface="TimesNewRomanPSMT"/>
              </a:rPr>
              <a:t>-o.</a:t>
            </a:r>
          </a:p>
          <a:p>
            <a:r>
              <a:rPr lang="en-US" dirty="0">
                <a:solidFill>
                  <a:srgbClr val="FF0000"/>
                </a:solidFill>
                <a:latin typeface="TimesNewRomanPSMT"/>
              </a:rPr>
              <a:t>(4) </a:t>
            </a:r>
            <a:r>
              <a:rPr lang="en-US" dirty="0" err="1">
                <a:latin typeface="TimesNewRomanPSMT"/>
              </a:rPr>
              <a:t>Elevii</a:t>
            </a:r>
            <a:r>
              <a:rPr lang="en-US" dirty="0">
                <a:latin typeface="TimesNewRomanPSMT"/>
              </a:rPr>
              <a:t> care nu </a:t>
            </a:r>
            <a:r>
              <a:rPr lang="en-US" dirty="0" err="1">
                <a:latin typeface="TimesNewRomanPSMT"/>
              </a:rPr>
              <a:t>frecventează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cursurile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școlare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și</a:t>
            </a:r>
            <a:r>
              <a:rPr lang="en-US" dirty="0">
                <a:latin typeface="TimesNewRomanPSMT"/>
              </a:rPr>
              <a:t> care au </a:t>
            </a:r>
            <a:r>
              <a:rPr lang="en-US" dirty="0" err="1">
                <a:latin typeface="TimesNewRomanPSMT"/>
              </a:rPr>
              <a:t>absentat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nemotivat</a:t>
            </a:r>
            <a:r>
              <a:rPr lang="en-US" dirty="0">
                <a:latin typeface="TimesNewRomanPSMT"/>
              </a:rPr>
              <a:t> la </a:t>
            </a:r>
            <a:r>
              <a:rPr lang="en-US" dirty="0" err="1">
                <a:latin typeface="TimesNewRomanPSMT"/>
              </a:rPr>
              <a:t>cel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puțin</a:t>
            </a:r>
            <a:r>
              <a:rPr lang="en-US" dirty="0">
                <a:latin typeface="TimesNewRomanPSMT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75% din</a:t>
            </a:r>
          </a:p>
          <a:p>
            <a:r>
              <a:rPr lang="en-US" dirty="0" err="1">
                <a:solidFill>
                  <a:srgbClr val="FF0000"/>
                </a:solidFill>
                <a:latin typeface="TimesNewRomanPSMT"/>
              </a:rPr>
              <a:t>numărul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de ore de curs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prevăzut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într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-un an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şcolar</a:t>
            </a:r>
            <a:r>
              <a:rPr lang="en-US" dirty="0">
                <a:latin typeface="TimesNewRomanPSMT"/>
              </a:rPr>
              <a:t> la </a:t>
            </a:r>
            <a:r>
              <a:rPr lang="en-US" dirty="0" err="1">
                <a:latin typeface="TimesNewRomanPSMT"/>
              </a:rPr>
              <a:t>disciplinele</a:t>
            </a:r>
            <a:r>
              <a:rPr lang="en-US" dirty="0">
                <a:latin typeface="TimesNewRomanPSMT"/>
              </a:rPr>
              <a:t>/</a:t>
            </a:r>
            <a:r>
              <a:rPr lang="en-US" dirty="0" err="1">
                <a:latin typeface="TimesNewRomanPSMT"/>
              </a:rPr>
              <a:t>modulele</a:t>
            </a:r>
            <a:r>
              <a:rPr lang="en-US" dirty="0">
                <a:latin typeface="TimesNewRomanPSMT"/>
              </a:rPr>
              <a:t> respective, </a:t>
            </a:r>
            <a:r>
              <a:rPr lang="en-US" dirty="0" err="1">
                <a:latin typeface="TimesNewRomanPSMT"/>
              </a:rPr>
              <a:t>sunt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considerați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în</a:t>
            </a:r>
            <a:r>
              <a:rPr lang="ro-RO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situație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risc</a:t>
            </a:r>
            <a:r>
              <a:rPr lang="en-US" dirty="0">
                <a:latin typeface="TimesNewRomanPSMT"/>
              </a:rPr>
              <a:t> de abandon </a:t>
            </a:r>
            <a:r>
              <a:rPr lang="en-US" dirty="0" err="1">
                <a:latin typeface="TimesNewRomanPSMT"/>
              </a:rPr>
              <a:t>școlar</a:t>
            </a:r>
            <a:r>
              <a:rPr lang="en-US" dirty="0">
                <a:latin typeface="TimesNewRomanPSMT"/>
              </a:rPr>
              <a:t>.</a:t>
            </a:r>
            <a:endParaRPr lang="ro-RO" dirty="0">
              <a:latin typeface="TimesNewRomanPSMT"/>
            </a:endParaRP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beneficiarilor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obligatoriu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aflați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situație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abandon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unitatea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obligația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instituțiile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responsabile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neîndeplinirea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părinții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tutorii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reprezentanții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obligațiilor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frecventării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regularitate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conform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cursurilor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şcolare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antepreșcolar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preșcolar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grupa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situatia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neprezentarii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începutul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înscrierea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acestuia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precum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absențe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prelungite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mare de 15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zile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lucrătoare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consecutive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justificare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anunța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unității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absenței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părintele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primește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notificare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privire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  <a:r>
              <a:rPr lang="ro-RO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posibilitatea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vacantării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zile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părintele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transmite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răspuns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notificarea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copilul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considerat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retras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acestuia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declarat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liber/vacant.</a:t>
            </a:r>
          </a:p>
        </p:txBody>
      </p:sp>
    </p:spTree>
    <p:extLst>
      <p:ext uri="{BB962C8B-B14F-4D97-AF65-F5344CB8AC3E}">
        <p14:creationId xmlns:p14="http://schemas.microsoft.com/office/powerpoint/2010/main" val="15339826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C2C59E-62A5-4EB6-9C33-7D4D8F30101B}"/>
              </a:ext>
            </a:extLst>
          </p:cNvPr>
          <p:cNvSpPr/>
          <p:nvPr/>
        </p:nvSpPr>
        <p:spPr>
          <a:xfrm>
            <a:off x="357051" y="243840"/>
            <a:ext cx="929204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NewRomanPSMT"/>
              </a:rPr>
              <a:t>(7) </a:t>
            </a:r>
            <a:r>
              <a:rPr lang="en-US" dirty="0" err="1">
                <a:latin typeface="TimesNewRomanPSMT"/>
              </a:rPr>
              <a:t>Pentru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copiii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preșcolari</a:t>
            </a:r>
            <a:r>
              <a:rPr lang="en-US" dirty="0">
                <a:latin typeface="TimesNewRomanPSMT"/>
              </a:rPr>
              <a:t> din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grupele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mijlocii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și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mari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>
                <a:latin typeface="TimesNewRomanPSMT"/>
              </a:rPr>
              <a:t>care se </a:t>
            </a:r>
            <a:r>
              <a:rPr lang="en-US" dirty="0" err="1">
                <a:latin typeface="TimesNewRomanPSMT"/>
              </a:rPr>
              <a:t>află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în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situația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prezentată</a:t>
            </a:r>
            <a:r>
              <a:rPr lang="en-US" dirty="0">
                <a:latin typeface="TimesNewRomanPSMT"/>
              </a:rPr>
              <a:t> la </a:t>
            </a:r>
            <a:r>
              <a:rPr lang="en-US" dirty="0" err="1">
                <a:latin typeface="TimesNewRomanPSMT"/>
              </a:rPr>
              <a:t>alin</a:t>
            </a:r>
            <a:r>
              <a:rPr lang="en-US" dirty="0">
                <a:latin typeface="TimesNewRomanPSMT"/>
              </a:rPr>
              <a:t>.</a:t>
            </a:r>
          </a:p>
          <a:p>
            <a:r>
              <a:rPr lang="en-US" dirty="0">
                <a:latin typeface="TimesNewRomanPSMT"/>
              </a:rPr>
              <a:t>(6),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unitatea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învățământ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este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obligată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să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prezinte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părinților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/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reprezentanților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legali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opțiunile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pe</a:t>
            </a:r>
            <a:r>
              <a:rPr lang="en-US" dirty="0">
                <a:latin typeface="TimesNewRomanPSMT"/>
              </a:rPr>
              <a:t> care</a:t>
            </a:r>
            <a:r>
              <a:rPr lang="ro-RO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aceștia</a:t>
            </a:r>
            <a:r>
              <a:rPr lang="en-US" dirty="0">
                <a:latin typeface="TimesNewRomanPSMT"/>
              </a:rPr>
              <a:t> le au </a:t>
            </a:r>
            <a:r>
              <a:rPr lang="en-US" dirty="0" err="1">
                <a:latin typeface="TimesNewRomanPSMT"/>
              </a:rPr>
              <a:t>în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cazul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retragerii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copilului</a:t>
            </a:r>
            <a:r>
              <a:rPr lang="en-US" dirty="0">
                <a:latin typeface="TimesNewRomanPSMT"/>
              </a:rPr>
              <a:t>: </a:t>
            </a:r>
            <a:r>
              <a:rPr lang="en-US" dirty="0" err="1">
                <a:latin typeface="TimesNewRomanPSMT"/>
              </a:rPr>
              <a:t>reînscrierea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acestuia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în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anul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școlar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următor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sau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după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caz</a:t>
            </a:r>
            <a:r>
              <a:rPr lang="en-US" dirty="0">
                <a:latin typeface="TimesNewRomanPSMT"/>
              </a:rPr>
              <a:t>,</a:t>
            </a:r>
            <a:r>
              <a:rPr lang="ro-RO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înscrierea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într</a:t>
            </a:r>
            <a:r>
              <a:rPr lang="en-US" dirty="0">
                <a:latin typeface="TimesNewRomanPSMT"/>
              </a:rPr>
              <a:t>-un </a:t>
            </a:r>
            <a:r>
              <a:rPr lang="en-US" dirty="0" err="1">
                <a:latin typeface="TimesNewRomanPSMT"/>
              </a:rPr>
              <a:t>serviciu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complementar</a:t>
            </a:r>
            <a:r>
              <a:rPr lang="en-US" dirty="0">
                <a:latin typeface="TimesNewRomanPSMT"/>
              </a:rPr>
              <a:t>.</a:t>
            </a:r>
            <a:endParaRPr lang="ro-RO" dirty="0">
              <a:latin typeface="TimesNewRomanPSMT"/>
            </a:endParaRP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126</a:t>
            </a: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Beneficiarilor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stat, particular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confesional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România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continue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ţări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 se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rezervă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locul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pleacă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solicitarea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părintelui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reprezentantului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legal.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Rezervarea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rămâne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valabilă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trecerea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gimnazial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Elevelor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gravide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beneficiarilor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părinți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îngrijire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 se</a:t>
            </a:r>
          </a:p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rezervă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școlarizați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solicitarea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scrisă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părintelui/reprezentantului legal al acestora sau la solicitarea scrisă a beneficiarilor primari majori.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Examenele organizate la nivelul unităţilor de învăţământ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art. 128-136</a:t>
            </a: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ART. 128</a:t>
            </a:r>
            <a:endParaRPr lang="ro-RO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interzice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examinări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înscrierii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beneficiarilor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prima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(4)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prevederile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(3)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unităţile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predare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limbile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minorităţilor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naţionale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pot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cunoaşterii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limbii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numărul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candidaţilor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înscrierea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pregătitoare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depăşeşte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numărul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metodologiei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înscriere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ministrului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educaţiei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42795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6A6AF8-4FE9-43E4-BC4B-5A969AA22E5F}"/>
              </a:ext>
            </a:extLst>
          </p:cNvPr>
          <p:cNvSpPr txBox="1"/>
          <p:nvPr/>
        </p:nvSpPr>
        <p:spPr>
          <a:xfrm>
            <a:off x="870857" y="714102"/>
            <a:ext cx="872598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rgbClr val="00B0F0"/>
                </a:solidFill>
              </a:rPr>
              <a:t>Transferul beneficiarilor primari </a:t>
            </a:r>
            <a:r>
              <a:rPr lang="ro-RO" dirty="0"/>
              <a:t>– art. 137-150</a:t>
            </a:r>
          </a:p>
          <a:p>
            <a:endParaRPr lang="ro-RO" dirty="0"/>
          </a:p>
          <a:p>
            <a:r>
              <a:rPr lang="ro-RO" dirty="0">
                <a:solidFill>
                  <a:srgbClr val="FF0000"/>
                </a:solidFill>
              </a:rPr>
              <a:t>Managementul de caz şi monitorizarea integrată a elevelor gravide şi a beneficiarilor primari părinţi </a:t>
            </a:r>
            <a:r>
              <a:rPr lang="ro-RO" dirty="0"/>
              <a:t>– art. 151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Drepturile şi îndatoririle părinţilor/reprezentanţilor legali</a:t>
            </a:r>
            <a:r>
              <a:rPr lang="ro-RO" dirty="0"/>
              <a:t> – art. 152-159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Adunarea generală a părinţilor/reprezentanţilor legali</a:t>
            </a:r>
            <a:r>
              <a:rPr lang="ro-RO" dirty="0"/>
              <a:t> –art. 160-161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Comitetul de părinţi </a:t>
            </a:r>
            <a:r>
              <a:rPr lang="ro-RO" dirty="0"/>
              <a:t>– art. 162- 165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Consiliul reprezentativ al părinţilor/reprezentanţilor legali/Asociaţia de părinţi </a:t>
            </a:r>
            <a:r>
              <a:rPr lang="ro-RO" dirty="0"/>
              <a:t>– art. 166-169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Contractul educaţional </a:t>
            </a:r>
            <a:r>
              <a:rPr lang="ro-RO" dirty="0"/>
              <a:t>– art. 170-173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Şcoala şi comunitatea. Parteneriate/Protocoale între unităţile de învăţământ şi alţi parteneri educaţionali </a:t>
            </a:r>
            <a:r>
              <a:rPr lang="ro-RO" dirty="0"/>
              <a:t>– art. 174-180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Dispoziţii tranzitorii şi finale </a:t>
            </a:r>
            <a:r>
              <a:rPr lang="ro-RO" dirty="0"/>
              <a:t>– art. 181-186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08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EA0391C-6A81-42FD-809C-1A68B370A5F4}"/>
              </a:ext>
            </a:extLst>
          </p:cNvPr>
          <p:cNvSpPr txBox="1"/>
          <p:nvPr/>
        </p:nvSpPr>
        <p:spPr>
          <a:xfrm>
            <a:off x="1105989" y="687977"/>
            <a:ext cx="8543107" cy="5908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Structur</a:t>
            </a:r>
            <a:r>
              <a:rPr lang="ro-RO" sz="2800" dirty="0">
                <a:solidFill>
                  <a:srgbClr val="FF0000"/>
                </a:solidFill>
              </a:rPr>
              <a:t>ă:</a:t>
            </a:r>
          </a:p>
          <a:p>
            <a:r>
              <a:rPr lang="ro-RO" b="1" dirty="0"/>
              <a:t>10 Titluri (186 Articole)</a:t>
            </a:r>
            <a:r>
              <a:rPr lang="ro-RO" dirty="0"/>
              <a:t>: </a:t>
            </a:r>
          </a:p>
          <a:p>
            <a:r>
              <a:rPr lang="ro-RO" dirty="0"/>
              <a:t>Titlul I – Dispoziţii generale</a:t>
            </a:r>
          </a:p>
          <a:p>
            <a:r>
              <a:rPr lang="ro-RO" dirty="0"/>
              <a:t>Titlul II -</a:t>
            </a:r>
            <a:r>
              <a:rPr lang="en-US" b="1" dirty="0"/>
              <a:t> </a:t>
            </a:r>
            <a:r>
              <a:rPr lang="en-US" dirty="0" err="1"/>
              <a:t>Organizarea</a:t>
            </a:r>
            <a:r>
              <a:rPr lang="en-US" dirty="0"/>
              <a:t> </a:t>
            </a:r>
            <a:r>
              <a:rPr lang="en-US" dirty="0" err="1"/>
              <a:t>unităţilor</a:t>
            </a:r>
            <a:r>
              <a:rPr lang="en-US" dirty="0"/>
              <a:t> de </a:t>
            </a:r>
            <a:r>
              <a:rPr lang="en-US" dirty="0" err="1"/>
              <a:t>învăţământ</a:t>
            </a:r>
            <a:endParaRPr lang="ro-RO" dirty="0"/>
          </a:p>
          <a:p>
            <a:r>
              <a:rPr lang="ro-RO" dirty="0"/>
              <a:t>Titlul III - </a:t>
            </a:r>
            <a:r>
              <a:rPr lang="en-US" dirty="0" err="1"/>
              <a:t>Managementul</a:t>
            </a:r>
            <a:r>
              <a:rPr lang="en-US" dirty="0"/>
              <a:t> </a:t>
            </a:r>
            <a:r>
              <a:rPr lang="en-US" dirty="0" err="1"/>
              <a:t>unităţilor</a:t>
            </a:r>
            <a:r>
              <a:rPr lang="en-US" dirty="0"/>
              <a:t> de </a:t>
            </a:r>
            <a:r>
              <a:rPr lang="en-US" dirty="0" err="1"/>
              <a:t>învăţământ</a:t>
            </a:r>
            <a:endParaRPr lang="ro-RO" dirty="0"/>
          </a:p>
          <a:p>
            <a:r>
              <a:rPr lang="ro-RO" dirty="0"/>
              <a:t>Titlul IV - </a:t>
            </a:r>
            <a:r>
              <a:rPr lang="en-US" dirty="0" err="1"/>
              <a:t>Personalul</a:t>
            </a:r>
            <a:r>
              <a:rPr lang="en-US" dirty="0"/>
              <a:t> </a:t>
            </a:r>
            <a:r>
              <a:rPr lang="en-US" dirty="0" err="1"/>
              <a:t>unităţilor</a:t>
            </a:r>
            <a:r>
              <a:rPr lang="en-US" dirty="0"/>
              <a:t> de </a:t>
            </a:r>
            <a:r>
              <a:rPr lang="en-US" dirty="0" err="1"/>
              <a:t>învăţământ</a:t>
            </a:r>
            <a:endParaRPr lang="ro-RO" dirty="0"/>
          </a:p>
          <a:p>
            <a:r>
              <a:rPr lang="ro-RO" dirty="0"/>
              <a:t>Titlul V –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funcţionale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responsabilităţi</a:t>
            </a:r>
            <a:r>
              <a:rPr lang="en-US" dirty="0"/>
              <a:t> ale </a:t>
            </a:r>
            <a:r>
              <a:rPr lang="en-US" dirty="0" err="1"/>
              <a:t>cadrelor</a:t>
            </a:r>
            <a:r>
              <a:rPr lang="en-US" dirty="0"/>
              <a:t> </a:t>
            </a:r>
            <a:r>
              <a:rPr lang="en-US" dirty="0" err="1"/>
              <a:t>didactice</a:t>
            </a:r>
            <a:endParaRPr lang="ro-RO" dirty="0"/>
          </a:p>
          <a:p>
            <a:r>
              <a:rPr lang="ro-RO" dirty="0"/>
              <a:t>Titlul VI - </a:t>
            </a:r>
            <a:r>
              <a:rPr lang="en-US" dirty="0" err="1"/>
              <a:t>Structura</a:t>
            </a:r>
            <a:r>
              <a:rPr lang="en-US" dirty="0"/>
              <a:t>, </a:t>
            </a:r>
            <a:r>
              <a:rPr lang="en-US" dirty="0" err="1"/>
              <a:t>organizarea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responsabilităţile</a:t>
            </a:r>
            <a:r>
              <a:rPr lang="en-US" dirty="0"/>
              <a:t> </a:t>
            </a:r>
            <a:r>
              <a:rPr lang="en-US" dirty="0" err="1"/>
              <a:t>personalului</a:t>
            </a:r>
            <a:r>
              <a:rPr lang="en-US" dirty="0"/>
              <a:t> didactic </a:t>
            </a:r>
            <a:r>
              <a:rPr lang="en-US" dirty="0" err="1"/>
              <a:t>auxiliar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administrativ</a:t>
            </a:r>
            <a:endParaRPr lang="ro-RO" dirty="0"/>
          </a:p>
          <a:p>
            <a:r>
              <a:rPr lang="ro-RO" dirty="0"/>
              <a:t>Titlul VII - </a:t>
            </a:r>
            <a:r>
              <a:rPr lang="en-US" dirty="0" err="1"/>
              <a:t>Elevii</a:t>
            </a:r>
            <a:endParaRPr lang="ro-RO" dirty="0"/>
          </a:p>
          <a:p>
            <a:r>
              <a:rPr lang="ro-RO" dirty="0"/>
              <a:t>Titlul IX - </a:t>
            </a:r>
            <a:r>
              <a:rPr lang="en-US" dirty="0" err="1"/>
              <a:t>Partenerii</a:t>
            </a:r>
            <a:r>
              <a:rPr lang="en-US" dirty="0"/>
              <a:t> </a:t>
            </a:r>
            <a:r>
              <a:rPr lang="en-US" dirty="0" err="1"/>
              <a:t>educaţionali</a:t>
            </a:r>
            <a:endParaRPr lang="ro-RO" dirty="0"/>
          </a:p>
          <a:p>
            <a:r>
              <a:rPr lang="ro-RO" dirty="0"/>
              <a:t>Titlul X</a:t>
            </a:r>
            <a:r>
              <a:rPr lang="en-US" dirty="0"/>
              <a:t>  - </a:t>
            </a:r>
            <a:r>
              <a:rPr lang="en-US" dirty="0" err="1"/>
              <a:t>Dispoziţii</a:t>
            </a:r>
            <a:r>
              <a:rPr lang="en-US" dirty="0"/>
              <a:t> </a:t>
            </a:r>
            <a:r>
              <a:rPr lang="en-US" dirty="0" err="1"/>
              <a:t>tranzitorii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finale</a:t>
            </a:r>
            <a:endParaRPr lang="ro-RO" dirty="0"/>
          </a:p>
          <a:p>
            <a:r>
              <a:rPr lang="ro-RO" b="1" dirty="0"/>
              <a:t>5 Anexe</a:t>
            </a:r>
            <a:r>
              <a:rPr lang="ro-RO" dirty="0"/>
              <a:t> – Anexa Nr. 1, Metodologie privind desfăşurarea activităţilor în sistem online sau hibrid în unităţile de învăţământ</a:t>
            </a:r>
          </a:p>
          <a:p>
            <a:r>
              <a:rPr lang="ro-RO" dirty="0"/>
              <a:t>Anexa Nr. 2, Norme metodologice pentru înmatricularea persoanelor care nu deţin un cod numeric personal</a:t>
            </a:r>
          </a:p>
          <a:p>
            <a:r>
              <a:rPr lang="ro-RO" dirty="0"/>
              <a:t>Anexa Nr. 3, Metodologie pentru organizarea grupelor de acomodare</a:t>
            </a:r>
          </a:p>
          <a:p>
            <a:r>
              <a:rPr lang="ro-RO" dirty="0"/>
              <a:t>Anexa Nr. 4, Metodologia de înscriere a beneficiarilor primari în clasa a V-a la unităţile de învăţământ care nu deţin clase la nivel primar</a:t>
            </a:r>
          </a:p>
          <a:p>
            <a:r>
              <a:rPr lang="ro-RO" dirty="0"/>
              <a:t>Anexa Nr. 5, Contract educaţional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3102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8ADD1EB-44F1-49FD-8BAF-96D209DA555E}"/>
              </a:ext>
            </a:extLst>
          </p:cNvPr>
          <p:cNvSpPr/>
          <p:nvPr/>
        </p:nvSpPr>
        <p:spPr>
          <a:xfrm>
            <a:off x="418011" y="296091"/>
            <a:ext cx="957072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NewRomanPSMT"/>
              </a:rPr>
              <a:t>ART. 184</a:t>
            </a:r>
          </a:p>
          <a:p>
            <a:r>
              <a:rPr lang="en-US" dirty="0">
                <a:solidFill>
                  <a:srgbClr val="FF0000"/>
                </a:solidFill>
                <a:latin typeface="TimesNewRomanPSMT"/>
              </a:rPr>
              <a:t>(1) </a:t>
            </a:r>
            <a:r>
              <a:rPr lang="en-US" dirty="0" err="1">
                <a:latin typeface="TimesNewRomanPSMT"/>
              </a:rPr>
              <a:t>Unitățile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învățământ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preuniversitar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unitățile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educație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extrașcolară</a:t>
            </a:r>
            <a:r>
              <a:rPr lang="en-US" dirty="0">
                <a:latin typeface="TimesNewRomanPSMT"/>
              </a:rPr>
              <a:t> 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au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obligația</a:t>
            </a:r>
            <a:endParaRPr lang="en-US" dirty="0">
              <a:solidFill>
                <a:srgbClr val="FF0000"/>
              </a:solidFill>
              <a:latin typeface="TimesNewRomanPSMT"/>
            </a:endParaRPr>
          </a:p>
          <a:p>
            <a:r>
              <a:rPr lang="en-US" dirty="0" err="1">
                <a:solidFill>
                  <a:srgbClr val="FF0000"/>
                </a:solidFill>
                <a:latin typeface="TimesNewRomanPSMT"/>
              </a:rPr>
              <a:t>publicării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pe</a:t>
            </a:r>
            <a:r>
              <a:rPr lang="en-US" dirty="0">
                <a:latin typeface="TimesNewRomanPSMT"/>
              </a:rPr>
              <a:t> site-urile </a:t>
            </a:r>
            <a:r>
              <a:rPr lang="en-US" dirty="0" err="1">
                <a:latin typeface="TimesNewRomanPSMT"/>
              </a:rPr>
              <a:t>proprii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prin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orice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altă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formă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comunicare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publică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existentă</a:t>
            </a:r>
            <a:r>
              <a:rPr lang="en-US" dirty="0">
                <a:latin typeface="TimesNewRomanPSMT"/>
              </a:rPr>
              <a:t> la </a:t>
            </a:r>
            <a:r>
              <a:rPr lang="en-US" dirty="0" err="1">
                <a:latin typeface="TimesNewRomanPSMT"/>
              </a:rPr>
              <a:t>nivelul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unității</a:t>
            </a:r>
            <a:r>
              <a:rPr lang="ro-RO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școlare</a:t>
            </a:r>
            <a:r>
              <a:rPr lang="en-US" dirty="0">
                <a:latin typeface="TimesNewRomanPSMT"/>
              </a:rPr>
              <a:t>, 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a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autorizației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securitate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la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incendiu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pentru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fiecare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clădire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învățământ</a:t>
            </a:r>
            <a:r>
              <a:rPr lang="en-US" dirty="0">
                <a:latin typeface="TimesNewRomanPSMT"/>
              </a:rPr>
              <a:t>, precum </a:t>
            </a:r>
            <a:r>
              <a:rPr lang="en-US" dirty="0" err="1">
                <a:latin typeface="TimesNewRomanPSMT"/>
              </a:rPr>
              <a:t>și</a:t>
            </a:r>
            <a:r>
              <a:rPr lang="en-US" dirty="0">
                <a:latin typeface="TimesNewRomanPSMT"/>
              </a:rPr>
              <a:t> a</a:t>
            </a:r>
            <a:r>
              <a:rPr lang="ro-RO" dirty="0"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autorizației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sanitare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funcționare</a:t>
            </a:r>
            <a:r>
              <a:rPr lang="en-US" dirty="0">
                <a:latin typeface="TimesNewRomanPSMT"/>
              </a:rPr>
              <a:t>.</a:t>
            </a:r>
          </a:p>
          <a:p>
            <a:r>
              <a:rPr lang="en-US" dirty="0">
                <a:solidFill>
                  <a:srgbClr val="FF0000"/>
                </a:solidFill>
                <a:latin typeface="TimesNewRomanPSMT"/>
              </a:rPr>
              <a:t>(2)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Pentru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clădirile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care nu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dețin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autorizație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securitate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la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incendiu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entitățile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prevăzute</a:t>
            </a:r>
            <a:r>
              <a:rPr lang="en-US" dirty="0">
                <a:latin typeface="TimesNewRomanPSMT"/>
              </a:rPr>
              <a:t> la </a:t>
            </a:r>
            <a:r>
              <a:rPr lang="en-US" dirty="0" err="1">
                <a:latin typeface="TimesNewRomanPSMT"/>
              </a:rPr>
              <a:t>alin</a:t>
            </a:r>
            <a:r>
              <a:rPr lang="en-US" dirty="0">
                <a:latin typeface="TimesNewRomanPSMT"/>
              </a:rPr>
              <a:t>.</a:t>
            </a:r>
          </a:p>
          <a:p>
            <a:r>
              <a:rPr lang="en-US" dirty="0">
                <a:latin typeface="TimesNewRomanPSMT"/>
              </a:rPr>
              <a:t>(1) 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au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obligația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aducerii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la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cunoștința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publicului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prin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intermediul</a:t>
            </a:r>
            <a:r>
              <a:rPr lang="en-US" dirty="0">
                <a:latin typeface="TimesNewRomanPSMT"/>
              </a:rPr>
              <a:t> site-</a:t>
            </a:r>
            <a:r>
              <a:rPr lang="en-US" dirty="0" err="1">
                <a:latin typeface="TimesNewRomanPSMT"/>
              </a:rPr>
              <a:t>urilor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proprii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prin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orice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altă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formă</a:t>
            </a:r>
            <a:r>
              <a:rPr lang="ro-RO" dirty="0">
                <a:latin typeface="TimesNewRomanPSMT"/>
              </a:rPr>
              <a:t> </a:t>
            </a:r>
            <a:r>
              <a:rPr lang="en-US" dirty="0">
                <a:latin typeface="TimesNewRomanPSMT"/>
              </a:rPr>
              <a:t>de </a:t>
            </a:r>
            <a:r>
              <a:rPr lang="en-US" dirty="0" err="1">
                <a:latin typeface="TimesNewRomanPSMT"/>
              </a:rPr>
              <a:t>comunicare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publică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existentă</a:t>
            </a:r>
            <a:r>
              <a:rPr lang="en-US" dirty="0">
                <a:latin typeface="TimesNewRomanPSMT"/>
              </a:rPr>
              <a:t> la </a:t>
            </a:r>
            <a:r>
              <a:rPr lang="en-US" dirty="0" err="1">
                <a:latin typeface="TimesNewRomanPSMT"/>
              </a:rPr>
              <a:t>nivelul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unității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școlare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dacă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se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impune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sau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nu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obținerea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acestui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act</a:t>
            </a:r>
            <a:r>
              <a:rPr lang="ro-RO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administrativ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pentru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fiecare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clădire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învățământ</a:t>
            </a:r>
            <a:r>
              <a:rPr lang="en-US" dirty="0">
                <a:latin typeface="TimesNewRomanPSMT"/>
              </a:rPr>
              <a:t>.</a:t>
            </a:r>
          </a:p>
          <a:p>
            <a:r>
              <a:rPr lang="en-US" dirty="0">
                <a:solidFill>
                  <a:srgbClr val="FF0000"/>
                </a:solidFill>
                <a:latin typeface="TimesNewRomanPSMT"/>
              </a:rPr>
              <a:t>(3) </a:t>
            </a:r>
            <a:r>
              <a:rPr lang="en-US" dirty="0" err="1">
                <a:latin typeface="TimesNewRomanPSMT"/>
              </a:rPr>
              <a:t>În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cazul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inexistenței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autorizației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sanitare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funcționare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entitățile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prevăzute</a:t>
            </a:r>
            <a:r>
              <a:rPr lang="en-US" dirty="0">
                <a:latin typeface="TimesNewRomanPSMT"/>
              </a:rPr>
              <a:t> la </a:t>
            </a:r>
            <a:r>
              <a:rPr lang="en-US" dirty="0" err="1">
                <a:latin typeface="TimesNewRomanPSMT"/>
              </a:rPr>
              <a:t>alin</a:t>
            </a:r>
            <a:r>
              <a:rPr lang="en-US" dirty="0">
                <a:latin typeface="TimesNewRomanPSMT"/>
              </a:rPr>
              <a:t>. (1) au</a:t>
            </a:r>
          </a:p>
          <a:p>
            <a:r>
              <a:rPr lang="en-US" dirty="0" err="1">
                <a:solidFill>
                  <a:srgbClr val="FF0000"/>
                </a:solidFill>
                <a:latin typeface="TimesNewRomanPSMT"/>
              </a:rPr>
              <a:t>obligația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aducerii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la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cunoștința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publicului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prin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intermediul</a:t>
            </a:r>
            <a:r>
              <a:rPr lang="en-US" dirty="0">
                <a:latin typeface="TimesNewRomanPSMT"/>
              </a:rPr>
              <a:t> site-</a:t>
            </a:r>
            <a:r>
              <a:rPr lang="en-US" dirty="0" err="1">
                <a:latin typeface="TimesNewRomanPSMT"/>
              </a:rPr>
              <a:t>urilor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proprii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prin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orice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altă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formă</a:t>
            </a:r>
            <a:r>
              <a:rPr lang="en-US" dirty="0">
                <a:latin typeface="TimesNewRomanPSMT"/>
              </a:rPr>
              <a:t> de</a:t>
            </a:r>
            <a:r>
              <a:rPr lang="ro-RO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comunicare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publică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existentă</a:t>
            </a:r>
            <a:r>
              <a:rPr lang="en-US" dirty="0">
                <a:latin typeface="TimesNewRomanPSMT"/>
              </a:rPr>
              <a:t> la </a:t>
            </a:r>
            <a:r>
              <a:rPr lang="en-US" dirty="0" err="1">
                <a:latin typeface="TimesNewRomanPSMT"/>
              </a:rPr>
              <a:t>nivelul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unității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școlare</a:t>
            </a:r>
            <a:r>
              <a:rPr lang="en-US" dirty="0">
                <a:latin typeface="TimesNewRomanPSMT"/>
              </a:rPr>
              <a:t>, 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a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acestui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NewRomanPSMT"/>
              </a:rPr>
              <a:t>fapt</a:t>
            </a:r>
            <a:r>
              <a:rPr lang="en-US" dirty="0">
                <a:latin typeface="TimesNewRomanPSMT"/>
              </a:rPr>
              <a:t>.</a:t>
            </a:r>
            <a:endParaRPr lang="ro-RO" dirty="0">
              <a:latin typeface="TimesNewRomanPSMT"/>
            </a:endParaRPr>
          </a:p>
          <a:p>
            <a:endParaRPr lang="ro-RO" dirty="0">
              <a:latin typeface="TimesNewRomanPSMT"/>
            </a:endParaRPr>
          </a:p>
          <a:p>
            <a:endParaRPr lang="ro-RO" dirty="0">
              <a:latin typeface="TimesNewRomanPSMT"/>
            </a:endParaRPr>
          </a:p>
          <a:p>
            <a:endParaRPr lang="ro-RO" dirty="0">
              <a:latin typeface="TimesNewRomanPSMT"/>
            </a:endParaRPr>
          </a:p>
          <a:p>
            <a:r>
              <a:rPr lang="ro-RO" dirty="0">
                <a:latin typeface="TimesNewRomanPSMT"/>
              </a:rPr>
              <a:t>Prezentul material nu înlocuieşte legislaţia în vigoare, având caracter orientativ. </a:t>
            </a:r>
          </a:p>
          <a:p>
            <a:endParaRPr lang="ro-RO" dirty="0">
              <a:latin typeface="TimesNewRomanPSMT"/>
            </a:endParaRPr>
          </a:p>
          <a:p>
            <a:pPr algn="r"/>
            <a:r>
              <a:rPr lang="ro-RO" dirty="0">
                <a:latin typeface="TimesNewRomanPSMT"/>
              </a:rPr>
              <a:t>Inspectori şcolari pentru management instituţional,</a:t>
            </a:r>
          </a:p>
          <a:p>
            <a:pPr algn="r"/>
            <a:r>
              <a:rPr lang="ro-RO" dirty="0">
                <a:latin typeface="TimesNewRomanPSMT"/>
              </a:rPr>
              <a:t>Marcu Simona-Ioana</a:t>
            </a:r>
          </a:p>
          <a:p>
            <a:pPr algn="r"/>
            <a:r>
              <a:rPr lang="ro-RO" dirty="0">
                <a:latin typeface="TimesNewRomanPSMT"/>
              </a:rPr>
              <a:t>Fornvald Natalia</a:t>
            </a:r>
          </a:p>
          <a:p>
            <a:pPr algn="r"/>
            <a:r>
              <a:rPr lang="ro-RO" dirty="0">
                <a:latin typeface="TimesNewRomanPSMT"/>
              </a:rPr>
              <a:t>Pop Vasile-Graţian</a:t>
            </a:r>
          </a:p>
        </p:txBody>
      </p:sp>
    </p:spTree>
    <p:extLst>
      <p:ext uri="{BB962C8B-B14F-4D97-AF65-F5344CB8AC3E}">
        <p14:creationId xmlns:p14="http://schemas.microsoft.com/office/powerpoint/2010/main" val="1811917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FAC0E7-DF87-4B3B-871C-44D72476EA86}"/>
              </a:ext>
            </a:extLst>
          </p:cNvPr>
          <p:cNvSpPr txBox="1"/>
          <p:nvPr/>
        </p:nvSpPr>
        <p:spPr>
          <a:xfrm>
            <a:off x="1442301" y="1093508"/>
            <a:ext cx="755087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ART. 186</a:t>
            </a:r>
          </a:p>
          <a:p>
            <a:pPr marL="342900" indent="-342900">
              <a:buAutoNum type="arabicParenBoth"/>
            </a:pP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termen</a:t>
            </a:r>
            <a:r>
              <a:rPr lang="en-US" dirty="0"/>
              <a:t> de </a:t>
            </a:r>
            <a:r>
              <a:rPr lang="en-US" dirty="0">
                <a:solidFill>
                  <a:srgbClr val="FF0000"/>
                </a:solidFill>
              </a:rPr>
              <a:t>45 de </a:t>
            </a:r>
            <a:r>
              <a:rPr lang="en-US" dirty="0" err="1">
                <a:solidFill>
                  <a:srgbClr val="FF0000"/>
                </a:solidFill>
              </a:rPr>
              <a:t>zile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de la data </a:t>
            </a:r>
            <a:r>
              <a:rPr lang="en-US" dirty="0" err="1"/>
              <a:t>intrării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vigoare</a:t>
            </a:r>
            <a:r>
              <a:rPr lang="en-US" dirty="0"/>
              <a:t> a </a:t>
            </a:r>
            <a:r>
              <a:rPr lang="en-US" dirty="0" err="1"/>
              <a:t>prezentului</a:t>
            </a:r>
            <a:r>
              <a:rPr lang="ro-RO" dirty="0"/>
              <a:t> </a:t>
            </a:r>
            <a:r>
              <a:rPr lang="en-US" dirty="0" err="1"/>
              <a:t>regulament</a:t>
            </a:r>
            <a:r>
              <a:rPr lang="en-US" dirty="0"/>
              <a:t>, </a:t>
            </a:r>
            <a:r>
              <a:rPr lang="en-US" dirty="0" err="1"/>
              <a:t>consiliile</a:t>
            </a:r>
            <a:r>
              <a:rPr lang="en-US" dirty="0"/>
              <a:t> de</a:t>
            </a:r>
            <a:r>
              <a:rPr lang="ro-RO" dirty="0"/>
              <a:t> </a:t>
            </a:r>
            <a:r>
              <a:rPr lang="en-US" dirty="0" err="1"/>
              <a:t>administraţie</a:t>
            </a:r>
            <a:r>
              <a:rPr lang="en-US" dirty="0"/>
              <a:t> ale </a:t>
            </a:r>
            <a:r>
              <a:rPr lang="en-US" dirty="0" err="1"/>
              <a:t>unităţilor</a:t>
            </a:r>
            <a:r>
              <a:rPr lang="en-US" dirty="0"/>
              <a:t> de </a:t>
            </a:r>
            <a:r>
              <a:rPr lang="en-US" dirty="0" err="1"/>
              <a:t>învăţământ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obligate ca,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acestuia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dispoziţiilor</a:t>
            </a:r>
            <a:r>
              <a:rPr lang="en-US" dirty="0"/>
              <a:t> </a:t>
            </a:r>
            <a:r>
              <a:rPr lang="en-US" dirty="0" err="1"/>
              <a:t>legale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ro-RO" dirty="0"/>
              <a:t> </a:t>
            </a:r>
            <a:r>
              <a:rPr lang="en-US" dirty="0" err="1"/>
              <a:t>vigoare</a:t>
            </a:r>
            <a:r>
              <a:rPr lang="en-US" dirty="0"/>
              <a:t>,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aprobe</a:t>
            </a:r>
            <a:r>
              <a:rPr lang="en-US" dirty="0"/>
              <a:t> </a:t>
            </a:r>
            <a:r>
              <a:rPr lang="en-US" dirty="0" err="1"/>
              <a:t>propriile</a:t>
            </a:r>
            <a:r>
              <a:rPr lang="en-US" dirty="0"/>
              <a:t> </a:t>
            </a:r>
            <a:r>
              <a:rPr lang="en-US" dirty="0" err="1"/>
              <a:t>regulamente</a:t>
            </a:r>
            <a:r>
              <a:rPr lang="en-US" dirty="0"/>
              <a:t> de </a:t>
            </a:r>
            <a:r>
              <a:rPr lang="en-US" dirty="0" err="1"/>
              <a:t>organizare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funcţionare</a:t>
            </a:r>
            <a:r>
              <a:rPr lang="en-US" dirty="0"/>
              <a:t>.</a:t>
            </a:r>
            <a:endParaRPr lang="ro-RO" dirty="0"/>
          </a:p>
          <a:p>
            <a:pPr marL="339725" indent="-339725"/>
            <a:r>
              <a:rPr lang="en-US" dirty="0"/>
              <a:t>(2) La </a:t>
            </a:r>
            <a:r>
              <a:rPr lang="en-US" dirty="0" err="1"/>
              <a:t>elaborarea</a:t>
            </a:r>
            <a:r>
              <a:rPr lang="en-US" dirty="0"/>
              <a:t> </a:t>
            </a:r>
            <a:r>
              <a:rPr lang="en-US" dirty="0" err="1"/>
              <a:t>regulamentului</a:t>
            </a:r>
            <a:r>
              <a:rPr lang="en-US" dirty="0"/>
              <a:t> de </a:t>
            </a:r>
            <a:r>
              <a:rPr lang="en-US" dirty="0" err="1"/>
              <a:t>organizare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funcţionare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regulamentului</a:t>
            </a:r>
            <a:r>
              <a:rPr lang="en-US" dirty="0"/>
              <a:t> de </a:t>
            </a:r>
            <a:r>
              <a:rPr lang="en-US" dirty="0" err="1"/>
              <a:t>ordine</a:t>
            </a:r>
            <a:r>
              <a:rPr lang="ro-RO" dirty="0"/>
              <a:t> </a:t>
            </a:r>
            <a:r>
              <a:rPr lang="en-US" dirty="0" err="1"/>
              <a:t>interioară</a:t>
            </a:r>
            <a:r>
              <a:rPr lang="en-US" dirty="0"/>
              <a:t> se </a:t>
            </a:r>
            <a:r>
              <a:rPr lang="en-US" dirty="0" err="1"/>
              <a:t>respectă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prevederile</a:t>
            </a:r>
            <a:r>
              <a:rPr lang="en-US" dirty="0"/>
              <a:t> din </a:t>
            </a:r>
            <a:r>
              <a:rPr lang="en-US" dirty="0" err="1"/>
              <a:t>Statutul</a:t>
            </a:r>
            <a:r>
              <a:rPr lang="en-US" dirty="0"/>
              <a:t> </a:t>
            </a:r>
            <a:r>
              <a:rPr lang="en-US" dirty="0" err="1"/>
              <a:t>elevului</a:t>
            </a:r>
            <a:r>
              <a:rPr lang="en-US" dirty="0"/>
              <a:t>, </a:t>
            </a:r>
            <a:r>
              <a:rPr lang="en-US" dirty="0" err="1"/>
              <a:t>aprobat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ordin</a:t>
            </a:r>
            <a:r>
              <a:rPr lang="en-US" dirty="0"/>
              <a:t> al </a:t>
            </a:r>
            <a:r>
              <a:rPr lang="en-US" dirty="0" err="1"/>
              <a:t>ministrului</a:t>
            </a:r>
            <a:r>
              <a:rPr lang="en-US" dirty="0"/>
              <a:t> </a:t>
            </a:r>
            <a:r>
              <a:rPr lang="en-US" dirty="0" err="1"/>
              <a:t>educaţiei</a:t>
            </a:r>
            <a:r>
              <a:rPr lang="en-US" dirty="0"/>
              <a:t>.</a:t>
            </a:r>
            <a:endParaRPr lang="ro-RO" dirty="0"/>
          </a:p>
          <a:p>
            <a:pPr marL="339725" indent="-339725"/>
            <a:endParaRPr lang="ro-RO" dirty="0"/>
          </a:p>
          <a:p>
            <a:pPr marL="339725" indent="-339725"/>
            <a:endParaRPr lang="ro-RO" dirty="0"/>
          </a:p>
          <a:p>
            <a:pPr marL="339725" indent="-339725"/>
            <a:endParaRPr lang="ro-RO" dirty="0"/>
          </a:p>
          <a:p>
            <a:pPr marL="339725" indent="-339725"/>
            <a:endParaRPr lang="ro-RO" dirty="0"/>
          </a:p>
          <a:p>
            <a:r>
              <a:rPr lang="ro-RO" dirty="0"/>
              <a:t>Structura şi conţinutul Regulamentului </a:t>
            </a:r>
            <a:r>
              <a:rPr lang="en-US" dirty="0"/>
              <a:t>de </a:t>
            </a:r>
            <a:r>
              <a:rPr lang="en-US" dirty="0" err="1"/>
              <a:t>organizare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funcţionare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regulamentului</a:t>
            </a:r>
            <a:r>
              <a:rPr lang="en-US" dirty="0"/>
              <a:t> de </a:t>
            </a:r>
            <a:r>
              <a:rPr lang="en-US" dirty="0" err="1"/>
              <a:t>ordine</a:t>
            </a:r>
            <a:r>
              <a:rPr lang="ro-RO" dirty="0"/>
              <a:t> </a:t>
            </a:r>
            <a:r>
              <a:rPr lang="en-US" dirty="0" err="1"/>
              <a:t>interioară</a:t>
            </a:r>
            <a:r>
              <a:rPr lang="ro-RO" dirty="0"/>
              <a:t> sunt reglementate la </a:t>
            </a:r>
            <a:r>
              <a:rPr lang="ro-RO" dirty="0">
                <a:solidFill>
                  <a:srgbClr val="FF0000"/>
                </a:solidFill>
              </a:rPr>
              <a:t>art. 2</a:t>
            </a:r>
            <a:r>
              <a:rPr lang="ro-RO" dirty="0"/>
              <a:t>, </a:t>
            </a:r>
            <a:r>
              <a:rPr lang="ro-RO" dirty="0">
                <a:solidFill>
                  <a:srgbClr val="FF0000"/>
                </a:solidFill>
              </a:rPr>
              <a:t>alin. (2)-(12)</a:t>
            </a:r>
            <a:r>
              <a:rPr lang="ro-RO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381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42FACB-F3E3-415D-82FC-85481F870F12}"/>
              </a:ext>
            </a:extLst>
          </p:cNvPr>
          <p:cNvSpPr txBox="1"/>
          <p:nvPr/>
        </p:nvSpPr>
        <p:spPr>
          <a:xfrm>
            <a:off x="1184366" y="827313"/>
            <a:ext cx="788125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/>
              <a:t>Câteva repere: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Organizarea programului şcolar</a:t>
            </a:r>
            <a:r>
              <a:rPr lang="ro-RO" dirty="0"/>
              <a:t> - art. 9-1</a:t>
            </a:r>
            <a:r>
              <a:rPr lang="en-US" dirty="0"/>
              <a:t>2</a:t>
            </a:r>
            <a:r>
              <a:rPr lang="ro-RO" dirty="0"/>
              <a:t>;</a:t>
            </a:r>
          </a:p>
          <a:p>
            <a:r>
              <a:rPr lang="ro-RO" dirty="0">
                <a:solidFill>
                  <a:srgbClr val="00B0F0"/>
                </a:solidFill>
              </a:rPr>
              <a:t>Formaţiunile de studiu </a:t>
            </a:r>
            <a:r>
              <a:rPr lang="ro-RO" dirty="0"/>
              <a:t>– art. 13-1</a:t>
            </a:r>
            <a:r>
              <a:rPr lang="en-US" dirty="0"/>
              <a:t>5</a:t>
            </a:r>
            <a:r>
              <a:rPr lang="ro-RO" dirty="0"/>
              <a:t>;</a:t>
            </a:r>
          </a:p>
          <a:p>
            <a:r>
              <a:rPr lang="ro-RO" dirty="0">
                <a:solidFill>
                  <a:srgbClr val="00B0F0"/>
                </a:solidFill>
              </a:rPr>
              <a:t>Managementul unităţilor de învăţământ</a:t>
            </a:r>
            <a:r>
              <a:rPr lang="ro-RO" dirty="0"/>
              <a:t> – art. 16-17:</a:t>
            </a:r>
          </a:p>
          <a:p>
            <a:r>
              <a:rPr lang="en-US" dirty="0"/>
              <a:t>ART. 17</a:t>
            </a:r>
          </a:p>
          <a:p>
            <a:r>
              <a:rPr lang="en-US" dirty="0"/>
              <a:t>(1) </a:t>
            </a:r>
            <a:r>
              <a:rPr lang="en-US" dirty="0" err="1"/>
              <a:t>Consultanţa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asistenţa</a:t>
            </a:r>
            <a:r>
              <a:rPr lang="en-US" dirty="0"/>
              <a:t> </a:t>
            </a:r>
            <a:r>
              <a:rPr lang="en-US" dirty="0" err="1"/>
              <a:t>juridică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unităţile</a:t>
            </a:r>
            <a:r>
              <a:rPr lang="en-US" dirty="0"/>
              <a:t> de </a:t>
            </a:r>
            <a:r>
              <a:rPr lang="en-US" dirty="0" err="1"/>
              <a:t>învăţământ</a:t>
            </a:r>
            <a:r>
              <a:rPr lang="en-US" dirty="0"/>
              <a:t> de stat se </a:t>
            </a:r>
            <a:r>
              <a:rPr lang="en-US" dirty="0" err="1"/>
              <a:t>asigură</a:t>
            </a:r>
            <a:r>
              <a:rPr lang="en-US" dirty="0"/>
              <a:t>, la </a:t>
            </a:r>
            <a:r>
              <a:rPr lang="en-US" dirty="0" err="1"/>
              <a:t>solicitarea</a:t>
            </a:r>
            <a:r>
              <a:rPr lang="ro-RO" dirty="0"/>
              <a:t> </a:t>
            </a:r>
            <a:r>
              <a:rPr lang="en-US" dirty="0" err="1"/>
              <a:t>scrisă</a:t>
            </a:r>
            <a:r>
              <a:rPr lang="en-US" dirty="0"/>
              <a:t> a </a:t>
            </a:r>
            <a:r>
              <a:rPr lang="en-US" dirty="0" err="1"/>
              <a:t>directorului</a:t>
            </a:r>
            <a:r>
              <a:rPr lang="en-US" dirty="0"/>
              <a:t>, de </a:t>
            </a:r>
            <a:r>
              <a:rPr lang="en-US" dirty="0" err="1"/>
              <a:t>către</a:t>
            </a:r>
            <a:r>
              <a:rPr lang="en-US" dirty="0"/>
              <a:t> </a:t>
            </a:r>
            <a:r>
              <a:rPr lang="en-US" dirty="0" err="1"/>
              <a:t>inspectoratele</a:t>
            </a:r>
            <a:r>
              <a:rPr lang="en-US" dirty="0"/>
              <a:t> </a:t>
            </a:r>
            <a:r>
              <a:rPr lang="en-US" dirty="0" err="1"/>
              <a:t>școlare</a:t>
            </a:r>
            <a:r>
              <a:rPr lang="en-US" dirty="0"/>
              <a:t>,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consilierul</a:t>
            </a:r>
            <a:r>
              <a:rPr lang="en-US" dirty="0"/>
              <a:t> </a:t>
            </a:r>
            <a:r>
              <a:rPr lang="en-US" dirty="0" err="1"/>
              <a:t>juridic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FF0000"/>
                </a:solidFill>
              </a:rPr>
              <a:t>(2) </a:t>
            </a:r>
            <a:r>
              <a:rPr lang="en-US" dirty="0" err="1">
                <a:solidFill>
                  <a:srgbClr val="FF0000"/>
                </a:solidFill>
              </a:rPr>
              <a:t>Directorul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unității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învățământ</a:t>
            </a:r>
            <a:r>
              <a:rPr lang="en-US" dirty="0">
                <a:solidFill>
                  <a:srgbClr val="FF0000"/>
                </a:solidFill>
              </a:rPr>
              <a:t> de stat are </a:t>
            </a:r>
            <a:r>
              <a:rPr lang="en-US" dirty="0" err="1">
                <a:solidFill>
                  <a:srgbClr val="FF0000"/>
                </a:solidFill>
              </a:rPr>
              <a:t>obligația</a:t>
            </a:r>
            <a:r>
              <a:rPr lang="en-US" dirty="0">
                <a:solidFill>
                  <a:srgbClr val="FF0000"/>
                </a:solidFill>
              </a:rPr>
              <a:t> de a </a:t>
            </a:r>
            <a:r>
              <a:rPr lang="en-US" dirty="0" err="1">
                <a:solidFill>
                  <a:srgbClr val="FF0000"/>
                </a:solidFill>
              </a:rPr>
              <a:t>solicita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consultanţa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şi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asistenţa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juridică</a:t>
            </a:r>
            <a:r>
              <a:rPr lang="en-US" dirty="0">
                <a:solidFill>
                  <a:srgbClr val="FF0000"/>
                </a:solidFill>
              </a:rPr>
              <a:t> de la </a:t>
            </a:r>
            <a:r>
              <a:rPr lang="en-US" dirty="0" err="1">
                <a:solidFill>
                  <a:srgbClr val="FF0000"/>
                </a:solidFill>
              </a:rPr>
              <a:t>ISJ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 err="1">
                <a:solidFill>
                  <a:srgbClr val="FF0000"/>
                </a:solidFill>
              </a:rPr>
              <a:t>ISMB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pentru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toate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procesele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alte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situații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 err="1">
                <a:solidFill>
                  <a:srgbClr val="FF0000"/>
                </a:solidFill>
              </a:rPr>
              <a:t>litigii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en-US" dirty="0">
                <a:solidFill>
                  <a:srgbClr val="FF0000"/>
                </a:solidFill>
              </a:rPr>
              <a:t> care </a:t>
            </a:r>
            <a:r>
              <a:rPr lang="en-US" dirty="0" err="1">
                <a:solidFill>
                  <a:srgbClr val="FF0000"/>
                </a:solidFill>
              </a:rPr>
              <a:t>este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implicată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unitatea</a:t>
            </a:r>
            <a:r>
              <a:rPr lang="en-US" dirty="0">
                <a:solidFill>
                  <a:srgbClr val="FF0000"/>
                </a:solidFill>
              </a:rPr>
              <a:t> de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învățământ</a:t>
            </a:r>
            <a:r>
              <a:rPr lang="en-US" dirty="0">
                <a:solidFill>
                  <a:srgbClr val="FF0000"/>
                </a:solidFill>
              </a:rPr>
              <a:t>.</a:t>
            </a:r>
            <a:endParaRPr lang="ro-RO" dirty="0">
              <a:solidFill>
                <a:srgbClr val="FF0000"/>
              </a:solidFill>
            </a:endParaRPr>
          </a:p>
          <a:p>
            <a:endParaRPr lang="ro-RO" dirty="0">
              <a:solidFill>
                <a:srgbClr val="FF0000"/>
              </a:solidFill>
            </a:endParaRPr>
          </a:p>
          <a:p>
            <a:r>
              <a:rPr lang="ro-RO" dirty="0">
                <a:solidFill>
                  <a:srgbClr val="00B0F0"/>
                </a:solidFill>
              </a:rPr>
              <a:t>Consiliul de administraţie </a:t>
            </a:r>
            <a:r>
              <a:rPr lang="ro-RO" dirty="0"/>
              <a:t>– art. 18-19 – reglementat şi de Ordinul nr. 6223/04.09.2023;</a:t>
            </a:r>
          </a:p>
          <a:p>
            <a:r>
              <a:rPr lang="en-US" dirty="0"/>
              <a:t>ART. 18</a:t>
            </a:r>
            <a:endParaRPr lang="ro-RO" dirty="0"/>
          </a:p>
          <a:p>
            <a:r>
              <a:rPr lang="en-US" dirty="0">
                <a:solidFill>
                  <a:srgbClr val="FF0000"/>
                </a:solidFill>
              </a:rPr>
              <a:t>(8) </a:t>
            </a:r>
            <a:r>
              <a:rPr lang="en-US" dirty="0" err="1">
                <a:solidFill>
                  <a:srgbClr val="FF0000"/>
                </a:solidFill>
              </a:rPr>
              <a:t>Pentru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asigurarea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transparenței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procesul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decizional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tematica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ședință</a:t>
            </a:r>
            <a:r>
              <a:rPr lang="en-US" dirty="0">
                <a:solidFill>
                  <a:srgbClr val="FF0000"/>
                </a:solidFill>
              </a:rPr>
              <a:t> a </a:t>
            </a:r>
            <a:r>
              <a:rPr lang="en-US" dirty="0" err="1">
                <a:solidFill>
                  <a:srgbClr val="FF0000"/>
                </a:solidFill>
              </a:rPr>
              <a:t>Consiliului</a:t>
            </a:r>
            <a:r>
              <a:rPr lang="en-US" dirty="0">
                <a:solidFill>
                  <a:srgbClr val="FF0000"/>
                </a:solidFill>
              </a:rPr>
              <a:t> de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administrație</a:t>
            </a:r>
            <a:r>
              <a:rPr lang="en-US" dirty="0">
                <a:solidFill>
                  <a:srgbClr val="FF0000"/>
                </a:solidFill>
              </a:rPr>
              <a:t>, precum </a:t>
            </a:r>
            <a:r>
              <a:rPr lang="en-US" dirty="0" err="1">
                <a:solidFill>
                  <a:srgbClr val="FF0000"/>
                </a:solidFill>
              </a:rPr>
              <a:t>și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deciziile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luate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vor</a:t>
            </a:r>
            <a:r>
              <a:rPr lang="en-US" dirty="0">
                <a:solidFill>
                  <a:srgbClr val="FF0000"/>
                </a:solidFill>
              </a:rPr>
              <a:t> fi </a:t>
            </a:r>
            <a:r>
              <a:rPr lang="en-US" dirty="0" err="1">
                <a:solidFill>
                  <a:srgbClr val="FF0000"/>
                </a:solidFill>
              </a:rPr>
              <a:t>afișate</a:t>
            </a:r>
            <a:r>
              <a:rPr lang="en-US" dirty="0">
                <a:solidFill>
                  <a:srgbClr val="FF0000"/>
                </a:solidFill>
              </a:rPr>
              <a:t> la </a:t>
            </a:r>
            <a:r>
              <a:rPr lang="en-US" dirty="0" err="1">
                <a:solidFill>
                  <a:srgbClr val="FF0000"/>
                </a:solidFill>
              </a:rPr>
              <a:t>avizierul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instituției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și</a:t>
            </a:r>
            <a:r>
              <a:rPr lang="en-US" dirty="0">
                <a:solidFill>
                  <a:srgbClr val="FF0000"/>
                </a:solidFill>
              </a:rPr>
              <a:t>/ </a:t>
            </a:r>
            <a:r>
              <a:rPr lang="en-US" dirty="0" err="1">
                <a:solidFill>
                  <a:srgbClr val="FF0000"/>
                </a:solidFill>
              </a:rPr>
              <a:t>sau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adresa</a:t>
            </a:r>
            <a:r>
              <a:rPr lang="en-US" dirty="0">
                <a:solidFill>
                  <a:srgbClr val="FF0000"/>
                </a:solidFill>
              </a:rPr>
              <a:t>/ </a:t>
            </a:r>
            <a:r>
              <a:rPr lang="en-US" dirty="0" err="1">
                <a:solidFill>
                  <a:srgbClr val="FF0000"/>
                </a:solidFill>
              </a:rPr>
              <a:t>pagina</a:t>
            </a:r>
            <a:r>
              <a:rPr lang="en-US" dirty="0">
                <a:solidFill>
                  <a:srgbClr val="FF0000"/>
                </a:solidFill>
              </a:rPr>
              <a:t> web a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instituției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0218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681485-8044-4CB2-BDAF-7AAA7AC20B4B}"/>
              </a:ext>
            </a:extLst>
          </p:cNvPr>
          <p:cNvSpPr txBox="1"/>
          <p:nvPr/>
        </p:nvSpPr>
        <p:spPr>
          <a:xfrm>
            <a:off x="383178" y="609600"/>
            <a:ext cx="9144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rgbClr val="00B0F0"/>
                </a:solidFill>
              </a:rPr>
              <a:t>Directorul</a:t>
            </a:r>
            <a:r>
              <a:rPr lang="ro-RO" dirty="0"/>
              <a:t> – art. 20-23</a:t>
            </a:r>
          </a:p>
          <a:p>
            <a:r>
              <a:rPr lang="ro-RO" dirty="0"/>
              <a:t> </a:t>
            </a:r>
            <a:r>
              <a:rPr lang="en-US" dirty="0">
                <a:solidFill>
                  <a:srgbClr val="FF0000"/>
                </a:solidFill>
              </a:rPr>
              <a:t>ART. 21</a:t>
            </a:r>
          </a:p>
          <a:p>
            <a:pPr marL="342900" indent="-342900">
              <a:buAutoNum type="arabicParenBoth"/>
            </a:pPr>
            <a:r>
              <a:rPr lang="pt-BR" dirty="0">
                <a:solidFill>
                  <a:srgbClr val="FF0000"/>
                </a:solidFill>
              </a:rPr>
              <a:t>În exercitarea funcţiei de conducere executivă, directorul are următoarele atribuţii:</a:t>
            </a:r>
            <a:endParaRPr lang="ro-RO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e) </a:t>
            </a:r>
            <a:r>
              <a:rPr lang="en-US" dirty="0" err="1"/>
              <a:t>propune</a:t>
            </a:r>
            <a:r>
              <a:rPr lang="en-US" dirty="0"/>
              <a:t> </a:t>
            </a:r>
            <a:r>
              <a:rPr lang="en-US" dirty="0" err="1"/>
              <a:t>spre</a:t>
            </a:r>
            <a:r>
              <a:rPr lang="en-US" dirty="0"/>
              <a:t> </a:t>
            </a:r>
            <a:r>
              <a:rPr lang="en-US" dirty="0" err="1"/>
              <a:t>aprobare</a:t>
            </a:r>
            <a:r>
              <a:rPr lang="en-US" dirty="0"/>
              <a:t> </a:t>
            </a:r>
            <a:r>
              <a:rPr lang="en-US" dirty="0" err="1"/>
              <a:t>consiliului</a:t>
            </a:r>
            <a:r>
              <a:rPr lang="en-US" dirty="0"/>
              <a:t> de </a:t>
            </a:r>
            <a:r>
              <a:rPr lang="en-US" dirty="0" err="1"/>
              <a:t>administraţie</a:t>
            </a:r>
            <a:r>
              <a:rPr lang="en-US" dirty="0"/>
              <a:t> </a:t>
            </a:r>
            <a:r>
              <a:rPr lang="en-US" dirty="0" err="1"/>
              <a:t>obiectivele</a:t>
            </a:r>
            <a:r>
              <a:rPr lang="en-US" dirty="0"/>
              <a:t> </a:t>
            </a:r>
            <a:r>
              <a:rPr lang="en-US" dirty="0" err="1"/>
              <a:t>unităţii</a:t>
            </a:r>
            <a:r>
              <a:rPr lang="en-US" dirty="0"/>
              <a:t> de </a:t>
            </a:r>
            <a:r>
              <a:rPr lang="en-US" dirty="0" err="1"/>
              <a:t>învăţământ</a:t>
            </a:r>
            <a:r>
              <a:rPr lang="ro-RO" dirty="0"/>
              <a:t> </a:t>
            </a:r>
            <a:r>
              <a:rPr lang="en-US" dirty="0" err="1"/>
              <a:t>preuniversitar</a:t>
            </a:r>
            <a:r>
              <a:rPr lang="en-US" dirty="0"/>
              <a:t>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asigurarea</a:t>
            </a:r>
            <a:r>
              <a:rPr lang="en-US" dirty="0"/>
              <a:t> </a:t>
            </a:r>
            <a:r>
              <a:rPr lang="en-US" dirty="0" err="1"/>
              <a:t>calităţii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echității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educaţie</a:t>
            </a:r>
            <a:r>
              <a:rPr lang="en-US" dirty="0"/>
              <a:t>,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raportare</a:t>
            </a:r>
            <a:r>
              <a:rPr lang="en-US" dirty="0"/>
              <a:t> la </a:t>
            </a:r>
            <a:r>
              <a:rPr lang="en-US" dirty="0" err="1"/>
              <a:t>cadrul</a:t>
            </a:r>
            <a:r>
              <a:rPr lang="en-US" dirty="0"/>
              <a:t> general </a:t>
            </a:r>
            <a:r>
              <a:rPr lang="en-US" dirty="0" err="1"/>
              <a:t>privind</a:t>
            </a:r>
            <a:r>
              <a:rPr lang="ro-RO" dirty="0"/>
              <a:t> </a:t>
            </a:r>
            <a:r>
              <a:rPr lang="en-US" dirty="0" err="1"/>
              <a:t>politicile</a:t>
            </a:r>
            <a:r>
              <a:rPr lang="en-US" dirty="0"/>
              <a:t> </a:t>
            </a:r>
            <a:r>
              <a:rPr lang="en-US" dirty="0" err="1"/>
              <a:t>educaţionale</a:t>
            </a:r>
            <a:r>
              <a:rPr lang="en-US" dirty="0"/>
              <a:t>, </a:t>
            </a:r>
            <a:r>
              <a:rPr lang="en-US" dirty="0" err="1"/>
              <a:t>scopurile</a:t>
            </a:r>
            <a:r>
              <a:rPr lang="en-US" dirty="0"/>
              <a:t>, </a:t>
            </a:r>
            <a:r>
              <a:rPr lang="en-US" dirty="0" err="1"/>
              <a:t>obiectivele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standardele</a:t>
            </a:r>
            <a:r>
              <a:rPr lang="en-US" dirty="0"/>
              <a:t> </a:t>
            </a:r>
            <a:r>
              <a:rPr lang="en-US" dirty="0" err="1"/>
              <a:t>stabilite</a:t>
            </a:r>
            <a:r>
              <a:rPr lang="en-US" dirty="0"/>
              <a:t> de </a:t>
            </a:r>
            <a:r>
              <a:rPr lang="en-US" dirty="0" err="1"/>
              <a:t>Ministerul</a:t>
            </a:r>
            <a:r>
              <a:rPr lang="en-US" dirty="0"/>
              <a:t> </a:t>
            </a:r>
            <a:r>
              <a:rPr lang="en-US" dirty="0" err="1"/>
              <a:t>Educaţiei</a:t>
            </a:r>
            <a:r>
              <a:rPr lang="en-US" dirty="0"/>
              <a:t>. </a:t>
            </a:r>
            <a:r>
              <a:rPr lang="en-US" dirty="0" err="1"/>
              <a:t>Îndeplinirea</a:t>
            </a:r>
            <a:r>
              <a:rPr lang="ro-RO" dirty="0"/>
              <a:t> </a:t>
            </a:r>
            <a:r>
              <a:rPr lang="en-US" dirty="0" err="1"/>
              <a:t>obiectivelor</a:t>
            </a:r>
            <a:r>
              <a:rPr lang="en-US" dirty="0"/>
              <a:t> </a:t>
            </a:r>
            <a:r>
              <a:rPr lang="en-US" dirty="0" err="1"/>
              <a:t>unităţii</a:t>
            </a:r>
            <a:r>
              <a:rPr lang="en-US" dirty="0"/>
              <a:t> de </a:t>
            </a:r>
            <a:r>
              <a:rPr lang="en-US" dirty="0" err="1"/>
              <a:t>învăţământ</a:t>
            </a:r>
            <a:r>
              <a:rPr lang="en-US" dirty="0"/>
              <a:t> </a:t>
            </a:r>
            <a:r>
              <a:rPr lang="en-US" dirty="0" err="1"/>
              <a:t>privind</a:t>
            </a:r>
            <a:r>
              <a:rPr lang="en-US" dirty="0"/>
              <a:t> </a:t>
            </a:r>
            <a:r>
              <a:rPr lang="en-US" dirty="0" err="1"/>
              <a:t>asigurarea</a:t>
            </a:r>
            <a:r>
              <a:rPr lang="en-US" dirty="0"/>
              <a:t> </a:t>
            </a:r>
            <a:r>
              <a:rPr lang="en-US" dirty="0" err="1"/>
              <a:t>calităţii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echității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educaţie</a:t>
            </a:r>
            <a:r>
              <a:rPr lang="en-US" dirty="0"/>
              <a:t> </a:t>
            </a:r>
            <a:r>
              <a:rPr lang="en-US" dirty="0" err="1"/>
              <a:t>reprezintă</a:t>
            </a:r>
            <a:r>
              <a:rPr lang="en-US" dirty="0"/>
              <a:t> </a:t>
            </a:r>
            <a:r>
              <a:rPr lang="en-US" dirty="0" err="1"/>
              <a:t>criteriu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ro-RO" dirty="0"/>
              <a:t> </a:t>
            </a:r>
            <a:r>
              <a:rPr lang="en-US" dirty="0" err="1"/>
              <a:t>evaluarea</a:t>
            </a:r>
            <a:r>
              <a:rPr lang="en-US" dirty="0"/>
              <a:t> </a:t>
            </a:r>
            <a:r>
              <a:rPr lang="en-US" dirty="0" err="1"/>
              <a:t>managerială</a:t>
            </a:r>
            <a:r>
              <a:rPr lang="en-US" dirty="0"/>
              <a:t> </a:t>
            </a:r>
            <a:r>
              <a:rPr lang="en-US" dirty="0" err="1"/>
              <a:t>realizată</a:t>
            </a:r>
            <a:r>
              <a:rPr lang="en-US" dirty="0"/>
              <a:t> de </a:t>
            </a:r>
            <a:r>
              <a:rPr lang="en-US" dirty="0" err="1"/>
              <a:t>inspectorul</a:t>
            </a:r>
            <a:r>
              <a:rPr lang="en-US" dirty="0"/>
              <a:t> </a:t>
            </a:r>
            <a:r>
              <a:rPr lang="en-US" dirty="0" err="1"/>
              <a:t>școlar</a:t>
            </a:r>
            <a:r>
              <a:rPr lang="en-US" dirty="0"/>
              <a:t> general al </a:t>
            </a:r>
            <a:r>
              <a:rPr lang="en-US" dirty="0" err="1"/>
              <a:t>ISJ</a:t>
            </a:r>
            <a:r>
              <a:rPr lang="en-US" dirty="0"/>
              <a:t>/</a:t>
            </a:r>
            <a:r>
              <a:rPr lang="en-US" dirty="0" err="1"/>
              <a:t>ISMB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verificată</a:t>
            </a:r>
            <a:r>
              <a:rPr lang="en-US" dirty="0"/>
              <a:t> periodic de</a:t>
            </a:r>
            <a:r>
              <a:rPr lang="ro-RO" dirty="0"/>
              <a:t> </a:t>
            </a:r>
            <a:r>
              <a:rPr lang="en-US" dirty="0" err="1"/>
              <a:t>ARACIP</a:t>
            </a:r>
            <a:r>
              <a:rPr lang="en-US" dirty="0"/>
              <a:t>;</a:t>
            </a:r>
            <a:endParaRPr lang="ro-RO" dirty="0"/>
          </a:p>
          <a:p>
            <a:r>
              <a:rPr lang="en-US" dirty="0">
                <a:solidFill>
                  <a:srgbClr val="FF0000"/>
                </a:solidFill>
              </a:rPr>
              <a:t>f) </a:t>
            </a:r>
            <a:r>
              <a:rPr lang="en-US" dirty="0" err="1"/>
              <a:t>răspunde</a:t>
            </a:r>
            <a:r>
              <a:rPr lang="en-US" dirty="0"/>
              <a:t> de </a:t>
            </a:r>
            <a:r>
              <a:rPr lang="en-US" dirty="0" err="1"/>
              <a:t>implicarea</a:t>
            </a:r>
            <a:r>
              <a:rPr lang="en-US" dirty="0"/>
              <a:t> </a:t>
            </a:r>
            <a:r>
              <a:rPr lang="en-US" dirty="0" err="1"/>
              <a:t>unității</a:t>
            </a:r>
            <a:r>
              <a:rPr lang="en-US" dirty="0"/>
              <a:t> de </a:t>
            </a:r>
            <a:r>
              <a:rPr lang="en-US" dirty="0" err="1"/>
              <a:t>învățământ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programele</a:t>
            </a:r>
            <a:r>
              <a:rPr lang="en-US" dirty="0"/>
              <a:t> </a:t>
            </a:r>
            <a:r>
              <a:rPr lang="en-US" dirty="0" err="1"/>
              <a:t>Uniunii</a:t>
            </a:r>
            <a:r>
              <a:rPr lang="en-US" dirty="0"/>
              <a:t> </a:t>
            </a:r>
            <a:r>
              <a:rPr lang="en-US" dirty="0" err="1"/>
              <a:t>Europene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domeniul</a:t>
            </a:r>
            <a:r>
              <a:rPr lang="ro-RO" dirty="0"/>
              <a:t> </a:t>
            </a:r>
            <a:r>
              <a:rPr lang="en-US" dirty="0" err="1"/>
              <a:t>educației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formarii</a:t>
            </a:r>
            <a:r>
              <a:rPr lang="en-US" dirty="0"/>
              <a:t> </a:t>
            </a:r>
            <a:r>
              <a:rPr lang="en-US" dirty="0" err="1"/>
              <a:t>profesionale</a:t>
            </a:r>
            <a:r>
              <a:rPr lang="en-US" dirty="0"/>
              <a:t>, ca instrument de </a:t>
            </a:r>
            <a:r>
              <a:rPr lang="en-US" dirty="0" err="1"/>
              <a:t>dezvoltare</a:t>
            </a:r>
            <a:r>
              <a:rPr lang="en-US" dirty="0"/>
              <a:t> </a:t>
            </a:r>
            <a:r>
              <a:rPr lang="en-US" dirty="0" err="1"/>
              <a:t>instituțională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de </a:t>
            </a:r>
            <a:r>
              <a:rPr lang="en-US" dirty="0" err="1"/>
              <a:t>creștere</a:t>
            </a:r>
            <a:r>
              <a:rPr lang="en-US" dirty="0"/>
              <a:t> a </a:t>
            </a:r>
            <a:r>
              <a:rPr lang="en-US" dirty="0" err="1"/>
              <a:t>calității</a:t>
            </a:r>
            <a:r>
              <a:rPr lang="ro-RO" dirty="0"/>
              <a:t> </a:t>
            </a:r>
            <a:r>
              <a:rPr lang="en-US" dirty="0" err="1"/>
              <a:t>educației</a:t>
            </a:r>
            <a:r>
              <a:rPr lang="en-US" dirty="0"/>
              <a:t> </a:t>
            </a:r>
            <a:r>
              <a:rPr lang="en-US" dirty="0" err="1"/>
              <a:t>furnizate</a:t>
            </a:r>
            <a:r>
              <a:rPr lang="en-US" dirty="0"/>
              <a:t> de </a:t>
            </a:r>
            <a:r>
              <a:rPr lang="en-US" dirty="0" err="1"/>
              <a:t>unitatea</a:t>
            </a:r>
            <a:r>
              <a:rPr lang="en-US" dirty="0"/>
              <a:t> de </a:t>
            </a:r>
            <a:r>
              <a:rPr lang="en-US" dirty="0" err="1"/>
              <a:t>învățământ</a:t>
            </a:r>
            <a:r>
              <a:rPr lang="en-US" dirty="0"/>
              <a:t>;</a:t>
            </a:r>
            <a:endParaRPr lang="ro-RO" dirty="0"/>
          </a:p>
          <a:p>
            <a:r>
              <a:rPr lang="en-US" dirty="0">
                <a:solidFill>
                  <a:srgbClr val="FF0000"/>
                </a:solidFill>
              </a:rPr>
              <a:t>g) </a:t>
            </a:r>
            <a:r>
              <a:rPr lang="en-US" dirty="0" err="1"/>
              <a:t>coordonează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notifică</a:t>
            </a:r>
            <a:r>
              <a:rPr lang="en-US" dirty="0"/>
              <a:t> </a:t>
            </a:r>
            <a:r>
              <a:rPr lang="en-US" dirty="0" err="1"/>
              <a:t>administratorii</a:t>
            </a:r>
            <a:r>
              <a:rPr lang="en-US" dirty="0"/>
              <a:t> </a:t>
            </a:r>
            <a:r>
              <a:rPr lang="en-US" dirty="0" err="1"/>
              <a:t>patrimoniului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vederea</a:t>
            </a:r>
            <a:r>
              <a:rPr lang="en-US" dirty="0"/>
              <a:t> </a:t>
            </a:r>
            <a:r>
              <a:rPr lang="en-US" dirty="0" err="1"/>
              <a:t>obţinerii</a:t>
            </a:r>
            <a:r>
              <a:rPr lang="ro-RO" dirty="0"/>
              <a:t> </a:t>
            </a:r>
            <a:r>
              <a:rPr lang="en-US" dirty="0" err="1"/>
              <a:t>autorizaţiilor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ro-RO" dirty="0"/>
              <a:t> </a:t>
            </a:r>
            <a:r>
              <a:rPr lang="en-US" dirty="0" err="1"/>
              <a:t>avizelor</a:t>
            </a:r>
            <a:r>
              <a:rPr lang="en-US" dirty="0"/>
              <a:t> </a:t>
            </a:r>
            <a:r>
              <a:rPr lang="en-US" dirty="0" err="1"/>
              <a:t>legale</a:t>
            </a:r>
            <a:r>
              <a:rPr lang="en-US" dirty="0"/>
              <a:t> </a:t>
            </a:r>
            <a:r>
              <a:rPr lang="en-US" dirty="0" err="1"/>
              <a:t>necesare</a:t>
            </a:r>
            <a:r>
              <a:rPr lang="en-US" dirty="0"/>
              <a:t> </a:t>
            </a:r>
            <a:r>
              <a:rPr lang="en-US" dirty="0" err="1"/>
              <a:t>funcţionării</a:t>
            </a:r>
            <a:r>
              <a:rPr lang="en-US" dirty="0"/>
              <a:t> </a:t>
            </a:r>
            <a:r>
              <a:rPr lang="en-US" dirty="0" err="1"/>
              <a:t>unităţii</a:t>
            </a:r>
            <a:r>
              <a:rPr lang="en-US" dirty="0"/>
              <a:t> de </a:t>
            </a:r>
            <a:r>
              <a:rPr lang="en-US" dirty="0" err="1"/>
              <a:t>învăţământ</a:t>
            </a:r>
            <a:r>
              <a:rPr lang="en-US" dirty="0"/>
              <a:t>, conform </a:t>
            </a:r>
            <a:r>
              <a:rPr lang="en-US" dirty="0" err="1"/>
              <a:t>atribuțiilor</a:t>
            </a:r>
            <a:r>
              <a:rPr lang="en-US" dirty="0"/>
              <a:t> care le </a:t>
            </a:r>
            <a:r>
              <a:rPr lang="en-US" dirty="0" err="1"/>
              <a:t>revin</a:t>
            </a:r>
            <a:r>
              <a:rPr lang="en-US" dirty="0"/>
              <a:t>;</a:t>
            </a:r>
            <a:endParaRPr lang="ro-RO" dirty="0"/>
          </a:p>
          <a:p>
            <a:r>
              <a:rPr lang="en-US" dirty="0">
                <a:solidFill>
                  <a:srgbClr val="FF0000"/>
                </a:solidFill>
              </a:rPr>
              <a:t>h) </a:t>
            </a:r>
            <a:r>
              <a:rPr lang="en-US" dirty="0" err="1"/>
              <a:t>reprezintă</a:t>
            </a:r>
            <a:r>
              <a:rPr lang="en-US" dirty="0"/>
              <a:t> </a:t>
            </a:r>
            <a:r>
              <a:rPr lang="en-US" dirty="0" err="1"/>
              <a:t>unitatea</a:t>
            </a:r>
            <a:r>
              <a:rPr lang="en-US" dirty="0"/>
              <a:t> de </a:t>
            </a:r>
            <a:r>
              <a:rPr lang="en-US" dirty="0" err="1"/>
              <a:t>învățământ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consorțiilor</a:t>
            </a:r>
            <a:r>
              <a:rPr lang="en-US" dirty="0"/>
              <a:t> </a:t>
            </a:r>
            <a:r>
              <a:rPr lang="en-US" dirty="0" err="1"/>
              <a:t>școlare</a:t>
            </a:r>
            <a:r>
              <a:rPr lang="en-US" dirty="0"/>
              <a:t> </a:t>
            </a:r>
            <a:r>
              <a:rPr lang="en-US" dirty="0" err="1"/>
              <a:t>constituite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parteneriat</a:t>
            </a:r>
            <a:r>
              <a:rPr lang="en-US" dirty="0"/>
              <a:t> cu </a:t>
            </a:r>
            <a:r>
              <a:rPr lang="en-US" dirty="0" err="1"/>
              <a:t>alte</a:t>
            </a:r>
            <a:r>
              <a:rPr lang="ro-RO" dirty="0"/>
              <a:t> </a:t>
            </a:r>
            <a:r>
              <a:rPr lang="en-US" dirty="0" err="1"/>
              <a:t>unități</a:t>
            </a:r>
            <a:r>
              <a:rPr lang="en-US" dirty="0"/>
              <a:t> de </a:t>
            </a:r>
            <a:r>
              <a:rPr lang="en-US" dirty="0" err="1"/>
              <a:t>învățământ</a:t>
            </a:r>
            <a:r>
              <a:rPr lang="en-US" dirty="0"/>
              <a:t> de stat, </a:t>
            </a:r>
            <a:r>
              <a:rPr lang="en-US" dirty="0" err="1"/>
              <a:t>particulare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ro-RO" dirty="0"/>
              <a:t> </a:t>
            </a:r>
            <a:r>
              <a:rPr lang="en-US" dirty="0" err="1"/>
              <a:t>confesionale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autorități</a:t>
            </a:r>
            <a:r>
              <a:rPr lang="en-US" dirty="0"/>
              <a:t> ale </a:t>
            </a:r>
            <a:r>
              <a:rPr lang="en-US" dirty="0" err="1"/>
              <a:t>administrației</a:t>
            </a:r>
            <a:r>
              <a:rPr lang="en-US" dirty="0"/>
              <a:t> </a:t>
            </a:r>
            <a:r>
              <a:rPr lang="en-US" dirty="0" err="1"/>
              <a:t>publice</a:t>
            </a:r>
            <a:r>
              <a:rPr lang="en-US" dirty="0"/>
              <a:t> locale </a:t>
            </a:r>
            <a:r>
              <a:rPr lang="en-US" dirty="0" err="1"/>
              <a:t>în</a:t>
            </a:r>
            <a:r>
              <a:rPr lang="ro-RO" dirty="0"/>
              <a:t> </a:t>
            </a:r>
            <a:r>
              <a:rPr lang="en-US" dirty="0" err="1"/>
              <a:t>vederea</a:t>
            </a:r>
            <a:r>
              <a:rPr lang="en-US" dirty="0"/>
              <a:t> </a:t>
            </a:r>
            <a:r>
              <a:rPr lang="en-US" dirty="0" err="1"/>
              <a:t>asigurării</a:t>
            </a:r>
            <a:r>
              <a:rPr lang="en-US" dirty="0"/>
              <a:t> </a:t>
            </a:r>
            <a:r>
              <a:rPr lang="en-US" dirty="0" err="1"/>
              <a:t>calității</a:t>
            </a:r>
            <a:r>
              <a:rPr lang="en-US" dirty="0"/>
              <a:t> </a:t>
            </a:r>
            <a:r>
              <a:rPr lang="en-US" dirty="0" err="1"/>
              <a:t>educației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a </a:t>
            </a:r>
            <a:r>
              <a:rPr lang="en-US" dirty="0" err="1"/>
              <a:t>optimizării</a:t>
            </a:r>
            <a:r>
              <a:rPr lang="en-US" dirty="0"/>
              <a:t> </a:t>
            </a:r>
            <a:r>
              <a:rPr lang="en-US" dirty="0" err="1"/>
              <a:t>gestionării</a:t>
            </a:r>
            <a:r>
              <a:rPr lang="en-US" dirty="0"/>
              <a:t> </a:t>
            </a:r>
            <a:r>
              <a:rPr lang="en-US" dirty="0" err="1"/>
              <a:t>resurselor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75253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DC73549-2263-442C-ADEF-1B7B83429799}"/>
              </a:ext>
            </a:extLst>
          </p:cNvPr>
          <p:cNvSpPr/>
          <p:nvPr/>
        </p:nvSpPr>
        <p:spPr>
          <a:xfrm>
            <a:off x="348341" y="212735"/>
            <a:ext cx="964038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FF0000"/>
                </a:solidFill>
                <a:latin typeface="TimesNewRomanPSMT"/>
              </a:rPr>
              <a:t>i</a:t>
            </a:r>
            <a:r>
              <a:rPr lang="en-US" sz="1600" dirty="0">
                <a:solidFill>
                  <a:srgbClr val="FF0000"/>
                </a:solidFill>
                <a:latin typeface="TimesNewRomanPSMT"/>
              </a:rPr>
              <a:t>) </a:t>
            </a:r>
            <a:r>
              <a:rPr lang="en-US" sz="1600" dirty="0" err="1">
                <a:latin typeface="TimesNewRomanPSMT"/>
              </a:rPr>
              <a:t>colaborează</a:t>
            </a:r>
            <a:r>
              <a:rPr lang="en-US" sz="1600" dirty="0">
                <a:latin typeface="TimesNewRomanPSMT"/>
              </a:rPr>
              <a:t> cu </a:t>
            </a:r>
            <a:r>
              <a:rPr lang="en-US" sz="1600" dirty="0" err="1">
                <a:latin typeface="TimesNewRomanPSMT"/>
              </a:rPr>
              <a:t>consiliul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şcolaral</a:t>
            </a:r>
            <a:r>
              <a:rPr lang="en-US" sz="1600" dirty="0">
                <a:latin typeface="TimesNewRomanPSMT"/>
              </a:rPr>
              <a:t> al </a:t>
            </a:r>
            <a:r>
              <a:rPr lang="en-US" sz="1600" dirty="0" err="1">
                <a:latin typeface="TimesNewRomanPSMT"/>
              </a:rPr>
              <a:t>elevilor</a:t>
            </a:r>
            <a:r>
              <a:rPr lang="en-US" sz="1600" dirty="0">
                <a:latin typeface="TimesNewRomanPSMT"/>
              </a:rPr>
              <a:t>, </a:t>
            </a:r>
            <a:r>
              <a:rPr lang="en-US" sz="1600" dirty="0" err="1">
                <a:latin typeface="TimesNewRomanPSMT"/>
              </a:rPr>
              <a:t>structurile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asociative</a:t>
            </a:r>
            <a:r>
              <a:rPr lang="en-US" sz="1600" dirty="0">
                <a:latin typeface="TimesNewRomanPSMT"/>
              </a:rPr>
              <a:t> ale </a:t>
            </a:r>
            <a:r>
              <a:rPr lang="en-US" sz="1600" dirty="0" err="1">
                <a:latin typeface="TimesNewRomanPSMT"/>
              </a:rPr>
              <a:t>părinților</a:t>
            </a:r>
            <a:r>
              <a:rPr lang="en-US" sz="1600" dirty="0">
                <a:latin typeface="TimesNewRomanPSMT"/>
              </a:rPr>
              <a:t>/</a:t>
            </a:r>
            <a:r>
              <a:rPr lang="en-US" sz="1600" dirty="0" err="1">
                <a:latin typeface="TimesNewRomanPSMT"/>
              </a:rPr>
              <a:t>reprezentanților</a:t>
            </a:r>
            <a:endParaRPr lang="en-US" sz="1600" dirty="0">
              <a:latin typeface="TimesNewRomanPSMT"/>
            </a:endParaRPr>
          </a:p>
          <a:p>
            <a:r>
              <a:rPr lang="en-US" sz="1600" dirty="0" err="1">
                <a:latin typeface="TimesNewRomanPSMT"/>
              </a:rPr>
              <a:t>legali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şi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organizaţiilor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sindicale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afiliate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federațiilor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sindicale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reprezentative</a:t>
            </a:r>
            <a:r>
              <a:rPr lang="en-US" sz="1600" dirty="0">
                <a:latin typeface="TimesNewRomanPSMT"/>
              </a:rPr>
              <a:t> la </a:t>
            </a:r>
            <a:r>
              <a:rPr lang="en-US" sz="1600" dirty="0" err="1">
                <a:latin typeface="TimesNewRomanPSMT"/>
              </a:rPr>
              <a:t>nivel</a:t>
            </a:r>
            <a:r>
              <a:rPr lang="en-US" sz="1600" dirty="0">
                <a:latin typeface="TimesNewRomanPSMT"/>
              </a:rPr>
              <a:t> de sector de </a:t>
            </a:r>
            <a:r>
              <a:rPr lang="en-US" sz="1600" dirty="0" err="1">
                <a:latin typeface="TimesNewRomanPSMT"/>
              </a:rPr>
              <a:t>negociere</a:t>
            </a:r>
            <a:r>
              <a:rPr lang="ro-RO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colectivă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învățământ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preuniversitar</a:t>
            </a:r>
            <a:r>
              <a:rPr lang="en-US" sz="1600" dirty="0">
                <a:latin typeface="TimesNewRomanPSMT"/>
              </a:rPr>
              <a:t> care au </a:t>
            </a:r>
            <a:r>
              <a:rPr lang="en-US" sz="1600" dirty="0" err="1">
                <a:latin typeface="TimesNewRomanPSMT"/>
              </a:rPr>
              <a:t>membrii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în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unitatea</a:t>
            </a:r>
            <a:r>
              <a:rPr lang="en-US" sz="1600" dirty="0">
                <a:latin typeface="TimesNewRomanPSMT"/>
              </a:rPr>
              <a:t> de </a:t>
            </a:r>
            <a:r>
              <a:rPr lang="en-US" sz="1600" dirty="0" err="1">
                <a:latin typeface="TimesNewRomanPSMT"/>
              </a:rPr>
              <a:t>învățământ</a:t>
            </a:r>
            <a:r>
              <a:rPr lang="en-US" sz="1600" dirty="0">
                <a:latin typeface="TimesNewRomanPSMT"/>
              </a:rPr>
              <a:t>, </a:t>
            </a:r>
            <a:r>
              <a:rPr lang="en-US" sz="1600" dirty="0" err="1">
                <a:latin typeface="TimesNewRomanPSMT"/>
              </a:rPr>
              <a:t>pentru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identificarea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celor</a:t>
            </a:r>
            <a:r>
              <a:rPr lang="ro-RO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mai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bune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metode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privind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dezvoltarea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sistemului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educaţional</a:t>
            </a:r>
            <a:r>
              <a:rPr lang="en-US" sz="1600" dirty="0">
                <a:latin typeface="TimesNewRomanPSMT"/>
              </a:rPr>
              <a:t>;</a:t>
            </a:r>
            <a:endParaRPr lang="ro-RO" sz="1600" dirty="0">
              <a:latin typeface="TimesNewRomanPSMT"/>
            </a:endParaRPr>
          </a:p>
          <a:p>
            <a:endParaRPr lang="ro-RO" sz="1600" dirty="0">
              <a:latin typeface="TimesNewRomanPSMT"/>
            </a:endParaRPr>
          </a:p>
          <a:p>
            <a:r>
              <a:rPr lang="en-US" dirty="0">
                <a:solidFill>
                  <a:srgbClr val="FF0000"/>
                </a:solidFill>
              </a:rPr>
              <a:t>(4) Alte </a:t>
            </a:r>
            <a:r>
              <a:rPr lang="en-US" dirty="0" err="1">
                <a:solidFill>
                  <a:srgbClr val="FF0000"/>
                </a:solidFill>
              </a:rPr>
              <a:t>atribuţii</a:t>
            </a:r>
            <a:r>
              <a:rPr lang="en-US" dirty="0">
                <a:solidFill>
                  <a:srgbClr val="FF0000"/>
                </a:solidFill>
              </a:rPr>
              <a:t> ale </a:t>
            </a:r>
            <a:r>
              <a:rPr lang="en-US" dirty="0" err="1">
                <a:solidFill>
                  <a:srgbClr val="FF0000"/>
                </a:solidFill>
              </a:rPr>
              <a:t>directorului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sunt</a:t>
            </a:r>
            <a:r>
              <a:rPr lang="en-US" dirty="0">
                <a:solidFill>
                  <a:srgbClr val="FF0000"/>
                </a:solidFill>
              </a:rPr>
              <a:t>:</a:t>
            </a:r>
            <a:endParaRPr lang="ro-RO" dirty="0">
              <a:solidFill>
                <a:srgbClr val="FF0000"/>
              </a:solidFill>
            </a:endParaRPr>
          </a:p>
          <a:p>
            <a:r>
              <a:rPr lang="pt-B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pt-BR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pt-B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răspunde de implementarea programelor naționale inițiate de Ministerul Educației și a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proiectelor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europene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domeniul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formării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coordonează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echipelor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m)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consiliului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administraţie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unității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respectiv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valorizarea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activităților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proiectele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naționale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inițiate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Ministerul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proiectele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europene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domeniul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formării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precum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calendarul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educative al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y)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consiliului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administrație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afara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acesteia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inclusiv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reprezentanţilor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mass-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mediei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precum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acces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părinților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reprezentanților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beneficiarilor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regulamentul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funcţionare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regulamentul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interioară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unității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afișează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vizibil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unitatea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Reprezentanţii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instituţiilor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îndrumare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control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precum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monitorizare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calităţii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sistemului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neîngrădit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o-R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z)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supune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aprobare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consiliului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administrație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sesizare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suspiciunilor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faptelor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violenţă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precum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sesizare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confidenţială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suspiciunilor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cazurilor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violenţă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unităţii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învăţământ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regulamentul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interioară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unității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sesizare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suspiciunilor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cazurilor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violenţă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afișează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vizibil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intrarea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84073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01FA05C-3B05-4A5C-A7E5-4F5E5AC7580D}"/>
              </a:ext>
            </a:extLst>
          </p:cNvPr>
          <p:cNvSpPr/>
          <p:nvPr/>
        </p:nvSpPr>
        <p:spPr>
          <a:xfrm>
            <a:off x="0" y="557349"/>
            <a:ext cx="963168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NewRomanPSMT"/>
              </a:rPr>
              <a:t>dd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) </a:t>
            </a:r>
            <a:r>
              <a:rPr lang="en-US" dirty="0" err="1">
                <a:latin typeface="TimesNewRomanPSMT"/>
              </a:rPr>
              <a:t>asigură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implementarea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sarcinilor</a:t>
            </a:r>
            <a:r>
              <a:rPr lang="en-US" dirty="0">
                <a:latin typeface="TimesNewRomanPSMT"/>
              </a:rPr>
              <a:t> legate de </a:t>
            </a:r>
            <a:r>
              <a:rPr lang="en-US" dirty="0" err="1">
                <a:latin typeface="TimesNewRomanPSMT"/>
              </a:rPr>
              <a:t>proiectele</a:t>
            </a:r>
            <a:r>
              <a:rPr lang="en-US" dirty="0">
                <a:latin typeface="TimesNewRomanPSMT"/>
              </a:rPr>
              <a:t> cu </a:t>
            </a:r>
            <a:r>
              <a:rPr lang="en-US" dirty="0" err="1">
                <a:latin typeface="TimesNewRomanPSMT"/>
              </a:rPr>
              <a:t>finanțare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nerambursabilă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în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cadrul</a:t>
            </a:r>
            <a:endParaRPr lang="en-US" dirty="0">
              <a:latin typeface="TimesNewRomanPSMT"/>
            </a:endParaRPr>
          </a:p>
          <a:p>
            <a:r>
              <a:rPr lang="en-US" dirty="0" err="1">
                <a:latin typeface="TimesNewRomanPSMT"/>
              </a:rPr>
              <a:t>cărora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unitatea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învățământ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este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aplicant</a:t>
            </a:r>
            <a:r>
              <a:rPr lang="en-US" dirty="0">
                <a:latin typeface="TimesNewRomanPSMT"/>
              </a:rPr>
              <a:t>/</a:t>
            </a:r>
            <a:r>
              <a:rPr lang="en-US" dirty="0" err="1">
                <a:latin typeface="TimesNewRomanPSMT"/>
              </a:rPr>
              <a:t>lider</a:t>
            </a:r>
            <a:r>
              <a:rPr lang="en-US" dirty="0">
                <a:latin typeface="TimesNewRomanPSMT"/>
              </a:rPr>
              <a:t>/</a:t>
            </a:r>
            <a:r>
              <a:rPr lang="en-US" dirty="0" err="1">
                <a:latin typeface="TimesNewRomanPSMT"/>
              </a:rPr>
              <a:t>coordonator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sau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partener</a:t>
            </a:r>
            <a:r>
              <a:rPr lang="en-US" dirty="0">
                <a:latin typeface="TimesNewRomanPSMT"/>
              </a:rPr>
              <a:t>, </a:t>
            </a:r>
            <a:r>
              <a:rPr lang="en-US" sz="1600" dirty="0" err="1">
                <a:latin typeface="TimesNewRomanPSMT"/>
              </a:rPr>
              <a:t>desemnand</a:t>
            </a:r>
            <a:r>
              <a:rPr lang="en-US" sz="1600" dirty="0">
                <a:latin typeface="TimesNewRomanPSMT"/>
              </a:rPr>
              <a:t>, </a:t>
            </a:r>
            <a:r>
              <a:rPr lang="en-US" sz="1600" dirty="0" err="1">
                <a:latin typeface="TimesNewRomanPSMT"/>
              </a:rPr>
              <a:t>prin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decizii</a:t>
            </a:r>
            <a:r>
              <a:rPr lang="en-US" sz="1600" dirty="0">
                <a:latin typeface="TimesNewRomanPSMT"/>
              </a:rPr>
              <a:t> interne,</a:t>
            </a:r>
          </a:p>
          <a:p>
            <a:r>
              <a:rPr lang="en-US" sz="1600" dirty="0" err="1">
                <a:latin typeface="TimesNewRomanPSMT"/>
              </a:rPr>
              <a:t>componența</a:t>
            </a:r>
            <a:r>
              <a:rPr lang="en-US" sz="1600" dirty="0">
                <a:latin typeface="TimesNewRomanPSMT"/>
              </a:rPr>
              <a:t> </a:t>
            </a:r>
            <a:r>
              <a:rPr lang="en-US" sz="1600" dirty="0" err="1">
                <a:latin typeface="TimesNewRomanPSMT"/>
              </a:rPr>
              <a:t>echipelor</a:t>
            </a:r>
            <a:r>
              <a:rPr lang="en-US" sz="1600" dirty="0">
                <a:latin typeface="TimesNewRomanPSMT"/>
              </a:rPr>
              <a:t> de </a:t>
            </a:r>
            <a:r>
              <a:rPr lang="en-US" sz="1600" dirty="0" err="1">
                <a:latin typeface="TimesNewRomanPSMT"/>
              </a:rPr>
              <a:t>implementare</a:t>
            </a:r>
            <a:r>
              <a:rPr lang="en-US" sz="1600" dirty="0">
                <a:latin typeface="TimesNewRomanPSMT"/>
              </a:rPr>
              <a:t>;</a:t>
            </a:r>
          </a:p>
          <a:p>
            <a:r>
              <a:rPr lang="en-US" dirty="0" err="1">
                <a:solidFill>
                  <a:srgbClr val="FF0000"/>
                </a:solidFill>
                <a:latin typeface="TimesNewRomanPSMT"/>
              </a:rPr>
              <a:t>ee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) </a:t>
            </a:r>
            <a:r>
              <a:rPr lang="en-US" dirty="0" err="1">
                <a:latin typeface="TimesNewRomanPSMT"/>
              </a:rPr>
              <a:t>sprijină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participarea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cadrelor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didactice</a:t>
            </a:r>
            <a:r>
              <a:rPr lang="en-US" dirty="0">
                <a:latin typeface="TimesNewRomanPSMT"/>
              </a:rPr>
              <a:t> la </a:t>
            </a:r>
            <a:r>
              <a:rPr lang="en-US" dirty="0" err="1">
                <a:latin typeface="TimesNewRomanPSMT"/>
              </a:rPr>
              <a:t>mobilități</a:t>
            </a:r>
            <a:r>
              <a:rPr lang="en-US" dirty="0">
                <a:latin typeface="TimesNewRomanPSMT"/>
              </a:rPr>
              <a:t> cu </a:t>
            </a:r>
            <a:r>
              <a:rPr lang="en-US" dirty="0" err="1">
                <a:latin typeface="TimesNewRomanPSMT"/>
              </a:rPr>
              <a:t>scop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învățare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desfășurate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în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cadrul</a:t>
            </a:r>
            <a:endParaRPr lang="en-US" dirty="0">
              <a:latin typeface="TimesNewRomanPSMT"/>
            </a:endParaRPr>
          </a:p>
          <a:p>
            <a:r>
              <a:rPr lang="en-US" dirty="0" err="1">
                <a:latin typeface="TimesNewRomanPSMT"/>
              </a:rPr>
              <a:t>programelor</a:t>
            </a:r>
            <a:r>
              <a:rPr lang="en-US" dirty="0">
                <a:latin typeface="TimesNewRomanPSMT"/>
              </a:rPr>
              <a:t> UE de </a:t>
            </a:r>
            <a:r>
              <a:rPr lang="en-US" dirty="0" err="1">
                <a:latin typeface="TimesNewRomanPSMT"/>
              </a:rPr>
              <a:t>educație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formare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profesională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prin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asigurarea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suplinirii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perioada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mobilității</a:t>
            </a:r>
            <a:r>
              <a:rPr lang="en-US" dirty="0">
                <a:latin typeface="TimesNewRomanPSMT"/>
              </a:rPr>
              <a:t>,</a:t>
            </a:r>
          </a:p>
          <a:p>
            <a:r>
              <a:rPr lang="en-US" dirty="0" err="1">
                <a:latin typeface="TimesNewRomanPSMT"/>
              </a:rPr>
              <a:t>utilizând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resurse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financiare</a:t>
            </a:r>
            <a:r>
              <a:rPr lang="en-US" dirty="0">
                <a:latin typeface="TimesNewRomanPSMT"/>
              </a:rPr>
              <a:t> din </a:t>
            </a:r>
            <a:r>
              <a:rPr lang="en-US" dirty="0" err="1">
                <a:latin typeface="TimesNewRomanPSMT"/>
              </a:rPr>
              <a:t>finanțarea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complementară</a:t>
            </a:r>
            <a:r>
              <a:rPr lang="en-US" dirty="0">
                <a:latin typeface="TimesNewRomanPSMT"/>
              </a:rPr>
              <a:t>;</a:t>
            </a:r>
          </a:p>
          <a:p>
            <a:r>
              <a:rPr lang="en-US" dirty="0" err="1">
                <a:solidFill>
                  <a:srgbClr val="FF0000"/>
                </a:solidFill>
                <a:latin typeface="TimesNewRomanPSMT"/>
              </a:rPr>
              <a:t>ff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) </a:t>
            </a:r>
            <a:r>
              <a:rPr lang="en-US" dirty="0" err="1">
                <a:latin typeface="TimesNewRomanPSMT"/>
              </a:rPr>
              <a:t>sprijină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participarea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beneficiarilor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primari</a:t>
            </a:r>
            <a:r>
              <a:rPr lang="en-US" dirty="0">
                <a:latin typeface="TimesNewRomanPSMT"/>
              </a:rPr>
              <a:t> la </a:t>
            </a:r>
            <a:r>
              <a:rPr lang="en-US" dirty="0" err="1">
                <a:latin typeface="TimesNewRomanPSMT"/>
              </a:rPr>
              <a:t>mobilități</a:t>
            </a:r>
            <a:r>
              <a:rPr lang="en-US" dirty="0">
                <a:latin typeface="TimesNewRomanPSMT"/>
              </a:rPr>
              <a:t> cu </a:t>
            </a:r>
            <a:r>
              <a:rPr lang="en-US" dirty="0" err="1">
                <a:latin typeface="TimesNewRomanPSMT"/>
              </a:rPr>
              <a:t>scop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învățare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desfășurate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în</a:t>
            </a:r>
            <a:endParaRPr lang="en-US" dirty="0">
              <a:latin typeface="TimesNewRomanPSMT"/>
            </a:endParaRPr>
          </a:p>
          <a:p>
            <a:r>
              <a:rPr lang="en-US" dirty="0" err="1">
                <a:latin typeface="TimesNewRomanPSMT"/>
              </a:rPr>
              <a:t>cadrul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programelor</a:t>
            </a:r>
            <a:r>
              <a:rPr lang="en-US" dirty="0">
                <a:latin typeface="TimesNewRomanPSMT"/>
              </a:rPr>
              <a:t> UE de </a:t>
            </a:r>
            <a:r>
              <a:rPr lang="en-US" dirty="0" err="1">
                <a:latin typeface="TimesNewRomanPSMT"/>
              </a:rPr>
              <a:t>educație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formare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profesională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asigură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recunoașterea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rezultatelor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învățării</a:t>
            </a:r>
            <a:r>
              <a:rPr lang="ro-RO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dobândite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în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timpul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stagiului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sau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perioadei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petrecute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în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străinătate</a:t>
            </a:r>
            <a:r>
              <a:rPr lang="en-US" dirty="0">
                <a:latin typeface="TimesNewRomanPSMT"/>
              </a:rPr>
              <a:t> ca </a:t>
            </a:r>
            <a:r>
              <a:rPr lang="en-US" dirty="0" err="1">
                <a:latin typeface="TimesNewRomanPSMT"/>
              </a:rPr>
              <a:t>fiind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echivalentă</a:t>
            </a:r>
            <a:r>
              <a:rPr lang="en-US" dirty="0">
                <a:latin typeface="TimesNewRomanPSMT"/>
              </a:rPr>
              <a:t> cu </a:t>
            </a:r>
            <a:r>
              <a:rPr lang="en-US" dirty="0" err="1">
                <a:latin typeface="TimesNewRomanPSMT"/>
              </a:rPr>
              <a:t>perioada</a:t>
            </a:r>
            <a:r>
              <a:rPr lang="en-US" dirty="0">
                <a:latin typeface="TimesNewRomanPSMT"/>
              </a:rPr>
              <a:t> de</a:t>
            </a:r>
            <a:r>
              <a:rPr lang="ro-RO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prezență</a:t>
            </a:r>
            <a:r>
              <a:rPr lang="en-US" dirty="0">
                <a:latin typeface="TimesNewRomanPSMT"/>
              </a:rPr>
              <a:t> la </a:t>
            </a:r>
            <a:r>
              <a:rPr lang="en-US" dirty="0" err="1">
                <a:latin typeface="TimesNewRomanPSMT"/>
              </a:rPr>
              <a:t>activitățile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obișnuite</a:t>
            </a:r>
            <a:r>
              <a:rPr lang="en-US" dirty="0">
                <a:latin typeface="TimesNewRomanPSMT"/>
              </a:rPr>
              <a:t> ale </a:t>
            </a:r>
            <a:r>
              <a:rPr lang="en-US" dirty="0" err="1">
                <a:latin typeface="TimesNewRomanPSMT"/>
              </a:rPr>
              <a:t>unității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învățământ</a:t>
            </a:r>
            <a:r>
              <a:rPr lang="en-US" dirty="0">
                <a:latin typeface="TimesNewRomanPSMT"/>
              </a:rPr>
              <a:t>; </a:t>
            </a:r>
            <a:r>
              <a:rPr lang="en-US" dirty="0" err="1">
                <a:latin typeface="TimesNewRomanPSMT"/>
              </a:rPr>
              <a:t>întreprinde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măsurile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necesare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pentru</a:t>
            </a:r>
            <a:r>
              <a:rPr lang="en-US" dirty="0">
                <a:latin typeface="TimesNewRomanPSMT"/>
              </a:rPr>
              <a:t> a </a:t>
            </a:r>
            <a:r>
              <a:rPr lang="en-US" dirty="0" err="1">
                <a:latin typeface="TimesNewRomanPSMT"/>
              </a:rPr>
              <a:t>motiva</a:t>
            </a:r>
            <a:r>
              <a:rPr lang="ro-RO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absențele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beneficiarilor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primari</a:t>
            </a:r>
            <a:r>
              <a:rPr lang="en-US" dirty="0">
                <a:latin typeface="TimesNewRomanPSMT"/>
              </a:rPr>
              <a:t> care </a:t>
            </a:r>
            <a:r>
              <a:rPr lang="en-US" dirty="0" err="1">
                <a:latin typeface="TimesNewRomanPSMT"/>
              </a:rPr>
              <a:t>participă</a:t>
            </a:r>
            <a:r>
              <a:rPr lang="en-US" dirty="0">
                <a:latin typeface="TimesNewRomanPSMT"/>
              </a:rPr>
              <a:t> la </a:t>
            </a:r>
            <a:r>
              <a:rPr lang="en-US" dirty="0" err="1">
                <a:latin typeface="TimesNewRomanPSMT"/>
              </a:rPr>
              <a:t>astfel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mobilități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pentru</a:t>
            </a:r>
            <a:r>
              <a:rPr lang="en-US" dirty="0">
                <a:latin typeface="TimesNewRomanPSMT"/>
              </a:rPr>
              <a:t> a </a:t>
            </a:r>
            <a:r>
              <a:rPr lang="en-US" dirty="0" err="1">
                <a:latin typeface="TimesNewRomanPSMT"/>
              </a:rPr>
              <a:t>permite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recuperarea</a:t>
            </a:r>
            <a:r>
              <a:rPr lang="ro-RO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materiei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pierdute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în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conformitate</a:t>
            </a:r>
            <a:r>
              <a:rPr lang="en-US" dirty="0">
                <a:latin typeface="TimesNewRomanPSMT"/>
              </a:rPr>
              <a:t> cu </a:t>
            </a:r>
            <a:r>
              <a:rPr lang="en-US" dirty="0" err="1">
                <a:latin typeface="TimesNewRomanPSMT"/>
              </a:rPr>
              <a:t>legislația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în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vigoare</a:t>
            </a:r>
            <a:r>
              <a:rPr lang="en-US" dirty="0">
                <a:latin typeface="TimesNewRomanPSMT"/>
              </a:rPr>
              <a:t>;</a:t>
            </a:r>
          </a:p>
          <a:p>
            <a:r>
              <a:rPr lang="en-US" dirty="0">
                <a:solidFill>
                  <a:srgbClr val="FF0000"/>
                </a:solidFill>
                <a:latin typeface="TimesNewRomanPSMT"/>
              </a:rPr>
              <a:t>gg) </a:t>
            </a:r>
            <a:r>
              <a:rPr lang="en-US" dirty="0" err="1">
                <a:latin typeface="TimesNewRomanPSMT"/>
              </a:rPr>
              <a:t>coordonează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managementul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cazurilor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violență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asupra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beneficiarilor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primari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asupra</a:t>
            </a:r>
            <a:endParaRPr lang="en-US" dirty="0">
              <a:latin typeface="TimesNewRomanPSMT"/>
            </a:endParaRPr>
          </a:p>
          <a:p>
            <a:r>
              <a:rPr lang="en-US" dirty="0" err="1">
                <a:latin typeface="TimesNewRomanPSMT"/>
              </a:rPr>
              <a:t>personalului</a:t>
            </a:r>
            <a:r>
              <a:rPr lang="en-US" dirty="0">
                <a:latin typeface="TimesNewRomanPSMT"/>
              </a:rPr>
              <a:t> la </a:t>
            </a:r>
            <a:r>
              <a:rPr lang="en-US" dirty="0" err="1">
                <a:latin typeface="TimesNewRomanPSMT"/>
              </a:rPr>
              <a:t>nivelul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unității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învățământ</a:t>
            </a:r>
            <a:r>
              <a:rPr lang="en-US" dirty="0">
                <a:latin typeface="TimesNewRomanPSMT"/>
              </a:rPr>
              <a:t>;</a:t>
            </a:r>
            <a:endParaRPr lang="ro-RO" dirty="0">
              <a:latin typeface="TimesNewRomanPSMT"/>
            </a:endParaRPr>
          </a:p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analizează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accesibilizare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școlar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sesizează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autoritățile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administrației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locale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investițiile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accesului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beneficiarilor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dizabilități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recrutează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acordul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consiliului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administrație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CJRAE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CMBRAE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XII-a,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aflați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comasată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facultățile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psihologie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acreditate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aflați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curs a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beneficiarilor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cerințe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educaționale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(CES)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dizabilități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57969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6DDC3C-B3CA-47EF-81F7-CDC0B3982396}"/>
              </a:ext>
            </a:extLst>
          </p:cNvPr>
          <p:cNvSpPr/>
          <p:nvPr/>
        </p:nvSpPr>
        <p:spPr>
          <a:xfrm>
            <a:off x="252549" y="374469"/>
            <a:ext cx="923979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FF0000"/>
              </a:solidFill>
              <a:latin typeface="TimesNewRomanPSMT"/>
            </a:endParaRPr>
          </a:p>
          <a:p>
            <a:endParaRPr lang="en-US" dirty="0">
              <a:solidFill>
                <a:srgbClr val="FF0000"/>
              </a:solidFill>
              <a:latin typeface="TimesNewRomanPSMT"/>
            </a:endParaRPr>
          </a:p>
          <a:p>
            <a:endParaRPr lang="en-US" dirty="0">
              <a:solidFill>
                <a:srgbClr val="FF0000"/>
              </a:solidFill>
              <a:latin typeface="TimesNewRomanPSMT"/>
            </a:endParaRPr>
          </a:p>
          <a:p>
            <a:r>
              <a:rPr lang="en-US" dirty="0" err="1">
                <a:solidFill>
                  <a:srgbClr val="FF0000"/>
                </a:solidFill>
                <a:latin typeface="TimesNewRomanPSMT"/>
              </a:rPr>
              <a:t>jj</a:t>
            </a:r>
            <a:r>
              <a:rPr lang="en-US" dirty="0">
                <a:solidFill>
                  <a:srgbClr val="FF0000"/>
                </a:solidFill>
                <a:latin typeface="TimesNewRomanPSMT"/>
              </a:rPr>
              <a:t>) </a:t>
            </a:r>
            <a:r>
              <a:rPr lang="en-US" dirty="0" err="1">
                <a:latin typeface="TimesNewRomanPSMT"/>
              </a:rPr>
              <a:t>inițiază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coordonează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colaborarea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personalului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unității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învățământ</a:t>
            </a:r>
            <a:r>
              <a:rPr lang="en-US" dirty="0">
                <a:latin typeface="TimesNewRomanPSMT"/>
              </a:rPr>
              <a:t> cu </a:t>
            </a:r>
            <a:r>
              <a:rPr lang="en-US" dirty="0" err="1">
                <a:latin typeface="TimesNewRomanPSMT"/>
              </a:rPr>
              <a:t>școlile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speciale</a:t>
            </a:r>
            <a:r>
              <a:rPr lang="en-US" dirty="0">
                <a:latin typeface="TimesNewRomanPSMT"/>
              </a:rPr>
              <a:t>,</a:t>
            </a:r>
          </a:p>
          <a:p>
            <a:r>
              <a:rPr lang="en-US" dirty="0" err="1">
                <a:latin typeface="TimesNewRomanPSMT"/>
              </a:rPr>
              <a:t>centrele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școlare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educație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incluzivă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instituțiile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protecție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socială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furnizorii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licențiați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și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acreditați</a:t>
            </a:r>
            <a:r>
              <a:rPr lang="en-US" dirty="0">
                <a:latin typeface="TimesNewRomanPSMT"/>
              </a:rPr>
              <a:t> din </a:t>
            </a:r>
            <a:r>
              <a:rPr lang="en-US" dirty="0" err="1">
                <a:latin typeface="TimesNewRomanPSMT"/>
              </a:rPr>
              <a:t>domeniul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serviciilor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sociale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și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sănătate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CJRAE</a:t>
            </a:r>
            <a:r>
              <a:rPr lang="en-US" dirty="0">
                <a:latin typeface="TimesNewRomanPSMT"/>
              </a:rPr>
              <a:t>/</a:t>
            </a:r>
            <a:r>
              <a:rPr lang="en-US" dirty="0" err="1">
                <a:latin typeface="TimesNewRomanPSMT"/>
              </a:rPr>
              <a:t>CMBRAE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instituțiile</a:t>
            </a:r>
            <a:r>
              <a:rPr lang="en-US" dirty="0">
                <a:latin typeface="TimesNewRomanPSMT"/>
              </a:rPr>
              <a:t> de </a:t>
            </a:r>
            <a:r>
              <a:rPr lang="en-US" dirty="0" err="1">
                <a:latin typeface="TimesNewRomanPSMT"/>
              </a:rPr>
              <a:t>protecție</a:t>
            </a:r>
            <a:r>
              <a:rPr lang="en-US" dirty="0">
                <a:latin typeface="TimesNewRomanPSMT"/>
              </a:rPr>
              <a:t> </a:t>
            </a:r>
            <a:r>
              <a:rPr lang="en-US" dirty="0" err="1">
                <a:latin typeface="TimesNewRomanPSMT"/>
              </a:rPr>
              <a:t>socială</a:t>
            </a:r>
            <a:r>
              <a:rPr lang="en-US" dirty="0">
                <a:latin typeface="TimesNewRomanPSMT"/>
              </a:rPr>
              <a:t>, </a:t>
            </a:r>
            <a:r>
              <a:rPr lang="en-US" dirty="0" err="1">
                <a:latin typeface="TimesNewRomanPSMT"/>
              </a:rPr>
              <a:t>furnizorii</a:t>
            </a:r>
            <a:r>
              <a:rPr lang="ro-RO" dirty="0">
                <a:latin typeface="TimesNewRomanPSMT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licențiați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acreditați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domeniul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sănătate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beneficiarilor primari cu cerințe educaționale speciale integrați;</a:t>
            </a:r>
          </a:p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inițiază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coordonează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unității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organizațiile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neguvernamentale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educaționale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beneficiarilor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social, economic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cultural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scăzut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remigranți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refugiați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cerințe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educaționale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dizabilități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separați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părinți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comunități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vulnerabile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migrație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sezonieră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categorii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dezavantajate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ll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achiziționa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acordul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consiliului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administrație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îndeplinirii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obligațiilor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beneficiarilor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cerințe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educaționale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costurile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acoperite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finanțarea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Directorul adjunct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art. 24-27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740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510AA1-3573-42F8-A119-F45774FACFA0}"/>
              </a:ext>
            </a:extLst>
          </p:cNvPr>
          <p:cNvSpPr txBox="1"/>
          <p:nvPr/>
        </p:nvSpPr>
        <p:spPr>
          <a:xfrm>
            <a:off x="426721" y="818605"/>
            <a:ext cx="928333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solidFill>
                  <a:srgbClr val="00B0F0"/>
                </a:solidFill>
              </a:rPr>
              <a:t>Tipul şi conţinutul documentelor manageriale </a:t>
            </a:r>
            <a:r>
              <a:rPr lang="ro-RO" dirty="0"/>
              <a:t>– art. 28-37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Personalul unităţilor de învăţământ </a:t>
            </a:r>
            <a:r>
              <a:rPr lang="ro-RO" dirty="0"/>
              <a:t>– art. 38-43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Personalul didactic </a:t>
            </a:r>
            <a:r>
              <a:rPr lang="ro-RO" dirty="0"/>
              <a:t>– art. 44-47</a:t>
            </a:r>
          </a:p>
          <a:p>
            <a:r>
              <a:rPr lang="ro-RO" dirty="0"/>
              <a:t> Art. 47</a:t>
            </a:r>
          </a:p>
          <a:p>
            <a:r>
              <a:rPr lang="en-US" dirty="0">
                <a:solidFill>
                  <a:srgbClr val="FF0000"/>
                </a:solidFill>
              </a:rPr>
              <a:t>(2)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cazul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en-US" dirty="0">
                <a:solidFill>
                  <a:srgbClr val="FF0000"/>
                </a:solidFill>
              </a:rPr>
              <a:t> care un </a:t>
            </a:r>
            <a:r>
              <a:rPr lang="en-US" dirty="0" err="1">
                <a:solidFill>
                  <a:srgbClr val="FF0000"/>
                </a:solidFill>
              </a:rPr>
              <a:t>cadru</a:t>
            </a:r>
            <a:r>
              <a:rPr lang="en-US" dirty="0">
                <a:solidFill>
                  <a:srgbClr val="FF0000"/>
                </a:solidFill>
              </a:rPr>
              <a:t> didactic </a:t>
            </a:r>
            <a:r>
              <a:rPr lang="en-US" dirty="0" err="1">
                <a:solidFill>
                  <a:srgbClr val="FF0000"/>
                </a:solidFill>
              </a:rPr>
              <a:t>își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desfășoară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activitatea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multe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unități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învățământ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>
                <a:solidFill>
                  <a:srgbClr val="FF0000"/>
                </a:solidFill>
              </a:rPr>
              <a:t>acesta</a:t>
            </a:r>
            <a:r>
              <a:rPr lang="ro-RO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efectua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serviciul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școală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într</a:t>
            </a:r>
            <a:r>
              <a:rPr lang="en-US" dirty="0">
                <a:solidFill>
                  <a:srgbClr val="FF0000"/>
                </a:solidFill>
              </a:rPr>
              <a:t>-o </a:t>
            </a:r>
            <a:r>
              <a:rPr lang="en-US" dirty="0" err="1">
                <a:solidFill>
                  <a:srgbClr val="FF0000"/>
                </a:solidFill>
              </a:rPr>
              <a:t>singură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unitate</a:t>
            </a:r>
            <a:r>
              <a:rPr lang="en-US" dirty="0">
                <a:solidFill>
                  <a:srgbClr val="FF0000"/>
                </a:solidFill>
              </a:rPr>
              <a:t> de </a:t>
            </a:r>
            <a:r>
              <a:rPr lang="en-US" dirty="0" err="1">
                <a:solidFill>
                  <a:srgbClr val="FF0000"/>
                </a:solidFill>
              </a:rPr>
              <a:t>învățământ</a:t>
            </a:r>
            <a:r>
              <a:rPr lang="en-US" dirty="0">
                <a:solidFill>
                  <a:srgbClr val="FF0000"/>
                </a:solidFill>
              </a:rPr>
              <a:t>, la </a:t>
            </a:r>
            <a:r>
              <a:rPr lang="en-US" dirty="0" err="1">
                <a:solidFill>
                  <a:srgbClr val="FF0000"/>
                </a:solidFill>
              </a:rPr>
              <a:t>alegere</a:t>
            </a:r>
            <a:r>
              <a:rPr lang="en-US" dirty="0">
                <a:solidFill>
                  <a:srgbClr val="FF0000"/>
                </a:solidFill>
              </a:rPr>
              <a:t>, cu </a:t>
            </a:r>
            <a:r>
              <a:rPr lang="en-US" dirty="0" err="1">
                <a:solidFill>
                  <a:srgbClr val="FF0000"/>
                </a:solidFill>
              </a:rPr>
              <a:t>acordul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conducerii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acesteia</a:t>
            </a:r>
            <a:r>
              <a:rPr lang="en-US" dirty="0">
                <a:solidFill>
                  <a:srgbClr val="FF0000"/>
                </a:solidFill>
              </a:rPr>
              <a:t>.</a:t>
            </a:r>
            <a:endParaRPr lang="ro-RO" dirty="0">
              <a:solidFill>
                <a:srgbClr val="FF0000"/>
              </a:solidFill>
            </a:endParaRPr>
          </a:p>
          <a:p>
            <a:endParaRPr lang="ro-RO" dirty="0">
              <a:solidFill>
                <a:srgbClr val="FF0000"/>
              </a:solidFill>
            </a:endParaRPr>
          </a:p>
          <a:p>
            <a:r>
              <a:rPr lang="ro-RO" dirty="0">
                <a:solidFill>
                  <a:srgbClr val="00B0F0"/>
                </a:solidFill>
              </a:rPr>
              <a:t>Personalul administrativ – </a:t>
            </a:r>
            <a:r>
              <a:rPr lang="ro-RO" dirty="0"/>
              <a:t>art. 48-49</a:t>
            </a:r>
          </a:p>
          <a:p>
            <a:endParaRPr lang="ro-RO" dirty="0"/>
          </a:p>
          <a:p>
            <a:r>
              <a:rPr lang="ro-RO" dirty="0">
                <a:solidFill>
                  <a:srgbClr val="00B0F0"/>
                </a:solidFill>
              </a:rPr>
              <a:t>Evaluarea personalului din unităţile de învăţământ</a:t>
            </a:r>
            <a:r>
              <a:rPr lang="ro-RO" dirty="0"/>
              <a:t> – art. 50-51</a:t>
            </a:r>
          </a:p>
          <a:p>
            <a:r>
              <a:rPr lang="en-US" dirty="0"/>
              <a:t>ART. 51</a:t>
            </a:r>
          </a:p>
          <a:p>
            <a:r>
              <a:rPr lang="en-US" dirty="0"/>
              <a:t>(1) </a:t>
            </a:r>
            <a:r>
              <a:rPr lang="en-US" dirty="0" err="1"/>
              <a:t>Evaluarea</a:t>
            </a:r>
            <a:r>
              <a:rPr lang="en-US" dirty="0"/>
              <a:t> </a:t>
            </a:r>
            <a:r>
              <a:rPr lang="en-US" dirty="0" err="1"/>
              <a:t>personalului</a:t>
            </a:r>
            <a:r>
              <a:rPr lang="en-US" dirty="0"/>
              <a:t> didactic </a:t>
            </a:r>
            <a:r>
              <a:rPr lang="en-US" dirty="0" err="1"/>
              <a:t>şi</a:t>
            </a:r>
            <a:r>
              <a:rPr lang="en-US" dirty="0"/>
              <a:t> didactic </a:t>
            </a:r>
            <a:r>
              <a:rPr lang="en-US" dirty="0" err="1"/>
              <a:t>auxiliar</a:t>
            </a:r>
            <a:r>
              <a:rPr lang="en-US" dirty="0"/>
              <a:t> se </a:t>
            </a:r>
            <a:r>
              <a:rPr lang="en-US" dirty="0" err="1"/>
              <a:t>realizează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fişelor</a:t>
            </a:r>
            <a:r>
              <a:rPr lang="en-US" dirty="0"/>
              <a:t> de </a:t>
            </a:r>
            <a:r>
              <a:rPr lang="en-US" dirty="0" err="1"/>
              <a:t>evaluare</a:t>
            </a:r>
            <a:r>
              <a:rPr lang="ro-RO" dirty="0"/>
              <a:t> </a:t>
            </a:r>
            <a:r>
              <a:rPr lang="en-US" dirty="0" err="1"/>
              <a:t>aduse</a:t>
            </a:r>
            <a:r>
              <a:rPr lang="en-US" dirty="0"/>
              <a:t> la </a:t>
            </a:r>
            <a:r>
              <a:rPr lang="en-US" dirty="0" err="1"/>
              <a:t>cunoştinţă</a:t>
            </a:r>
            <a:r>
              <a:rPr lang="en-US" dirty="0"/>
              <a:t> la </a:t>
            </a:r>
            <a:r>
              <a:rPr lang="en-US" dirty="0" err="1"/>
              <a:t>începutul</a:t>
            </a:r>
            <a:r>
              <a:rPr lang="en-US" dirty="0"/>
              <a:t> </a:t>
            </a:r>
            <a:r>
              <a:rPr lang="en-US" dirty="0" err="1"/>
              <a:t>anului</a:t>
            </a:r>
            <a:r>
              <a:rPr lang="en-US" dirty="0"/>
              <a:t> </a:t>
            </a:r>
            <a:r>
              <a:rPr lang="en-US" dirty="0" err="1"/>
              <a:t>şcolar</a:t>
            </a:r>
            <a:r>
              <a:rPr lang="en-US" dirty="0"/>
              <a:t>.</a:t>
            </a:r>
          </a:p>
          <a:p>
            <a:r>
              <a:rPr lang="en-US" dirty="0"/>
              <a:t>(2) </a:t>
            </a:r>
            <a:r>
              <a:rPr lang="en-US" dirty="0" err="1"/>
              <a:t>Evaluarea</a:t>
            </a:r>
            <a:r>
              <a:rPr lang="en-US" dirty="0"/>
              <a:t> </a:t>
            </a:r>
            <a:r>
              <a:rPr lang="en-US" dirty="0" err="1"/>
              <a:t>personalului</a:t>
            </a:r>
            <a:r>
              <a:rPr lang="en-US" dirty="0"/>
              <a:t> </a:t>
            </a:r>
            <a:r>
              <a:rPr lang="en-US" dirty="0" err="1"/>
              <a:t>administrativ</a:t>
            </a:r>
            <a:r>
              <a:rPr lang="en-US" dirty="0"/>
              <a:t> se </a:t>
            </a:r>
            <a:r>
              <a:rPr lang="en-US" dirty="0" err="1"/>
              <a:t>realizează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perioada</a:t>
            </a:r>
            <a:r>
              <a:rPr lang="en-US" dirty="0"/>
              <a:t> 1 - 31 </a:t>
            </a:r>
            <a:r>
              <a:rPr lang="en-US" dirty="0" err="1"/>
              <a:t>ianuarie</a:t>
            </a:r>
            <a:r>
              <a:rPr lang="en-US" dirty="0"/>
              <a:t> a </a:t>
            </a:r>
            <a:r>
              <a:rPr lang="en-US" dirty="0" err="1"/>
              <a:t>fiecărui</a:t>
            </a:r>
            <a:r>
              <a:rPr lang="en-US" dirty="0"/>
              <a:t> an,</a:t>
            </a:r>
            <a:r>
              <a:rPr lang="ro-RO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anul</a:t>
            </a:r>
            <a:r>
              <a:rPr lang="en-US" dirty="0"/>
              <a:t> </a:t>
            </a:r>
            <a:r>
              <a:rPr lang="en-US" dirty="0" err="1"/>
              <a:t>calendaristic</a:t>
            </a:r>
            <a:r>
              <a:rPr lang="en-US" dirty="0"/>
              <a:t> anterior.</a:t>
            </a:r>
          </a:p>
          <a:p>
            <a:r>
              <a:rPr lang="en-US" dirty="0"/>
              <a:t>(3) </a:t>
            </a:r>
            <a:r>
              <a:rPr lang="en-US" dirty="0" err="1"/>
              <a:t>Conducerea</a:t>
            </a:r>
            <a:r>
              <a:rPr lang="en-US" dirty="0"/>
              <a:t> </a:t>
            </a:r>
            <a:r>
              <a:rPr lang="en-US" dirty="0" err="1"/>
              <a:t>unităţii</a:t>
            </a:r>
            <a:r>
              <a:rPr lang="en-US" dirty="0"/>
              <a:t> de </a:t>
            </a:r>
            <a:r>
              <a:rPr lang="en-US" dirty="0" err="1"/>
              <a:t>învăţământ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comunica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scris</a:t>
            </a:r>
            <a:r>
              <a:rPr lang="en-US" dirty="0"/>
              <a:t> </a:t>
            </a:r>
            <a:r>
              <a:rPr lang="en-US" dirty="0" err="1"/>
              <a:t>personalului</a:t>
            </a:r>
            <a:r>
              <a:rPr lang="en-US" dirty="0"/>
              <a:t> didactic/didactic</a:t>
            </a:r>
            <a:r>
              <a:rPr lang="ro-RO" dirty="0"/>
              <a:t> </a:t>
            </a:r>
            <a:r>
              <a:rPr lang="en-US" dirty="0" err="1"/>
              <a:t>auxiliar</a:t>
            </a:r>
            <a:r>
              <a:rPr lang="en-US" dirty="0"/>
              <a:t>/</a:t>
            </a:r>
            <a:r>
              <a:rPr lang="en-US" dirty="0" err="1"/>
              <a:t>administrativ</a:t>
            </a:r>
            <a:r>
              <a:rPr lang="en-US" dirty="0"/>
              <a:t> </a:t>
            </a:r>
            <a:r>
              <a:rPr lang="en-US" dirty="0" err="1"/>
              <a:t>rezultatul</a:t>
            </a:r>
            <a:r>
              <a:rPr lang="en-US" dirty="0"/>
              <a:t> </a:t>
            </a:r>
            <a:r>
              <a:rPr lang="en-US" dirty="0" err="1"/>
              <a:t>evaluării</a:t>
            </a:r>
            <a:r>
              <a:rPr lang="en-US" dirty="0"/>
              <a:t> conform </a:t>
            </a:r>
            <a:r>
              <a:rPr lang="en-US" dirty="0" err="1"/>
              <a:t>fişei</a:t>
            </a:r>
            <a:r>
              <a:rPr lang="en-US" dirty="0"/>
              <a:t> </a:t>
            </a:r>
            <a:r>
              <a:rPr lang="en-US" dirty="0" err="1"/>
              <a:t>specifice</a:t>
            </a:r>
            <a:r>
              <a:rPr lang="en-US" dirty="0"/>
              <a:t>.</a:t>
            </a:r>
            <a:endParaRPr lang="ro-RO" dirty="0"/>
          </a:p>
          <a:p>
            <a:endParaRPr lang="ro-RO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4455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285</TotalTime>
  <Words>4072</Words>
  <Application>Microsoft Office PowerPoint</Application>
  <PresentationFormat>Widescreen</PresentationFormat>
  <Paragraphs>230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Times New Roman</vt:lpstr>
      <vt:lpstr>TimesNewRomanPSMT</vt:lpstr>
      <vt:lpstr>Trebuchet MS</vt:lpstr>
      <vt:lpstr>Wingdings 3</vt:lpstr>
      <vt:lpstr>Facet</vt:lpstr>
      <vt:lpstr>O R D I N privind aprobarea Regulamentului-cadru de organizare și funcționare a unităților de învățământ preuniversitar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R D I N privind aprobarea Regulamentului-cadru de organizare și funcționare a unităților de învățământ preuniversitar</dc:title>
  <dc:creator>MDCOROIU</dc:creator>
  <cp:lastModifiedBy>MDCOROIU</cp:lastModifiedBy>
  <cp:revision>85</cp:revision>
  <dcterms:created xsi:type="dcterms:W3CDTF">2024-09-03T09:25:04Z</dcterms:created>
  <dcterms:modified xsi:type="dcterms:W3CDTF">2024-09-04T06:41:47Z</dcterms:modified>
</cp:coreProperties>
</file>