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63" r:id="rId10"/>
    <p:sldId id="264" r:id="rId11"/>
    <p:sldId id="265" r:id="rId12"/>
    <p:sldId id="277" r:id="rId13"/>
    <p:sldId id="266" r:id="rId14"/>
    <p:sldId id="267" r:id="rId15"/>
    <p:sldId id="268" r:id="rId16"/>
    <p:sldId id="269" r:id="rId17"/>
    <p:sldId id="273" r:id="rId18"/>
    <p:sldId id="275" r:id="rId19"/>
    <p:sldId id="271" r:id="rId20"/>
    <p:sldId id="270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869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185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15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047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061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2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60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447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17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481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807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955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018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248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716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35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954E4D-BCDE-4F08-940D-BEA3E622385B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152867F-506C-4ADE-B9B9-6F63F076F2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9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legislatie.just.ro/Public/DetaliiDocumentAfis/28682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D66F4-0795-88FA-2A21-D167B46C4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913467"/>
            <a:ext cx="6815669" cy="1515533"/>
          </a:xfrm>
        </p:spPr>
        <p:txBody>
          <a:bodyPr/>
          <a:lstStyle/>
          <a:p>
            <a:r>
              <a:rPr lang="ro-RO" dirty="0"/>
              <a:t>Statutul elevului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CF3ADF-EBBC-86F3-60C1-83E0B6A2E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6"/>
            <a:ext cx="6815669" cy="1669777"/>
          </a:xfrm>
        </p:spPr>
        <p:txBody>
          <a:bodyPr>
            <a:normAutofit fontScale="92500"/>
          </a:bodyPr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Ședința cu directorii  unităților de învățământ din județul Maramureș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04.09.2024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întocmit de IȘMI prof. Fornvald Natalia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>
                <a:latin typeface="Times New Roman" panose="02020603050405020304" pitchFamily="18" charset="0"/>
                <a:cs typeface="Times New Roman" panose="02020603050405020304" pitchFamily="18" charset="0"/>
              </a:rPr>
              <a:t>prof. </a:t>
            </a:r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Marcu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Simona Ioana,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prof.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Vasile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ți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31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DBA58-F4AD-C1A5-FE03-B40E3D50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>
                <a:solidFill>
                  <a:schemeClr val="tx1"/>
                </a:solidFill>
              </a:rPr>
              <a:t>Cadrul legal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90480-A71B-F71D-A04D-DAA43FDD4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3180522"/>
            <a:ext cx="9601196" cy="2695346"/>
          </a:xfrm>
        </p:spPr>
        <p:txBody>
          <a:bodyPr>
            <a:normAutofit/>
          </a:bodyPr>
          <a:lstStyle/>
          <a:p>
            <a:r>
              <a:rPr lang="en-GB" sz="2800" b="1" i="0" dirty="0">
                <a:solidFill>
                  <a:srgbClr val="8B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STATUTUL ELEVULUI din 1 august 2024</a:t>
            </a:r>
            <a:endParaRPr lang="ro-RO" sz="2800" b="1" i="0" dirty="0">
              <a:solidFill>
                <a:srgbClr val="8B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Publicat</a:t>
            </a:r>
            <a:r>
              <a:rPr lang="en-GB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en-GB" sz="2800" b="1" i="0" dirty="0"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MONITORUL OFICIAL nr. 795 din 12 august 2024</a:t>
            </a:r>
            <a:endParaRPr lang="ro-RO" sz="2800" b="1" i="0" dirty="0">
              <a:solidFill>
                <a:srgbClr val="00008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n-NO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Aprobat prin </a:t>
            </a:r>
            <a:r>
              <a:rPr lang="nn-NO" sz="28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ORDINUL nr. 5.707 din 1 august 2024</a:t>
            </a:r>
            <a:endParaRPr lang="en-GB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692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7A751-6613-5DAF-1255-D4C02BA77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488859"/>
          </a:xfrm>
        </p:spPr>
        <p:txBody>
          <a:bodyPr>
            <a:normAutofit fontScale="90000"/>
          </a:bodyPr>
          <a:lstStyle/>
          <a:p>
            <a:r>
              <a:rPr lang="ro-RO" dirty="0"/>
              <a:t>Drepturile elevilor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DE737-093A-A61D-A236-A19CE7485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762539"/>
            <a:ext cx="9601196" cy="4113329"/>
          </a:xfrm>
        </p:spPr>
        <p:txBody>
          <a:bodyPr/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7-12 </a:t>
            </a:r>
          </a:p>
          <a:p>
            <a:pPr marL="0" indent="0">
              <a:buNone/>
            </a:pP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Drepturi fundamentale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Drepturi de asociere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Drepturi sociale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 drepturi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484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FFDB-CD52-27C7-1AC2-BB98EF44E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55375"/>
            <a:ext cx="9601196" cy="226758"/>
          </a:xfrm>
        </p:spPr>
        <p:txBody>
          <a:bodyPr>
            <a:normAutofit fontScale="90000"/>
          </a:bodyPr>
          <a:lstStyle/>
          <a:p>
            <a:r>
              <a:rPr lang="ro-RO" dirty="0"/>
              <a:t>!!!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6E496-105E-584C-169E-1DBE6F58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497496"/>
            <a:ext cx="9601196" cy="4378372"/>
          </a:xfrm>
        </p:spPr>
        <p:txBody>
          <a:bodyPr>
            <a:normAutofit lnSpcReduction="10000"/>
          </a:bodyPr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Dreptul la protecția datelor cu caracter personal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Dreptul de a învăța într-un mediu care sprijină libera exprimare( art. 7 lit.q)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Dreptul de a primi rezultatele evaluărilor scrise  în max 15 zile lucrătoare 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Dreptul la educație diferențiată, pe baza pluralismului educațional, în acord cu particularitățile de vârstă și cu cele individuale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Dreptul de a oferi feedback, la finele anului școlar, cadrelor didactice care predau la clasă, conform fișei de feedback de la sfârșitului Statutului elevului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Dreptul de a beneficia de planuri individualizate de învățare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9724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F204E-D340-417C-AB0C-13FAE5CC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42123"/>
            <a:ext cx="9601196" cy="503582"/>
          </a:xfrm>
        </p:spPr>
        <p:txBody>
          <a:bodyPr>
            <a:noAutofit/>
          </a:bodyPr>
          <a:lstStyle/>
          <a:p>
            <a:r>
              <a:rPr lang="ro-RO" sz="3200" b="1" dirty="0">
                <a:solidFill>
                  <a:srgbClr val="FF0000"/>
                </a:solidFill>
              </a:rPr>
              <a:t>art. 9  Dreptul de a contesta rezultatele evaluării scrise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74267-26AE-AB0B-9CDE-8947E7569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245705"/>
            <a:ext cx="9601196" cy="4630163"/>
          </a:xfrm>
        </p:spPr>
        <p:txBody>
          <a:bodyPr/>
          <a:lstStyle/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Elevul/părintele solicită verbal cadrului didactic să justifice rezultatul evaluării ( nota/calificativ) în prezența elevului și a părintelui /repr. legal în max 5 zile de la comunicare.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Dacă argumentele nu sunt satisfăcătoare pentru solicitant, acesta poate solicita în scris conducerii școlii reevaluarea lucrării scrise.( nu și  probele practice sau orale).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Directorul va desemna alte 2 cadre didactice de specialitate din școală, care nu predau la clasa respectivă să reevalueze lucrarea.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 de la reevaluare este media notelor acordate de cei doi evaluatori. La nivel primar calificativul reevaluării este rezultatul consensului între cei doi evaluatori.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Dacă diferența dintre prima evaluare ( a prof. de la clasă) și reevaluare este mai mică de un punct, contestația este respinsă. Dacă diferența este de cel puțin un punct, contestația se acceptă. 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88743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CB04B-D263-F567-CC19-A64ACDF26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36105"/>
            <a:ext cx="9601196" cy="1563756"/>
          </a:xfrm>
        </p:spPr>
        <p:txBody>
          <a:bodyPr>
            <a:normAutofit/>
          </a:bodyPr>
          <a:lstStyle/>
          <a:p>
            <a:r>
              <a:rPr lang="ro-RO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 acțiuni ale directorului survin după o contestație acceptată?</a:t>
            </a:r>
            <a:endParaRPr lang="en-GB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6FC57-4699-58F0-B50B-5876D9AC4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199861"/>
            <a:ext cx="9601196" cy="36760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Anulează nota/calificativul obținut în urma evaluării inițiale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Trece nota/ calificativul acordat în urma contestației </a:t>
            </a: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Autentifică schimbarea prin semnătură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Aplică ștampila unității de învățământ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890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9F996-A924-B33C-FBD5-22F60751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 se întâmplă dacă la nivelul UPJ nu există cadre pentru reevaluare?</a:t>
            </a:r>
            <a:endParaRPr lang="en-GB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AC8F0-9F31-A8EE-BB11-2AE82BAC3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Directorul solicită ISJ MM  desemnarea unor cadre didactice din alte unități de învățământ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227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F00A-ACD3-4B7C-B702-527A0DE1F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Atenție!</a:t>
            </a:r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AC7BB-118F-0B17-16FE-C25C6476F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nivelul UPJ va exista o procedură de evaluare a lucrărilor scrise în care să se specifice clar modul de prezentare a baremului elevilor </a:t>
            </a:r>
          </a:p>
          <a:p>
            <a:endParaRPr lang="ro-RO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405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96D50-62C2-639B-D3FC-E18CC6D4C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Îndatoririle elevilor- art. 14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6E8B7-096F-C9DD-80EA-26CB90D9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 respecta regulamentele și hotărârile UPJ-ului frecventat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 cunoaște prevederile Statutului elevilor și ROFUIP de nivelul UPJ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 sesiza reprezentanților unității de învățământ și, după ca, autorităților competente orice ilegalități din desfășurarea procesului de învățământ și a activităților conexe, cu privire la orice situație care ar pune în pericol siguranța elevilor și a personalului școlii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 plăti contravaloarea eventualelor prejudicii aduse bazei materiale, după constatarea culpei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379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3600C-FD11-EC1A-EA0D-4E98AA216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1" y="796602"/>
            <a:ext cx="9601196" cy="647885"/>
          </a:xfrm>
        </p:spPr>
        <p:txBody>
          <a:bodyPr>
            <a:noAutofit/>
          </a:bodyPr>
          <a:lstStyle/>
          <a:p>
            <a:r>
              <a:rPr lang="ro-RO" sz="2400" dirty="0">
                <a:solidFill>
                  <a:srgbClr val="FF0000"/>
                </a:solidFill>
              </a:rPr>
              <a:t>Măsuri noi pentru elevii care prin comportamentul lor devin factori perturbanți la orele de curs- art.14. alin 2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B0A41-B1F9-9C86-CA9F-663D394E3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550505"/>
            <a:ext cx="9601196" cy="4325364"/>
          </a:xfrm>
        </p:spPr>
        <p:txBody>
          <a:bodyPr>
            <a:normAutofit lnSpcReduction="10000"/>
          </a:bodyPr>
          <a:lstStyle/>
          <a:p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Cadrul didactic poate decide ca, în ora respectivă, elevul să desfășoare activitate în școală, într-un alt spațiu</a:t>
            </a:r>
          </a:p>
          <a:p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TIP DE ACTIVITATE?</a:t>
            </a:r>
          </a:p>
          <a:p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-lectură suplimentară, completări de fișe, altele</a:t>
            </a:r>
          </a:p>
          <a:p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CINE ÎL SUPRAVEGHEAZĂ?</a:t>
            </a:r>
          </a:p>
          <a:p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obligatorie supravegherea de către un cadru didactic sau cadru didactic auxiliar </a:t>
            </a:r>
          </a:p>
          <a:p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-spațiul de izolare trebuie să fie dotat cu supraveghere video</a:t>
            </a:r>
          </a:p>
          <a:p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INFORMAREA PĂRINȚILOR</a:t>
            </a:r>
          </a:p>
          <a:p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părintele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reprezentantul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legal al 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elevului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scris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mijloace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comunicare</a:t>
            </a:r>
            <a:r>
              <a:rPr lang="en-GB" sz="19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9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electronică</a:t>
            </a:r>
            <a:endParaRPr lang="ro-RO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/>
              <a:t>NU SE CONSEMNEAZĂ ABSENȚĂ!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028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44A84-50B3-2F2C-0679-95DFB49CA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Excepții de la art. 14. alin 2</a:t>
            </a:r>
            <a:r>
              <a:rPr lang="ro-R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1010D-8CE0-0B91-2333-D03281931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levii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cerințe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educaționale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speciale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preluați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desfășura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activitate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 personal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specializat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44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B0A7C-B8A3-75AB-33BE-E3E3A9721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45589"/>
            <a:ext cx="9601196" cy="520504"/>
          </a:xfrm>
        </p:spPr>
        <p:txBody>
          <a:bodyPr>
            <a:normAutofit fontScale="90000"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Propunere</a:t>
            </a:r>
            <a:r>
              <a:rPr lang="en-GB" dirty="0">
                <a:solidFill>
                  <a:srgbClr val="FF0000"/>
                </a:solidFill>
              </a:rPr>
              <a:t> ISG!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544BA-977E-E04E-DCCC-2722CBB6D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11896"/>
            <a:ext cx="9601196" cy="3463972"/>
          </a:xfrm>
        </p:spPr>
        <p:txBody>
          <a:bodyPr/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nivelul fiecărei școli va exista o procedură care se va elabora după modelul uneia întocmite la nivel județean de către un grup de lucru format din directori. </a:t>
            </a: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Grupul va avea o componență de 11 directori, 4 angajați ai CJRAE și 2 profesori de sprijin desemnați de CSEI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118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47DD0-902A-ED92-B446-C29764102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Interdicții pentru elevi art.15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5532F-5F24-1A53-DEC3-5814D5103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18581"/>
          </a:xfrm>
        </p:spPr>
        <p:txBody>
          <a:bodyPr>
            <a:normAutofit fontScale="62500" lnSpcReduction="20000"/>
          </a:bodyPr>
          <a:lstStyle/>
          <a:p>
            <a:r>
              <a:rPr lang="ro-RO" dirty="0"/>
              <a:t>Lit.e)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Elevii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nu pot fi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deposedați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bunurile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personale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care nu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atentează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siguranța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personală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celorlalte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persoane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din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unitatea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învățământ</a:t>
            </a:r>
            <a:endParaRPr lang="ro-RO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r>
              <a:rPr lang="ro-RO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Lit.h) </a:t>
            </a:r>
            <a:r>
              <a:rPr lang="ro-RO" dirty="0">
                <a:solidFill>
                  <a:srgbClr val="000000"/>
                </a:solidFill>
                <a:latin typeface="verdana" panose="020B0604030504040204" pitchFamily="34" charset="0"/>
              </a:rPr>
              <a:t>S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ă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utilizeze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telefoanele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mobile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orice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alt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echipament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comunicații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electronice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timpul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desfășurării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orelor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curs,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inclusiv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timpul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activităților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educaționale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care se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desfășoară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afara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unităților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cu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excepția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utilizării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acestora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scop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educativ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cu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acordul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cadrului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didactic,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timpul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pauzelor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spațiile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autorizate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explicit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regulamentul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intern 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. Pe tot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parcursul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programului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școlar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telefoanele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mobile ale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elevilor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sunt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depuse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într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-un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spațiu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sigur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, special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amenajat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fiecare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sală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clasă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, la care are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acces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profesorul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diriginte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directorul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unității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iar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lipsa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acestora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cadrul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didactic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desemnat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să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efectueze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serviciul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pe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școală</a:t>
            </a:r>
            <a:r>
              <a:rPr lang="en-GB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Nerespectarea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acestor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prevederi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poate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duce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preluarea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echipamentului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către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personalul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didactic/didactic auxiliar 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vederea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restituirii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lui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finalizarea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orelor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curs din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ziua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respectivă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mod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obligatoriu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către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părinți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reprezentanți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legali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ai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beneficiarilor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primari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minori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către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elevi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după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caz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conform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regulamentului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intern 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lang="ro-RO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endParaRPr lang="ro-RO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Prevederile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nu se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aplică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echipamentelor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pe care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elevii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cu CES sunt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autorizați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le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folosească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605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89D08-8D73-7390-1DF6-0C3A2AE59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15618"/>
            <a:ext cx="9601196" cy="516834"/>
          </a:xfrm>
        </p:spPr>
        <p:txBody>
          <a:bodyPr>
            <a:normAutofit fontScale="90000"/>
          </a:bodyPr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Interdicții pentru elevi art.15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A37B9-8FCE-E80C-C72B-7628E2843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325217"/>
            <a:ext cx="9601196" cy="4550651"/>
          </a:xfrm>
        </p:spPr>
        <p:txBody>
          <a:bodyPr/>
          <a:lstStyle/>
          <a:p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părăsească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perimetrul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timpul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programului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școlar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cu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excepția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situațiilor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prevăzute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regulamentul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organizare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funcționare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situațiilor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urgență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fiindu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-le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consemnate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absențele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catalogul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clasei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lang="ro-RO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r>
              <a:rPr lang="ro-RO" b="1" dirty="0">
                <a:solidFill>
                  <a:srgbClr val="FF0000"/>
                </a:solidFill>
                <a:latin typeface="verdana" panose="020B0604030504040204" pitchFamily="34" charset="0"/>
              </a:rPr>
              <a:t>EXCEPȚIE!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Elevii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majori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pot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părăsi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perimetrul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timpul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programului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școlar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cu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informarea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profesorului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diriginte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/a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conducerii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fiindu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-le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consemnate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absențele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catalogul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clasei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4517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9D7EB-768C-CA09-2075-0C27C97DB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75862"/>
            <a:ext cx="9601196" cy="516834"/>
          </a:xfrm>
        </p:spPr>
        <p:txBody>
          <a:bodyPr>
            <a:normAutofit fontScale="90000"/>
          </a:bodyPr>
          <a:lstStyle/>
          <a:p>
            <a:r>
              <a:rPr lang="ro-RO" dirty="0"/>
              <a:t>Sancționarea elevilor- art. 16-28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39B2D-8D80-DAD4-360B-FF3D24022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192696"/>
            <a:ext cx="9601196" cy="4683172"/>
          </a:xfrm>
        </p:spPr>
        <p:txBody>
          <a:bodyPr>
            <a:normAutofit fontScale="92500" lnSpcReduction="10000"/>
          </a:bodyPr>
          <a:lstStyle/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OBSERVAȚIE INDIVIDUALĂ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MUSTRARE SCRISĂ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RETRAGEREA TEMPORARĂ SAU PE ÎNTREG ANULA BURSEI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MUTAREA DISCIPLINARĂ LA O CLASĂ PARALELĂ DIN ACEEAȘI UPJ         (neaplicabilă la nivel primar)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SUPENDAREA PE DURATĂ LIMITATĂ (neaplicabilă la nivel primar)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PREAVIZ DE EXMATRICULARE (neaplicabilă la nivel primar)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EXMATRICULARE CU DREPT DE REÎNSCRIERE ÎN ACEEAȘI UPJ ANUL VIITOR (neaplicabilă la nivel primar)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EXMATRICULARE CU DREPT DE REÎNSCRIERE ÎN ALT UPJ ANUL VIITOR (neaplicabilă la nivel primar)</a:t>
            </a:r>
          </a:p>
          <a:p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EXMATRICULARE FĂRĂ DREPT DE REÎNSCRIERE ( pt elevii din înv. postliceal)</a:t>
            </a:r>
          </a:p>
          <a:p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/>
          </a:p>
          <a:p>
            <a:endParaRPr lang="ro-RO" dirty="0"/>
          </a:p>
          <a:p>
            <a:endParaRPr lang="ro-RO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779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5936-5CE8-4122-7E47-B260DAD5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49357"/>
            <a:ext cx="9601196" cy="477078"/>
          </a:xfrm>
        </p:spPr>
        <p:txBody>
          <a:bodyPr>
            <a:normAutofit fontScale="90000"/>
          </a:bodyPr>
          <a:lstStyle/>
          <a:p>
            <a:r>
              <a:rPr lang="ro-RO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IMPORTANT!</a:t>
            </a:r>
            <a:endParaRPr lang="en-GB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FAF95-120E-00B5-62AA-363AF394C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126435"/>
            <a:ext cx="9601196" cy="4749433"/>
          </a:xfrm>
        </p:spPr>
        <p:txBody>
          <a:bodyPr>
            <a:noAutofit/>
          </a:bodyPr>
          <a:lstStyle/>
          <a:p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Toate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sancțiunile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aplicate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se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comunică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individual,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scris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atât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elevilor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cât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părinților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reprezentanților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legali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.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Sancțiunea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se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aplică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din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momentul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comunicării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acesteia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ulterior,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după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caz</a:t>
            </a:r>
            <a:r>
              <a:rPr lang="en-GB" sz="1600" b="0" i="0" dirty="0">
                <a:solidFill>
                  <a:srgbClr val="00B0F0"/>
                </a:solidFill>
                <a:effectLst/>
                <a:latin typeface="verdana" panose="020B0604030504040204" pitchFamily="34" charset="0"/>
              </a:rPr>
              <a:t>.</a:t>
            </a:r>
            <a:endParaRPr lang="ro-RO" sz="1600" b="0" i="0" dirty="0">
              <a:solidFill>
                <a:srgbClr val="00B0F0"/>
              </a:solidFill>
              <a:effectLst/>
              <a:latin typeface="verdana" panose="020B0604030504040204" pitchFamily="34" charset="0"/>
            </a:endParaRPr>
          </a:p>
          <a:p>
            <a:r>
              <a:rPr lang="en-GB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Sancționarea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elevilor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sub forma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mustrării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fața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colectivului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clasei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al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școlii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este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interzisă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orice</a:t>
            </a:r>
            <a:r>
              <a:rPr lang="en-GB" sz="1600" b="0" i="0" dirty="0">
                <a:solidFill>
                  <a:schemeClr val="accent4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context.</a:t>
            </a:r>
            <a:endParaRPr lang="ro-RO" sz="1600" b="0" i="0" dirty="0">
              <a:solidFill>
                <a:schemeClr val="accent4">
                  <a:lumMod val="75000"/>
                </a:schemeClr>
              </a:solidFill>
              <a:effectLst/>
              <a:latin typeface="verdana" panose="020B0604030504040204" pitchFamily="34" charset="0"/>
            </a:endParaRPr>
          </a:p>
          <a:p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Elevii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 care sunt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sancționați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 conform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prevederilor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en-GB" sz="1600" b="0" i="0" u="sng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alin</a:t>
            </a:r>
            <a:r>
              <a:rPr lang="en-GB" sz="1600" b="0" i="0" u="sng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. (4) lit. e)-h)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beneficiază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consiliere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școlară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intervenție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psihologică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psihoterapie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, precum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activități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remediale</a:t>
            </a:r>
            <a:r>
              <a:rPr lang="en-GB" sz="1600" b="0" i="0" dirty="0">
                <a:solidFill>
                  <a:srgbClr val="7030A0"/>
                </a:solidFill>
                <a:effectLst/>
                <a:latin typeface="verdana" panose="020B0604030504040204" pitchFamily="34" charset="0"/>
              </a:rPr>
              <a:t>.</a:t>
            </a:r>
            <a:endParaRPr lang="ro-RO" sz="1600" b="0" i="0" dirty="0">
              <a:solidFill>
                <a:srgbClr val="7030A0"/>
              </a:solidFill>
              <a:effectLst/>
              <a:latin typeface="verdana" panose="020B0604030504040204" pitchFamily="34" charset="0"/>
            </a:endParaRPr>
          </a:p>
          <a:p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Activitățile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remediale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se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desfășoară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timpul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orarului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școlar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care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ar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fi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trebuit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să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aibă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loc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cursurile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, conform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metodologiei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organizare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a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programului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„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Învățare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remedială</a:t>
            </a:r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</a:rPr>
              <a:t>“.</a:t>
            </a:r>
            <a:endParaRPr lang="ro-RO" sz="1600" b="0" i="0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</a:endParaRPr>
          </a:p>
          <a:p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situația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care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elevii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nu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participă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la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activitățile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sprijin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organizate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la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nivelul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unității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învățământ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profesorul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diriginte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informează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scris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părinții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reprezentanții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legali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acest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sens.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(13) 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situația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care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elevii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părinții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reprezentanții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legali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refuză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în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mod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repetat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participarea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la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ședințele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consiliere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școlară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intervenție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psihologică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psihoterapeutică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alte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măsuri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sprijin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directorul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sesizează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situația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reprezentanților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serviciilor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publice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asistență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socială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direcțiilor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asistență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socială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direcțiilor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generale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asistență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socială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protecția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copilului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(SPAS/DAS/DGASPC).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Directorul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are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obligația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solicite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serviciilor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publice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asistență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socială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raportul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de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vizită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la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domiciliu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și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sau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rezultatele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anchetei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sz="1600" b="0" i="0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sociale</a:t>
            </a:r>
            <a:r>
              <a:rPr lang="en-GB" sz="1600" b="0" i="0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.</a:t>
            </a:r>
            <a:endParaRPr lang="en-GB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35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5936-5CE8-4122-7E47-B260DAD5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49357"/>
            <a:ext cx="9601196" cy="477078"/>
          </a:xfrm>
        </p:spPr>
        <p:txBody>
          <a:bodyPr>
            <a:normAutofit fontScale="90000"/>
          </a:bodyPr>
          <a:lstStyle/>
          <a:p>
            <a:r>
              <a:rPr lang="ro-RO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IMPORTANT!</a:t>
            </a:r>
            <a:endParaRPr lang="en-GB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FAF95-120E-00B5-62AA-363AF394C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378226"/>
            <a:ext cx="9601196" cy="4497642"/>
          </a:xfrm>
        </p:spPr>
        <p:txBody>
          <a:bodyPr>
            <a:noAutofit/>
          </a:bodyPr>
          <a:lstStyle/>
          <a:p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Sancționarea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sub forma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mustrării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fața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colectivului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clasei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școlii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interzisă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orice</a:t>
            </a:r>
            <a:r>
              <a:rPr lang="en-GB" b="0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context.</a:t>
            </a:r>
            <a:endParaRPr lang="ro-RO" b="0" i="0" dirty="0"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Sancțiunile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prevăzute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 </a:t>
            </a:r>
            <a:r>
              <a:rPr lang="en-GB" b="0" i="0" u="sng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alin</a:t>
            </a:r>
            <a:r>
              <a:rPr lang="en-GB" b="0" i="0" u="sng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(4) lit. f)-h)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se pot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aplica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învățământul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obligatoriu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numai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situații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foarte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grave,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când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prezența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elevului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pune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pericol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siguranța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personalului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afectând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dreptul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respectiv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GB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GB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b="0" i="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0" i="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Elevii</a:t>
            </a:r>
            <a:r>
              <a:rPr lang="en-GB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nu pot fi </a:t>
            </a:r>
            <a:r>
              <a:rPr lang="en-GB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supuși</a:t>
            </a:r>
            <a:r>
              <a:rPr lang="en-GB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GB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sancțiuni</a:t>
            </a:r>
            <a:r>
              <a:rPr lang="en-GB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colective</a:t>
            </a:r>
            <a:r>
              <a:rPr lang="en-GB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i="0" dirty="0">
              <a:solidFill>
                <a:srgbClr val="00B0F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697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3100E-4BD5-7718-F921-3A06480EE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674390"/>
          </a:xfrm>
        </p:spPr>
        <p:txBody>
          <a:bodyPr>
            <a:normAutofit fontScale="90000"/>
          </a:bodyPr>
          <a:lstStyle/>
          <a:p>
            <a:r>
              <a:rPr lang="ro-RO" b="1" dirty="0">
                <a:solidFill>
                  <a:srgbClr val="FF0000"/>
                </a:solidFill>
              </a:rPr>
              <a:t>Contestarea sancțiunilor  art.30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2EE54-4C3E-BF24-7DA3-65FC7F525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656523"/>
            <a:ext cx="9601196" cy="421934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Contestarea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sancțiunilor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pot fi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aplicate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prevăzute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 art. 16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(4) lit. c)-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se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adresează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scris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elevul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major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părintele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reprezentantul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legal 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consiliului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administrație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preuniversitar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termen de 5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zile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lucrătoare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aplicarea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sancțiunii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(2) 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Contestația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soluționează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termen de 15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zile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lucrătoare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depunerea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acesteia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secretariatul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Hotărârea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consiliului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administrație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definitivă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atacată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ulterior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instanța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contencios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conform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legii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(3) 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situația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care, ca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urmare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soluționării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contestației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care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însoțită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scăderea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notei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purtare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sancțiunea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modificată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anulată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modifica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respectiv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anula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decizia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scădere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notei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purtare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57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38ADC-0116-7C43-063A-6299C5F8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o-RO" sz="27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 proceduri trebuie să existe la nivelul UPJ pentru situațiile de sancțiuni disciplinare aplicate elevilor?</a:t>
            </a:r>
            <a:endParaRPr lang="en-GB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6C754-D5A4-58CD-BF73-072BA87FC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o-RO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Procedura de sesizare și analiză disciplinară a elevilor</a:t>
            </a:r>
          </a:p>
          <a:p>
            <a:r>
              <a:rPr lang="ro-RO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Procedura de aplicare a sancțiunilor disciplinare</a:t>
            </a:r>
          </a:p>
          <a:p>
            <a:endParaRPr lang="ro-RO" dirty="0"/>
          </a:p>
          <a:p>
            <a:r>
              <a:rPr lang="ro-RO" dirty="0"/>
              <a:t>- 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elaborate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nivelul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aprobate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consiliul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administrație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acesteia</a:t>
            </a:r>
            <a:endParaRPr lang="ro-RO" b="0" i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r>
              <a:rPr lang="ro-RO" dirty="0">
                <a:solidFill>
                  <a:srgbClr val="000000"/>
                </a:solidFill>
                <a:latin typeface="Courier New" panose="02070309020205020404" pitchFamily="49" charset="0"/>
              </a:rPr>
              <a:t>-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sunt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aduse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cunoștința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elevilor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părinților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repre</a:t>
            </a:r>
            <a:r>
              <a:rPr lang="ro-RO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-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zentanților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legali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ai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acestora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către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profesorul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învățător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profesorul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primar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diriginte</a:t>
            </a:r>
            <a:r>
              <a:rPr lang="en-GB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302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12752-863D-49F6-D2A4-E234F7BA0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Etapele procedurii de aplicare a sancțiunilor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0256F-35B0-31B6-F728-2801FB808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92077"/>
          </a:xfrm>
        </p:spPr>
        <p:txBody>
          <a:bodyPr>
            <a:normAutofit fontScale="77500" lnSpcReduction="20000"/>
          </a:bodyPr>
          <a:lstStyle/>
          <a:p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RO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informarea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scris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părinților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reprezentanților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legali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privire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abaterile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comise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 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intervievarea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cazurile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violență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realizată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acord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prevederile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Ordinului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ministrului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educației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nr. 6.235/2023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aprobarea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Procedurii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managementul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cazurilor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violență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antepreșcolarilor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preșcolarilor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personalului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unității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învățământ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precum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situații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corelate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mediul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suspiciunii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violență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afara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mediului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modificările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ulterioare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 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consultarea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managerului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desemnat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DGASPC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acord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Hotărârea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Guvernului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nr. 49/2011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aprobarea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Metodologiei-cadru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prevenirea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intervenția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echipă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rețea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situațiile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violență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copilului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violență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familie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Metodologiei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intervenție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interinstituțională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copiii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exploatați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aflați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situații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risc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exploatare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copiii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victime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traficului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precum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copiii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români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migranți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victime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violență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teritoriul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altor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state,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raportului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evaluare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multidisciplinară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realizat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acesta</a:t>
            </a: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 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oferirea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posibilității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contestare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sancțiunii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scris</a:t>
            </a:r>
            <a:r>
              <a:rPr lang="en-GB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786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12F1DF-EFF0-5EC3-DFF2-776AD4EAE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3564835"/>
            <a:ext cx="9609668" cy="1212546"/>
          </a:xfrm>
        </p:spPr>
        <p:txBody>
          <a:bodyPr/>
          <a:lstStyle/>
          <a:p>
            <a:pPr algn="ctr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Vă mulțumim pentru atenție și vă dorim un an școlar bun!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BA00EB-EB83-2AE3-53DA-C52087C5C9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Acest material este o selecție din legislația în vigoare, are caracter orientativ și nu înlocuiește legislația în vigoare.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54216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379</TotalTime>
  <Words>1871</Words>
  <Application>Microsoft Office PowerPoint</Application>
  <PresentationFormat>Widescreen</PresentationFormat>
  <Paragraphs>109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Courier New</vt:lpstr>
      <vt:lpstr>Garamond</vt:lpstr>
      <vt:lpstr>Times New Roman</vt:lpstr>
      <vt:lpstr>verdana</vt:lpstr>
      <vt:lpstr>Organic</vt:lpstr>
      <vt:lpstr>Statutul elevului</vt:lpstr>
      <vt:lpstr>Cadrul legal</vt:lpstr>
      <vt:lpstr>Drepturile elevilor </vt:lpstr>
      <vt:lpstr>!!!</vt:lpstr>
      <vt:lpstr>art. 9  Dreptul de a contesta rezultatele evaluării scrise</vt:lpstr>
      <vt:lpstr>Ce acțiuni ale directorului survin după o contestație acceptată?</vt:lpstr>
      <vt:lpstr>Ce se întâmplă dacă la nivelul UPJ nu există cadre pentru reevaluare?</vt:lpstr>
      <vt:lpstr>Atenție!</vt:lpstr>
      <vt:lpstr>Îndatoririle elevilor- art. 14</vt:lpstr>
      <vt:lpstr>Măsuri noi pentru elevii care prin comportamentul lor devin factori perturbanți la orele de curs- art.14. alin 2</vt:lpstr>
      <vt:lpstr>Excepții de la art. 14. alin 2 </vt:lpstr>
      <vt:lpstr>Propunere ISG!</vt:lpstr>
      <vt:lpstr>Interdicții pentru elevi art.15</vt:lpstr>
      <vt:lpstr>Interdicții pentru elevi art.15</vt:lpstr>
      <vt:lpstr>Sancționarea elevilor- art. 16-28</vt:lpstr>
      <vt:lpstr>IMPORTANT!</vt:lpstr>
      <vt:lpstr>IMPORTANT!</vt:lpstr>
      <vt:lpstr>Contestarea sancțiunilor  art.30</vt:lpstr>
      <vt:lpstr> Ce proceduri trebuie să existe la nivelul UPJ pentru situațiile de sancțiuni disciplinare aplicate elevilor?</vt:lpstr>
      <vt:lpstr>Etapele procedurii de aplicare a sancțiunilor</vt:lpstr>
      <vt:lpstr>Vă mulțumim pentru atenție și vă dorim un an școlar bun!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W10</dc:creator>
  <cp:lastModifiedBy>W10</cp:lastModifiedBy>
  <cp:revision>14</cp:revision>
  <dcterms:created xsi:type="dcterms:W3CDTF">2024-09-03T06:36:23Z</dcterms:created>
  <dcterms:modified xsi:type="dcterms:W3CDTF">2024-09-04T08:21:40Z</dcterms:modified>
</cp:coreProperties>
</file>