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764" r:id="rId1"/>
  </p:sldMasterIdLst>
  <p:notesMasterIdLst>
    <p:notesMasterId r:id="rId20"/>
  </p:notesMasterIdLst>
  <p:handoutMasterIdLst>
    <p:handoutMasterId r:id="rId21"/>
  </p:handoutMasterIdLst>
  <p:sldIdLst>
    <p:sldId id="334" r:id="rId2"/>
    <p:sldId id="257" r:id="rId3"/>
    <p:sldId id="265" r:id="rId4"/>
    <p:sldId id="304" r:id="rId5"/>
    <p:sldId id="262" r:id="rId6"/>
    <p:sldId id="264" r:id="rId7"/>
    <p:sldId id="332" r:id="rId8"/>
    <p:sldId id="271" r:id="rId9"/>
    <p:sldId id="335" r:id="rId10"/>
    <p:sldId id="336" r:id="rId11"/>
    <p:sldId id="312" r:id="rId12"/>
    <p:sldId id="337" r:id="rId13"/>
    <p:sldId id="313" r:id="rId14"/>
    <p:sldId id="338" r:id="rId15"/>
    <p:sldId id="309" r:id="rId16"/>
    <p:sldId id="298" r:id="rId17"/>
    <p:sldId id="310" r:id="rId18"/>
    <p:sldId id="333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660033"/>
    <a:srgbClr val="FFFF00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53" autoAdjust="0"/>
    <p:restoredTop sz="94660"/>
  </p:normalViewPr>
  <p:slideViewPr>
    <p:cSldViewPr>
      <p:cViewPr>
        <p:scale>
          <a:sx n="118" d="100"/>
          <a:sy n="118" d="100"/>
        </p:scale>
        <p:origin x="-143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ro-RO" altLang="ro-RO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endParaRPr lang="ro-RO" altLang="ro-RO"/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ro-RO" altLang="ro-RO"/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54DD78B5-F397-4FF7-8CE9-2BA929C32444}" type="slidenum">
              <a:rPr lang="ro-RO" altLang="ro-RO"/>
              <a:pPr/>
              <a:t>‹#›</a:t>
            </a:fld>
            <a:endParaRPr lang="ro-RO" altLang="ro-RO"/>
          </a:p>
        </p:txBody>
      </p:sp>
    </p:spTree>
    <p:extLst>
      <p:ext uri="{BB962C8B-B14F-4D97-AF65-F5344CB8AC3E}">
        <p14:creationId xmlns:p14="http://schemas.microsoft.com/office/powerpoint/2010/main" val="12162124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ro-RO" altLang="ro-RO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endParaRPr lang="ro-RO" altLang="ro-RO"/>
          </a:p>
        </p:txBody>
      </p:sp>
      <p:sp>
        <p:nvSpPr>
          <p:cNvPr id="788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88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o-RO" altLang="ro-RO"/>
              <a:t>Se face clic pentru editarea stilurilor textului Coordonatorului</a:t>
            </a:r>
          </a:p>
          <a:p>
            <a:pPr lvl="1"/>
            <a:r>
              <a:rPr lang="ro-RO" altLang="ro-RO"/>
              <a:t>Nivelul secund</a:t>
            </a:r>
          </a:p>
          <a:p>
            <a:pPr lvl="2"/>
            <a:r>
              <a:rPr lang="ro-RO" altLang="ro-RO"/>
              <a:t>Al treilea nivel</a:t>
            </a:r>
          </a:p>
          <a:p>
            <a:pPr lvl="3"/>
            <a:r>
              <a:rPr lang="ro-RO" altLang="ro-RO"/>
              <a:t>Al patrulea nivel</a:t>
            </a:r>
          </a:p>
          <a:p>
            <a:pPr lvl="4"/>
            <a:r>
              <a:rPr lang="ro-RO" altLang="ro-RO"/>
              <a:t>Al cincilea nivel</a:t>
            </a:r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ro-RO" altLang="ro-RO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BA3476D8-2992-449B-9039-26DEED5AD904}" type="slidenum">
              <a:rPr lang="ro-RO" altLang="ro-RO"/>
              <a:pPr/>
              <a:t>‹#›</a:t>
            </a:fld>
            <a:endParaRPr lang="ro-RO" altLang="ro-RO"/>
          </a:p>
        </p:txBody>
      </p:sp>
    </p:spTree>
    <p:extLst>
      <p:ext uri="{BB962C8B-B14F-4D97-AF65-F5344CB8AC3E}">
        <p14:creationId xmlns:p14="http://schemas.microsoft.com/office/powerpoint/2010/main" val="38781744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1B7D50-8D20-4034-A196-26E4C97D9CD8}" type="slidenum">
              <a:rPr lang="ro-RO" altLang="ro-RO"/>
              <a:pPr/>
              <a:t>1</a:t>
            </a:fld>
            <a:endParaRPr lang="ro-RO" altLang="ro-RO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00A701-B384-4878-B4B9-9E4C51BB1B5C}" type="slidenum">
              <a:rPr lang="ro-RO" altLang="ro-RO"/>
              <a:pPr/>
              <a:t>12</a:t>
            </a:fld>
            <a:endParaRPr lang="ro-RO" altLang="ro-RO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  <p:extLst>
      <p:ext uri="{BB962C8B-B14F-4D97-AF65-F5344CB8AC3E}">
        <p14:creationId xmlns:p14="http://schemas.microsoft.com/office/powerpoint/2010/main" val="5017994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00A701-B384-4878-B4B9-9E4C51BB1B5C}" type="slidenum">
              <a:rPr lang="ro-RO" altLang="ro-RO"/>
              <a:pPr/>
              <a:t>13</a:t>
            </a:fld>
            <a:endParaRPr lang="ro-RO" altLang="ro-RO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  <p:extLst>
      <p:ext uri="{BB962C8B-B14F-4D97-AF65-F5344CB8AC3E}">
        <p14:creationId xmlns:p14="http://schemas.microsoft.com/office/powerpoint/2010/main" val="29355099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00A701-B384-4878-B4B9-9E4C51BB1B5C}" type="slidenum">
              <a:rPr lang="ro-RO" altLang="ro-RO"/>
              <a:pPr/>
              <a:t>14</a:t>
            </a:fld>
            <a:endParaRPr lang="ro-RO" altLang="ro-RO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  <p:extLst>
      <p:ext uri="{BB962C8B-B14F-4D97-AF65-F5344CB8AC3E}">
        <p14:creationId xmlns:p14="http://schemas.microsoft.com/office/powerpoint/2010/main" val="29355099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A296C5-061F-469B-A101-42A2708454DB}" type="slidenum">
              <a:rPr lang="ro-RO" altLang="ro-RO"/>
              <a:pPr/>
              <a:t>15</a:t>
            </a:fld>
            <a:endParaRPr lang="ro-RO" altLang="ro-RO"/>
          </a:p>
        </p:txBody>
      </p:sp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A296C5-061F-469B-A101-42A2708454DB}" type="slidenum">
              <a:rPr lang="ro-RO" altLang="ro-RO"/>
              <a:pPr/>
              <a:t>16</a:t>
            </a:fld>
            <a:endParaRPr lang="ro-RO" altLang="ro-RO"/>
          </a:p>
        </p:txBody>
      </p:sp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A296C5-061F-469B-A101-42A2708454DB}" type="slidenum">
              <a:rPr lang="ro-RO" altLang="ro-RO"/>
              <a:pPr/>
              <a:t>17</a:t>
            </a:fld>
            <a:endParaRPr lang="ro-RO" altLang="ro-RO"/>
          </a:p>
        </p:txBody>
      </p:sp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  <p:extLst>
      <p:ext uri="{BB962C8B-B14F-4D97-AF65-F5344CB8AC3E}">
        <p14:creationId xmlns:p14="http://schemas.microsoft.com/office/powerpoint/2010/main" val="2192572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8CE54E-5934-4D0A-B728-883338022B0D}" type="slidenum">
              <a:rPr lang="ro-RO" altLang="ro-RO"/>
              <a:pPr/>
              <a:t>2</a:t>
            </a:fld>
            <a:endParaRPr lang="ro-RO" altLang="ro-RO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251F2A-278A-4495-85E7-377F02B9B650}" type="slidenum">
              <a:rPr lang="ro-RO" altLang="ro-RO"/>
              <a:pPr/>
              <a:t>3</a:t>
            </a:fld>
            <a:endParaRPr lang="ro-RO" altLang="ro-RO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D749BB-365A-4C20-88BB-64FC60BA64AE}" type="slidenum">
              <a:rPr lang="ro-RO" altLang="ro-RO"/>
              <a:pPr/>
              <a:t>4</a:t>
            </a:fld>
            <a:endParaRPr lang="ro-RO" altLang="ro-RO"/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F49137-A50C-4938-81B7-E0E676CFA1D0}" type="slidenum">
              <a:rPr lang="ro-RO" altLang="ro-RO"/>
              <a:pPr/>
              <a:t>5</a:t>
            </a:fld>
            <a:endParaRPr lang="ro-RO" altLang="ro-RO"/>
          </a:p>
        </p:txBody>
      </p:sp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5469F-95A0-416B-B69E-4E62AADB9CE8}" type="slidenum">
              <a:rPr lang="ro-RO" altLang="ro-RO"/>
              <a:pPr/>
              <a:t>6</a:t>
            </a:fld>
            <a:endParaRPr lang="ro-RO" altLang="ro-RO"/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5469F-95A0-416B-B69E-4E62AADB9CE8}" type="slidenum">
              <a:rPr lang="ro-RO" altLang="ro-RO"/>
              <a:pPr/>
              <a:t>7</a:t>
            </a:fld>
            <a:endParaRPr lang="ro-RO" altLang="ro-RO"/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  <p:extLst>
      <p:ext uri="{BB962C8B-B14F-4D97-AF65-F5344CB8AC3E}">
        <p14:creationId xmlns:p14="http://schemas.microsoft.com/office/powerpoint/2010/main" val="26348532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00A701-B384-4878-B4B9-9E4C51BB1B5C}" type="slidenum">
              <a:rPr lang="ro-RO" altLang="ro-RO"/>
              <a:pPr/>
              <a:t>8</a:t>
            </a:fld>
            <a:endParaRPr lang="ro-RO" altLang="ro-RO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00A701-B384-4878-B4B9-9E4C51BB1B5C}" type="slidenum">
              <a:rPr lang="ro-RO" altLang="ro-RO"/>
              <a:pPr/>
              <a:t>11</a:t>
            </a:fld>
            <a:endParaRPr lang="ro-RO" altLang="ro-RO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o-RO" altLang="ro-RO"/>
          </a:p>
        </p:txBody>
      </p:sp>
    </p:spTree>
    <p:extLst>
      <p:ext uri="{BB962C8B-B14F-4D97-AF65-F5344CB8AC3E}">
        <p14:creationId xmlns:p14="http://schemas.microsoft.com/office/powerpoint/2010/main" val="501799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Clic pentru a edita stilul de subtitlu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endParaRPr lang="en-GB" altLang="ro-RO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840079A1-8703-4CCE-9C05-1F080221E07F}" type="slidenum">
              <a:rPr lang="en-GB" altLang="ro-RO" smtClean="0"/>
              <a:pPr/>
              <a:t>‹#›</a:t>
            </a:fld>
            <a:endParaRPr lang="en-GB" altLang="ro-RO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endParaRPr lang="en-GB" alt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altLang="ro-RO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0079A1-8703-4CCE-9C05-1F080221E07F}" type="slidenum">
              <a:rPr lang="en-GB" altLang="ro-RO" smtClean="0"/>
              <a:pPr/>
              <a:t>‹#›</a:t>
            </a:fld>
            <a:endParaRPr lang="en-GB" altLang="ro-RO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alt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altLang="ro-RO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0079A1-8703-4CCE-9C05-1F080221E07F}" type="slidenum">
              <a:rPr lang="en-GB" altLang="ro-RO" smtClean="0"/>
              <a:pPr/>
              <a:t>‹#›</a:t>
            </a:fld>
            <a:endParaRPr lang="en-GB" altLang="ro-RO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alt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conținut 1"/>
          <p:cNvSpPr>
            <a:spLocks noGrp="1"/>
          </p:cNvSpPr>
          <p:nvPr>
            <p:ph/>
          </p:nvPr>
        </p:nvSpPr>
        <p:spPr>
          <a:xfrm>
            <a:off x="914400" y="277813"/>
            <a:ext cx="7772400" cy="5853112"/>
          </a:xfrm>
        </p:spPr>
        <p:txBody>
          <a:bodyPr/>
          <a:lstStyle/>
          <a:p>
            <a:pPr lvl="0"/>
            <a:r>
              <a:rPr lang="ro-RO"/>
              <a:t>Clic pentru editare stiluri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en-GB" altLang="ro-RO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3B18B8B-CF56-4A63-BA56-064835928B09}" type="slidenum">
              <a:rPr lang="en-GB" altLang="ro-RO"/>
              <a:pPr/>
              <a:t>‹#›</a:t>
            </a:fld>
            <a:endParaRPr lang="en-GB" altLang="ro-RO"/>
          </a:p>
        </p:txBody>
      </p:sp>
    </p:spTree>
    <p:extLst>
      <p:ext uri="{BB962C8B-B14F-4D97-AF65-F5344CB8AC3E}">
        <p14:creationId xmlns:p14="http://schemas.microsoft.com/office/powerpoint/2010/main" val="4196211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altLang="ro-RO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0079A1-8703-4CCE-9C05-1F080221E07F}" type="slidenum">
              <a:rPr lang="en-GB" altLang="ro-RO" smtClean="0"/>
              <a:pPr/>
              <a:t>‹#›</a:t>
            </a:fld>
            <a:endParaRPr lang="en-GB" altLang="ro-RO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alt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endParaRPr lang="en-GB" altLang="ro-RO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840079A1-8703-4CCE-9C05-1F080221E07F}" type="slidenum">
              <a:rPr lang="en-GB" altLang="ro-RO" smtClean="0"/>
              <a:pPr/>
              <a:t>‹#›</a:t>
            </a:fld>
            <a:endParaRPr lang="en-GB" altLang="ro-RO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endParaRPr lang="en-GB" altLang="ro-RO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altLang="ro-RO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0079A1-8703-4CCE-9C05-1F080221E07F}" type="slidenum">
              <a:rPr lang="en-GB" altLang="ro-RO" smtClean="0"/>
              <a:pPr/>
              <a:t>‹#›</a:t>
            </a:fld>
            <a:endParaRPr lang="en-GB" altLang="ro-RO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alt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altLang="ro-RO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0079A1-8703-4CCE-9C05-1F080221E07F}" type="slidenum">
              <a:rPr lang="en-GB" altLang="ro-RO" smtClean="0"/>
              <a:pPr/>
              <a:t>‹#›</a:t>
            </a:fld>
            <a:endParaRPr lang="en-GB" altLang="ro-RO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alt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altLang="ro-RO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0079A1-8703-4CCE-9C05-1F080221E07F}" type="slidenum">
              <a:rPr lang="en-GB" altLang="ro-RO" smtClean="0"/>
              <a:pPr/>
              <a:t>‹#›</a:t>
            </a:fld>
            <a:endParaRPr lang="en-GB" altLang="ro-RO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alt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alt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0079A1-8703-4CCE-9C05-1F080221E07F}" type="slidenum">
              <a:rPr lang="en-GB" altLang="ro-RO" smtClean="0"/>
              <a:pPr/>
              <a:t>‹#›</a:t>
            </a:fld>
            <a:endParaRPr lang="en-GB" altLang="ro-RO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alt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altLang="ro-RO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0079A1-8703-4CCE-9C05-1F080221E07F}" type="slidenum">
              <a:rPr lang="en-GB" altLang="ro-RO" smtClean="0"/>
              <a:pPr/>
              <a:t>‹#›</a:t>
            </a:fld>
            <a:endParaRPr lang="en-GB" altLang="ro-RO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alt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altLang="ro-RO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0079A1-8703-4CCE-9C05-1F080221E07F}" type="slidenum">
              <a:rPr lang="en-GB" altLang="ro-RO" smtClean="0"/>
              <a:pPr/>
              <a:t>‹#›</a:t>
            </a:fld>
            <a:endParaRPr lang="en-GB" altLang="ro-RO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alt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40079A1-8703-4CCE-9C05-1F080221E07F}" type="slidenum">
              <a:rPr lang="en-GB" altLang="ro-RO" smtClean="0"/>
              <a:pPr/>
              <a:t>‹#›</a:t>
            </a:fld>
            <a:endParaRPr lang="en-GB" altLang="ro-RO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GB" altLang="ro-RO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GB" alt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65" r:id="rId1"/>
    <p:sldLayoutId id="2147484766" r:id="rId2"/>
    <p:sldLayoutId id="2147484767" r:id="rId3"/>
    <p:sldLayoutId id="2147484768" r:id="rId4"/>
    <p:sldLayoutId id="2147484769" r:id="rId5"/>
    <p:sldLayoutId id="2147484770" r:id="rId6"/>
    <p:sldLayoutId id="2147484771" r:id="rId7"/>
    <p:sldLayoutId id="2147484772" r:id="rId8"/>
    <p:sldLayoutId id="2147484773" r:id="rId9"/>
    <p:sldLayoutId id="2147484774" r:id="rId10"/>
    <p:sldLayoutId id="2147484775" r:id="rId11"/>
    <p:sldLayoutId id="2147484776" r:id="rId12"/>
  </p:sldLayoutIdLs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cnee.eu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3568" y="5445224"/>
            <a:ext cx="6120680" cy="1203604"/>
          </a:xfrm>
        </p:spPr>
        <p:txBody>
          <a:bodyPr>
            <a:normAutofit/>
          </a:bodyPr>
          <a:lstStyle/>
          <a:p>
            <a:pPr marL="533400" indent="-533400"/>
            <a:endParaRPr lang="ro-RO" altLang="ro-RO" sz="1800" b="1" cap="all" spc="2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3400" indent="-533400"/>
            <a:r>
              <a:rPr lang="ro-RO" altLang="ro-RO" sz="1800" b="1" cap="all" spc="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Inspector școlar pentru Informatică  </a:t>
            </a:r>
          </a:p>
          <a:p>
            <a:pPr marL="533400" indent="-533400"/>
            <a:r>
              <a:rPr lang="ro-RO" altLang="ro-RO" sz="1800" b="1" cap="all" spc="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VANK MIRCEA IOAN</a:t>
            </a:r>
            <a:endParaRPr lang="ro-RO" altLang="ro-RO" sz="1800" b="1" cap="all" spc="2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179512" y="476672"/>
            <a:ext cx="655272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o-RO" altLang="ro-RO" sz="2000" b="1" cap="all" spc="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INSPECTORATUL </a:t>
            </a:r>
            <a:r>
              <a:rPr lang="ro-RO" altLang="ro-RO" sz="2000" b="1" cap="all" spc="2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ȘCOLAr</a:t>
            </a:r>
            <a:r>
              <a:rPr lang="ro-RO" altLang="ro-RO" sz="2000" b="1" cap="all" spc="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altLang="ro-RO" sz="2000" b="1" cap="all" spc="2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județeAN</a:t>
            </a:r>
            <a:r>
              <a:rPr lang="ro-RO" altLang="ro-RO" sz="2000" b="1" cap="all" spc="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MARAMUREȘ</a:t>
            </a:r>
            <a:endParaRPr lang="en-US" altLang="ro-RO" sz="2000" b="1" cap="all" spc="2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asetăText 1">
            <a:extLst>
              <a:ext uri="{FF2B5EF4-FFF2-40B4-BE49-F238E27FC236}">
                <a16:creationId xmlns:a16="http://schemas.microsoft.com/office/drawing/2014/main" xmlns="" id="{80C4FF3F-0CDF-4079-9F29-F79E76BA09D3}"/>
              </a:ext>
            </a:extLst>
          </p:cNvPr>
          <p:cNvSpPr txBox="1"/>
          <p:nvPr/>
        </p:nvSpPr>
        <p:spPr>
          <a:xfrm>
            <a:off x="107504" y="2715100"/>
            <a:ext cx="684076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600" b="1" dirty="0">
                <a:solidFill>
                  <a:schemeClr val="accent2">
                    <a:lumMod val="75000"/>
                  </a:schemeClr>
                </a:solidFill>
              </a:rPr>
              <a:t>CONSFĂTUIRILE </a:t>
            </a:r>
            <a:r>
              <a:rPr lang="ro-RO" sz="2600" b="1" dirty="0" smtClean="0">
                <a:solidFill>
                  <a:schemeClr val="accent2">
                    <a:lumMod val="75000"/>
                  </a:schemeClr>
                </a:solidFill>
              </a:rPr>
              <a:t>JUDEȚENE </a:t>
            </a:r>
            <a:r>
              <a:rPr lang="ro-RO" sz="2600" b="1" dirty="0">
                <a:solidFill>
                  <a:schemeClr val="accent2">
                    <a:lumMod val="75000"/>
                  </a:schemeClr>
                </a:solidFill>
              </a:rPr>
              <a:t>ALE </a:t>
            </a:r>
            <a:r>
              <a:rPr lang="ro-RO" sz="2600" b="1" dirty="0" smtClean="0">
                <a:solidFill>
                  <a:schemeClr val="accent2">
                    <a:lumMod val="75000"/>
                  </a:schemeClr>
                </a:solidFill>
              </a:rPr>
              <a:t>PROFESORILOR DE </a:t>
            </a:r>
            <a:r>
              <a:rPr lang="ro-RO" sz="2600" b="1" dirty="0">
                <a:solidFill>
                  <a:schemeClr val="accent2">
                    <a:lumMod val="75000"/>
                  </a:schemeClr>
                </a:solidFill>
              </a:rPr>
              <a:t>INFORMATICĂ ȘI TEHNOLOGIA INFORMAȚIEI ȘI A COMUNICAȚIILOR</a:t>
            </a:r>
          </a:p>
          <a:p>
            <a:pPr algn="ctr"/>
            <a:endParaRPr lang="ro-RO" sz="2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o-RO" sz="2600" b="1" dirty="0" smtClean="0">
                <a:solidFill>
                  <a:schemeClr val="accent2">
                    <a:lumMod val="75000"/>
                  </a:schemeClr>
                </a:solidFill>
              </a:rPr>
              <a:t>4 OCTOMBRIE 2023</a:t>
            </a:r>
            <a:endParaRPr lang="en-US" sz="26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27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90353549"/>
              </p:ext>
            </p:extLst>
          </p:nvPr>
        </p:nvGraphicFramePr>
        <p:xfrm>
          <a:off x="179512" y="1124744"/>
          <a:ext cx="8640960" cy="2558000"/>
        </p:xfrm>
        <a:graphic>
          <a:graphicData uri="http://schemas.openxmlformats.org/drawingml/2006/table">
            <a:tbl>
              <a:tblPr/>
              <a:tblGrid>
                <a:gridCol w="13681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8152"/>
                <a:gridCol w="11521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1790056894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478604950"/>
                    </a:ext>
                  </a:extLst>
                </a:gridCol>
              </a:tblGrid>
              <a:tr h="469384">
                <a:tc gridSpan="7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Situaţia candidaţilor în cadrul examenului național de bacalaureat 2023, sesiunea iunie-iulie, la disciplina </a:t>
                      </a:r>
                      <a:r>
                        <a:rPr lang="ro-RO" altLang="ro-RO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informatică, pe tranșe</a:t>
                      </a:r>
                      <a:r>
                        <a:rPr lang="ro-RO" altLang="ro-RO" sz="2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de note</a:t>
                      </a:r>
                      <a:endParaRPr lang="ro-RO" altLang="ro-RO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lang="ro-RO" altLang="ro-RO" sz="20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lang="ro-RO" altLang="ro-RO" sz="20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521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 mai mici decât 5</a:t>
                      </a:r>
                      <a:endParaRPr lang="ro-RO" alt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 între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 – 5.99</a:t>
                      </a:r>
                      <a:endParaRPr lang="ro-RO" alt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 între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 – 6.99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 între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 – 7.99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 între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 – 8.99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 între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 – 9.99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 de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2907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(7,61%)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(10,44%)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lang="ro-RO" altLang="ro-RO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(10,44%)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lang="ro-RO" altLang="ro-RO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</a:p>
                    <a:p>
                      <a:pPr algn="ctr" fontAlgn="b"/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(14,84%)</a:t>
                      </a:r>
                      <a:endParaRPr 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39</a:t>
                      </a:r>
                    </a:p>
                    <a:p>
                      <a:pPr algn="ctr" fontAlgn="b"/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(21,43%)</a:t>
                      </a:r>
                      <a:endParaRPr 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68</a:t>
                      </a:r>
                    </a:p>
                    <a:p>
                      <a:pPr algn="ctr" fontAlgn="b"/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(37,36%)</a:t>
                      </a:r>
                      <a:endParaRPr 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  <a:p>
                      <a:pPr algn="ctr" fontAlgn="b"/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(5,49%)</a:t>
                      </a:r>
                      <a:endParaRPr 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8" name="Group 27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92961945"/>
              </p:ext>
            </p:extLst>
          </p:nvPr>
        </p:nvGraphicFramePr>
        <p:xfrm>
          <a:off x="179512" y="4005064"/>
          <a:ext cx="8640960" cy="2558000"/>
        </p:xfrm>
        <a:graphic>
          <a:graphicData uri="http://schemas.openxmlformats.org/drawingml/2006/table">
            <a:tbl>
              <a:tblPr/>
              <a:tblGrid>
                <a:gridCol w="13681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8152"/>
                <a:gridCol w="11521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1790056894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478604950"/>
                    </a:ext>
                  </a:extLst>
                </a:gridCol>
              </a:tblGrid>
              <a:tr h="469384">
                <a:tc gridSpan="7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o-RO" altLang="ro-RO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Situaţia candidaţilor în cadrul examenului național de bacalaureat 2023, sesiunea </a:t>
                      </a:r>
                      <a:r>
                        <a:rPr lang="ro-RO" altLang="ro-RO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august-septembrie, </a:t>
                      </a:r>
                      <a:r>
                        <a:rPr lang="ro-RO" altLang="ro-RO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la disciplina </a:t>
                      </a:r>
                      <a:r>
                        <a:rPr lang="ro-RO" altLang="ro-RO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informatică, pe tranșe</a:t>
                      </a:r>
                      <a:r>
                        <a:rPr lang="ro-RO" altLang="ro-RO" sz="2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de note</a:t>
                      </a:r>
                      <a:endParaRPr lang="ro-RO" altLang="ro-RO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lang="ro-RO" altLang="ro-RO" sz="20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lang="ro-RO" altLang="ro-RO" sz="20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521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 mai mici decât 5</a:t>
                      </a:r>
                      <a:endParaRPr lang="ro-RO" alt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 între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 – 5.99</a:t>
                      </a:r>
                      <a:endParaRPr lang="ro-RO" alt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 între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 – 6.99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 între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 – 7.99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 între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 – 8.99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 între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 – 9.99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 de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2907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</a:t>
                      </a:r>
                      <a:endParaRPr lang="ro-RO" altLang="ro-RO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(8,70%)</a:t>
                      </a:r>
                      <a:endParaRPr lang="ro-RO" altLang="ro-RO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o-RO" altLang="ro-RO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19,05%)</a:t>
                      </a:r>
                      <a:endParaRPr lang="ro-RO" altLang="ro-RO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ro-RO" altLang="ro-RO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(52,38%)</a:t>
                      </a:r>
                      <a:endParaRPr lang="ro-RO" altLang="ro-RO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o-RO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b"/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14,29%)</a:t>
                      </a:r>
                      <a:endParaRPr 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o-RO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b"/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(9,52%)</a:t>
                      </a:r>
                      <a:endParaRPr 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o-RO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b"/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(4,76</a:t>
                      </a:r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%)</a:t>
                      </a:r>
                      <a:endParaRPr 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o-RO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b"/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(0%)</a:t>
                      </a:r>
                      <a:endParaRPr 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" name="Text Box 6">
            <a:extLst>
              <a:ext uri="{FF2B5EF4-FFF2-40B4-BE49-F238E27FC236}">
                <a16:creationId xmlns:a16="http://schemas.microsoft.com/office/drawing/2014/main" xmlns="" id="{1835FB4D-7B4F-4DA6-B0DD-F3BEBD624718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67544" y="332656"/>
            <a:ext cx="785083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80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r>
              <a:rPr lang="pt-BR" altLang="ro-RO" dirty="0"/>
              <a:t>Examenul național de bacalaureat 2023</a:t>
            </a:r>
            <a:r>
              <a:rPr lang="ro-RO" altLang="ro-RO" dirty="0"/>
              <a:t> - </a:t>
            </a:r>
            <a:r>
              <a:rPr lang="ro-RO" altLang="ja-JP" dirty="0"/>
              <a:t>Proba E d), </a:t>
            </a:r>
            <a:r>
              <a:rPr lang="ro-RO" altLang="ro-RO" dirty="0"/>
              <a:t>– disciplina </a:t>
            </a:r>
            <a:r>
              <a:rPr lang="ro-RO" altLang="ro-RO" dirty="0" smtClean="0"/>
              <a:t>informatică, în județul Maramureș</a:t>
            </a:r>
            <a:endParaRPr lang="ro-RO" altLang="ja-JP" dirty="0"/>
          </a:p>
          <a:p>
            <a:endParaRPr lang="ro-RO" altLang="ro-RO" dirty="0"/>
          </a:p>
        </p:txBody>
      </p:sp>
    </p:spTree>
    <p:extLst>
      <p:ext uri="{BB962C8B-B14F-4D97-AF65-F5344CB8AC3E}">
        <p14:creationId xmlns:p14="http://schemas.microsoft.com/office/powerpoint/2010/main" val="308204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0" y="476672"/>
            <a:ext cx="9144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80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r>
              <a:rPr lang="ro-RO" altLang="ja-JP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Examenul naţional pentru definitivare în învăţământul preuniversitar</a:t>
            </a:r>
            <a:endParaRPr lang="ro-RO" altLang="ro-RO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ro-RO" altLang="ro-RO" dirty="0"/>
              <a:t>s</a:t>
            </a:r>
            <a:r>
              <a:rPr lang="ro-RO" altLang="ro-RO" dirty="0" smtClean="0"/>
              <a:t>esiunea 2023</a:t>
            </a:r>
            <a:endParaRPr lang="ro-RO" altLang="ro-RO" dirty="0"/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graphicFrame>
        <p:nvGraphicFramePr>
          <p:cNvPr id="42258" name="Group 27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77870292"/>
              </p:ext>
            </p:extLst>
          </p:nvPr>
        </p:nvGraphicFramePr>
        <p:xfrm>
          <a:off x="1475656" y="2348880"/>
          <a:ext cx="5977832" cy="3387613"/>
        </p:xfrm>
        <a:graphic>
          <a:graphicData uri="http://schemas.openxmlformats.org/drawingml/2006/table">
            <a:tbl>
              <a:tblPr/>
              <a:tblGrid>
                <a:gridCol w="30318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45990">
                  <a:extLst>
                    <a:ext uri="{9D8B030D-6E8A-4147-A177-3AD203B41FA5}">
                      <a16:colId xmlns:a16="http://schemas.microsoft.com/office/drawing/2014/main" xmlns="" val="1228360287"/>
                    </a:ext>
                  </a:extLst>
                </a:gridCol>
              </a:tblGrid>
              <a:tr h="533400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2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cs typeface="Arial" charset="0"/>
                        </a:rPr>
                        <a:t>Situaţia candidaţilor </a:t>
                      </a:r>
                      <a:r>
                        <a:rPr kumimoji="0" lang="ro-RO" altLang="ro-RO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cs typeface="Arial" charset="0"/>
                        </a:rPr>
                        <a:t>în cadrul examenului național de definitivare în învățământ 2023, la disciplina informatică și tehnologia informației</a:t>
                      </a:r>
                      <a:endParaRPr kumimoji="0" lang="ro-RO" altLang="ro-RO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orbel" panose="020B0503020204020204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o-RO" altLang="ro-RO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740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cs typeface="Arial" charset="0"/>
                        </a:rPr>
                        <a:t>Candidați cu </a:t>
                      </a:r>
                      <a:r>
                        <a:rPr kumimoji="0" lang="en-US" altLang="ro-R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cs typeface="Arial" charset="0"/>
                        </a:rPr>
                        <a:t>note</a:t>
                      </a:r>
                      <a:endParaRPr kumimoji="0" lang="ro-RO" altLang="ro-RO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orbel" panose="020B0503020204020204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4</a:t>
                      </a: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82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N</a:t>
                      </a:r>
                      <a:r>
                        <a:rPr kumimoji="0" lang="ro-RO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umăr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 </a:t>
                      </a:r>
                      <a:r>
                        <a:rPr kumimoji="0" lang="en-US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cand</a:t>
                      </a:r>
                      <a:r>
                        <a:rPr kumimoji="0" lang="ro-RO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idați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 </a:t>
                      </a: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cu nota </a:t>
                      </a:r>
                      <a:r>
                        <a:rPr kumimoji="0" lang="ro-RO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la examen </a:t>
                      </a: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≥ </a:t>
                      </a:r>
                      <a:r>
                        <a:rPr kumimoji="0" lang="ro-RO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8</a:t>
                      </a:r>
                      <a:endParaRPr kumimoji="0" lang="en-US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orbel" panose="020B0503020204020204" pitchFamily="34" charset="0"/>
                        <a:ea typeface="+mn-ea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o-RO" altLang="ro-RO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orbel" panose="020B0503020204020204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82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Num</a:t>
                      </a:r>
                      <a:r>
                        <a:rPr kumimoji="0" lang="ro-RO" altLang="ro-RO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ă</a:t>
                      </a:r>
                      <a:r>
                        <a:rPr kumimoji="0" lang="en-US" altLang="ro-RO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r de </a:t>
                      </a:r>
                      <a:r>
                        <a:rPr kumimoji="0" lang="en-US" altLang="ro-RO" sz="16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contesta</a:t>
                      </a:r>
                      <a:r>
                        <a:rPr kumimoji="0" lang="ro-RO" altLang="ro-RO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ții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243551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783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0" y="476672"/>
            <a:ext cx="9144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80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r>
              <a:rPr lang="ro-RO" altLang="ja-JP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Examenul naţional pentru definitivare în învăţământul preuniversitar</a:t>
            </a:r>
            <a:endParaRPr lang="ro-RO" altLang="ro-RO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ro-RO" altLang="ro-RO" dirty="0"/>
              <a:t>s</a:t>
            </a:r>
            <a:r>
              <a:rPr lang="ro-RO" altLang="ro-RO" dirty="0" smtClean="0"/>
              <a:t>esiunea 2023 în județul Maramureș</a:t>
            </a:r>
            <a:endParaRPr lang="ro-RO" altLang="ro-RO" dirty="0"/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graphicFrame>
        <p:nvGraphicFramePr>
          <p:cNvPr id="42258" name="Group 27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29198417"/>
              </p:ext>
            </p:extLst>
          </p:nvPr>
        </p:nvGraphicFramePr>
        <p:xfrm>
          <a:off x="1403648" y="2204864"/>
          <a:ext cx="5977832" cy="3387613"/>
        </p:xfrm>
        <a:graphic>
          <a:graphicData uri="http://schemas.openxmlformats.org/drawingml/2006/table">
            <a:tbl>
              <a:tblPr/>
              <a:tblGrid>
                <a:gridCol w="30318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45990">
                  <a:extLst>
                    <a:ext uri="{9D8B030D-6E8A-4147-A177-3AD203B41FA5}">
                      <a16:colId xmlns:a16="http://schemas.microsoft.com/office/drawing/2014/main" xmlns="" val="1228360287"/>
                    </a:ext>
                  </a:extLst>
                </a:gridCol>
              </a:tblGrid>
              <a:tr h="533400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2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cs typeface="Arial" charset="0"/>
                        </a:rPr>
                        <a:t>Situaţia candidaţilor </a:t>
                      </a:r>
                      <a:r>
                        <a:rPr kumimoji="0" lang="ro-RO" altLang="ro-RO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cs typeface="Arial" charset="0"/>
                        </a:rPr>
                        <a:t>în cadrul examenului național de definitivare în învățământ 2023, la disciplina informatică și tehnologia informației</a:t>
                      </a:r>
                      <a:endParaRPr kumimoji="0" lang="ro-RO" altLang="ro-RO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orbel" panose="020B0503020204020204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o-RO" altLang="ro-RO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740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altLang="ro-R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cs typeface="Arial" charset="0"/>
                        </a:rPr>
                        <a:t>Candidați cu </a:t>
                      </a:r>
                      <a:r>
                        <a:rPr kumimoji="0" lang="en-US" altLang="ro-R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cs typeface="Arial" charset="0"/>
                        </a:rPr>
                        <a:t>note</a:t>
                      </a:r>
                      <a:endParaRPr kumimoji="0" lang="ro-RO" altLang="ro-RO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orbel" panose="020B0503020204020204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4</a:t>
                      </a:r>
                      <a:endParaRPr kumimoji="0" lang="en-US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orbel" panose="020B0503020204020204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82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N</a:t>
                      </a:r>
                      <a:r>
                        <a:rPr kumimoji="0" lang="ro-RO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umăr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 </a:t>
                      </a:r>
                      <a:r>
                        <a:rPr kumimoji="0" lang="ro-RO" sz="16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candidați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 </a:t>
                      </a: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cu nota </a:t>
                      </a:r>
                      <a:r>
                        <a:rPr kumimoji="0" lang="ro-RO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la examen </a:t>
                      </a: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≥ </a:t>
                      </a:r>
                      <a:r>
                        <a:rPr kumimoji="0" lang="ro-RO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8</a:t>
                      </a:r>
                      <a:endParaRPr kumimoji="0" lang="en-US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orbel" panose="020B0503020204020204" pitchFamily="34" charset="0"/>
                        <a:ea typeface="+mn-ea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o-RO" altLang="ro-RO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orbel" panose="020B0503020204020204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o-RO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3</a:t>
                      </a:r>
                      <a:endParaRPr kumimoji="0" lang="en-US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orbel" panose="020B0503020204020204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82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o-RO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Num</a:t>
                      </a:r>
                      <a:r>
                        <a:rPr kumimoji="0" lang="ro-RO" altLang="ro-RO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ă</a:t>
                      </a:r>
                      <a:r>
                        <a:rPr kumimoji="0" lang="en-US" altLang="ro-RO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r de </a:t>
                      </a:r>
                      <a:r>
                        <a:rPr kumimoji="0" lang="ro-RO" altLang="ro-RO" sz="16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contesta</a:t>
                      </a:r>
                      <a:r>
                        <a:rPr kumimoji="0" lang="ro-RO" altLang="ro-RO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ții</a:t>
                      </a:r>
                      <a:endParaRPr kumimoji="0" lang="ro-RO" altLang="ro-RO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orbel" panose="020B0503020204020204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o-RO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orbel" panose="020B0503020204020204" pitchFamily="34" charset="0"/>
                          <a:ea typeface="+mn-ea"/>
                          <a:cs typeface="Arial" charset="0"/>
                        </a:rPr>
                        <a:t>1</a:t>
                      </a:r>
                      <a:endParaRPr kumimoji="0" lang="en-US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orbel" panose="020B0503020204020204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243551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912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0" y="267765"/>
            <a:ext cx="91440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80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lnSpc>
                <a:spcPct val="8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</a:pPr>
            <a:r>
              <a:rPr lang="ro-RO" altLang="ja-JP">
                <a:solidFill>
                  <a:schemeClr val="tx1">
                    <a:lumMod val="65000"/>
                    <a:lumOff val="35000"/>
                  </a:schemeClr>
                </a:solidFill>
              </a:rPr>
              <a:t>Concursul naţional de ocupare a posturilor didactice/catedrelor vacante/rezervate din învăţământul preuniversitar</a:t>
            </a:r>
            <a:endParaRPr lang="ro-RO" altLang="ja-JP" sz="16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graphicFrame>
        <p:nvGraphicFramePr>
          <p:cNvPr id="42258" name="Group 27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529139679"/>
              </p:ext>
            </p:extLst>
          </p:nvPr>
        </p:nvGraphicFramePr>
        <p:xfrm>
          <a:off x="1187624" y="1988840"/>
          <a:ext cx="6192687" cy="3857302"/>
        </p:xfrm>
        <a:graphic>
          <a:graphicData uri="http://schemas.openxmlformats.org/drawingml/2006/table">
            <a:tbl>
              <a:tblPr/>
              <a:tblGrid>
                <a:gridCol w="1224136">
                  <a:extLst>
                    <a:ext uri="{9D8B030D-6E8A-4147-A177-3AD203B41FA5}">
                      <a16:colId xmlns:a16="http://schemas.microsoft.com/office/drawing/2014/main" xmlns="" val="3849197437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24135">
                  <a:extLst>
                    <a:ext uri="{9D8B030D-6E8A-4147-A177-3AD203B41FA5}">
                      <a16:colId xmlns:a16="http://schemas.microsoft.com/office/drawing/2014/main" xmlns="" val="1228360287"/>
                    </a:ext>
                  </a:extLst>
                </a:gridCol>
              </a:tblGrid>
              <a:tr h="533400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800" b="1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Situaţia candidaţilor în cadrul </a:t>
                      </a:r>
                      <a:r>
                        <a:rPr lang="ro-RO" altLang="ja-JP" sz="1800" b="1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Concursul naţional de ocupare a posturilor didactice/catedrelor vacante/rezervate din învăţământul </a:t>
                      </a:r>
                      <a:r>
                        <a:rPr lang="ro-RO" altLang="ja-JP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preuniversitar 2</a:t>
                      </a:r>
                      <a:r>
                        <a:rPr lang="ro-RO" alt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023, la disciplina informatică și tehnologia informației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lang="ro-RO" altLang="ro-RO" sz="1800" b="1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o-RO" altLang="ro-RO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74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Nr. de candidați prezenți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Nr. de </a:t>
                      </a:r>
                      <a:r>
                        <a:rPr lang="ro-RO" altLang="ro-RO" sz="1800" b="1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candidaţi</a:t>
                      </a:r>
                      <a:r>
                        <a:rPr lang="ro-RO" alt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cu note la proba scrisă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Nr.de </a:t>
                      </a:r>
                      <a:r>
                        <a:rPr lang="ro-RO" altLang="ro-RO" sz="1800" b="1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candidaţi</a:t>
                      </a:r>
                      <a:r>
                        <a:rPr lang="ro-RO" alt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cu note mai mici decât 5 la proba scrisă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Nr.</a:t>
                      </a:r>
                      <a:r>
                        <a:rPr 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de</a:t>
                      </a: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ro-RO" sz="1800" b="1" kern="1200" noProof="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andida</a:t>
                      </a:r>
                      <a:r>
                        <a:rPr lang="ro-RO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ți</a:t>
                      </a:r>
                      <a:r>
                        <a:rPr lang="en-US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cu </a:t>
                      </a:r>
                      <a:r>
                        <a:rPr 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medii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-6,99</a:t>
                      </a:r>
                      <a:endParaRPr lang="en-US" sz="1800" b="1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Nr.</a:t>
                      </a:r>
                      <a:r>
                        <a:rPr 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de</a:t>
                      </a: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ro-RO" sz="1800" b="1" kern="1200" noProof="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andida</a:t>
                      </a:r>
                      <a:r>
                        <a:rPr lang="ro-RO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ți</a:t>
                      </a:r>
                      <a:r>
                        <a:rPr lang="en-US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cu </a:t>
                      </a:r>
                      <a:r>
                        <a:rPr 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medii</a:t>
                      </a: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&gt; 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56902">
                <a:tc>
                  <a:txBody>
                    <a:bodyPr/>
                    <a:lstStyle/>
                    <a:p>
                      <a:pPr algn="ctr" fontAlgn="b"/>
                      <a:r>
                        <a:rPr 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247</a:t>
                      </a:r>
                      <a:endParaRPr lang="en-US" sz="1800" b="1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 anchorCtr="1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216</a:t>
                      </a:r>
                      <a:endParaRPr lang="en-US" sz="1800" b="1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 marL="7620" marR="7620" marT="762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117</a:t>
                      </a:r>
                      <a:endParaRPr lang="en-US" sz="1800" b="1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67</a:t>
                      </a:r>
                      <a:endParaRPr lang="en-US" sz="1800" b="1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847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0" y="267765"/>
            <a:ext cx="91440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80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lnSpc>
                <a:spcPct val="8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</a:pPr>
            <a:r>
              <a:rPr lang="ro-RO" altLang="ja-JP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Concursul naţional de ocupare a posturilor didactice/catedrelor vacante/rezervate din învăţământul </a:t>
            </a:r>
            <a:r>
              <a:rPr lang="ro-RO" altLang="ja-JP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preuniversitar la nivelul județului Maramureș</a:t>
            </a:r>
            <a:endParaRPr lang="ro-RO" altLang="ja-JP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graphicFrame>
        <p:nvGraphicFramePr>
          <p:cNvPr id="42258" name="Group 27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27827835"/>
              </p:ext>
            </p:extLst>
          </p:nvPr>
        </p:nvGraphicFramePr>
        <p:xfrm>
          <a:off x="1187624" y="1700808"/>
          <a:ext cx="6624736" cy="3582982"/>
        </p:xfrm>
        <a:graphic>
          <a:graphicData uri="http://schemas.openxmlformats.org/drawingml/2006/table">
            <a:tbl>
              <a:tblPr/>
              <a:tblGrid>
                <a:gridCol w="1309541">
                  <a:extLst>
                    <a:ext uri="{9D8B030D-6E8A-4147-A177-3AD203B41FA5}">
                      <a16:colId xmlns:a16="http://schemas.microsoft.com/office/drawing/2014/main" xmlns="" val="3849197437"/>
                    </a:ext>
                  </a:extLst>
                </a:gridCol>
                <a:gridCol w="13865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0954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0954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09540">
                  <a:extLst>
                    <a:ext uri="{9D8B030D-6E8A-4147-A177-3AD203B41FA5}">
                      <a16:colId xmlns:a16="http://schemas.microsoft.com/office/drawing/2014/main" xmlns="" val="1228360287"/>
                    </a:ext>
                  </a:extLst>
                </a:gridCol>
              </a:tblGrid>
              <a:tr h="533400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800" b="1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Situaţia candidaţilor în cadrul </a:t>
                      </a:r>
                      <a:r>
                        <a:rPr lang="ro-RO" altLang="ja-JP" sz="1800" b="1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Concursul naţional de ocupare a posturilor didactice/catedrelor vacante/rezervate din învăţământul </a:t>
                      </a:r>
                      <a:r>
                        <a:rPr lang="ro-RO" altLang="ja-JP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preuniversitar 2</a:t>
                      </a:r>
                      <a:r>
                        <a:rPr lang="ro-RO" alt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023, la disciplina informatică și tehnologia informației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lang="ro-RO" altLang="ro-RO" sz="1800" b="1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o-RO" altLang="ro-RO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74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Nr. de candidați prezenți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Nr. de </a:t>
                      </a:r>
                      <a:r>
                        <a:rPr lang="ro-RO" altLang="ro-RO" sz="1800" b="1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candidaţi</a:t>
                      </a:r>
                      <a:r>
                        <a:rPr lang="ro-RO" alt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cu note la proba scrisă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Nr.de </a:t>
                      </a:r>
                      <a:r>
                        <a:rPr lang="ro-RO" altLang="ro-RO" sz="1800" b="1" kern="1200" noProof="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candidaţi</a:t>
                      </a:r>
                      <a:r>
                        <a:rPr lang="ro-RO" alt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cu note mai mici decât 5 la proba scrisă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Nr.</a:t>
                      </a:r>
                      <a:r>
                        <a:rPr 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de</a:t>
                      </a: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ro-RO" sz="1800" b="1" kern="1200" noProof="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andida</a:t>
                      </a:r>
                      <a:r>
                        <a:rPr lang="ro-RO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ți</a:t>
                      </a:r>
                      <a:r>
                        <a:rPr lang="en-US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cu </a:t>
                      </a:r>
                      <a:r>
                        <a:rPr 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medii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-6,99</a:t>
                      </a:r>
                      <a:endParaRPr lang="en-US" sz="1800" b="1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Nr.</a:t>
                      </a:r>
                      <a:r>
                        <a:rPr 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de</a:t>
                      </a: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ro-RO" sz="1800" b="1" kern="1200" noProof="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andida</a:t>
                      </a:r>
                      <a:r>
                        <a:rPr lang="ro-RO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ți</a:t>
                      </a:r>
                      <a:r>
                        <a:rPr lang="en-US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cu </a:t>
                      </a:r>
                      <a:r>
                        <a:rPr lang="ro-RO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medii</a:t>
                      </a:r>
                      <a:r>
                        <a:rPr lang="en-US" sz="18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o-RO" sz="1800" b="1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en-US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ro-RO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US" sz="1800" b="1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56902">
                <a:tc>
                  <a:txBody>
                    <a:bodyPr/>
                    <a:lstStyle/>
                    <a:p>
                      <a:pPr algn="ctr" fontAlgn="b"/>
                      <a:r>
                        <a:rPr lang="ro-RO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800" b="1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 anchorCtr="1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800" b="1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o-RO" sz="1800" b="1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800" b="1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800" b="1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250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ext Box 2"/>
          <p:cNvSpPr txBox="1">
            <a:spLocks noChangeArrowheads="1"/>
          </p:cNvSpPr>
          <p:nvPr/>
        </p:nvSpPr>
        <p:spPr bwMode="auto">
          <a:xfrm>
            <a:off x="179512" y="299315"/>
            <a:ext cx="845204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o-RO" altLang="ja-JP" sz="2000" b="1" dirty="0">
                <a:solidFill>
                  <a:schemeClr val="accent6">
                    <a:lumMod val="75000"/>
                  </a:schemeClr>
                </a:solidFill>
              </a:rPr>
              <a:t>Evaluări și examene la nivel </a:t>
            </a:r>
            <a:r>
              <a:rPr lang="ro-RO" altLang="ja-JP" sz="2000" b="1" dirty="0" err="1">
                <a:solidFill>
                  <a:schemeClr val="accent6">
                    <a:lumMod val="75000"/>
                  </a:schemeClr>
                </a:solidFill>
              </a:rPr>
              <a:t>naţional</a:t>
            </a:r>
            <a:r>
              <a:rPr lang="ro-RO" altLang="ja-JP" sz="2000" b="1" dirty="0">
                <a:solidFill>
                  <a:schemeClr val="accent6">
                    <a:lumMod val="75000"/>
                  </a:schemeClr>
                </a:solidFill>
              </a:rPr>
              <a:t> 2023</a:t>
            </a:r>
          </a:p>
        </p:txBody>
      </p:sp>
      <p:sp>
        <p:nvSpPr>
          <p:cNvPr id="122883" name="Rectangle 3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2884" name="Rectangle 4"/>
          <p:cNvSpPr>
            <a:spLocks noChangeArrowheads="1"/>
          </p:cNvSpPr>
          <p:nvPr/>
        </p:nvSpPr>
        <p:spPr bwMode="auto">
          <a:xfrm>
            <a:off x="2360897" y="758952"/>
            <a:ext cx="6372791" cy="557075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>
              <a:spcAft>
                <a:spcPts val="600"/>
              </a:spcAft>
              <a:buClr>
                <a:schemeClr val="folHlink"/>
              </a:buClr>
              <a:buFont typeface="Wingdings" pitchFamily="2" charset="2"/>
              <a:buChar char="q"/>
            </a:pPr>
            <a:r>
              <a:rPr lang="ro-RO" altLang="ro-RO" sz="1800" dirty="0"/>
              <a:t> </a:t>
            </a:r>
            <a:r>
              <a:rPr lang="ro-RO" altLang="ro-RO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nu se acordă punctaje intermediare, altele decât cele precizate în baremul de evaluare </a:t>
            </a:r>
            <a:r>
              <a:rPr lang="ro-RO" altLang="ro-RO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şi</a:t>
            </a:r>
            <a:r>
              <a:rPr lang="ro-RO" altLang="ro-RO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notare (vezi borderou);</a:t>
            </a:r>
          </a:p>
          <a:p>
            <a:pPr algn="just">
              <a:spcAft>
                <a:spcPts val="600"/>
              </a:spcAft>
              <a:buClr>
                <a:schemeClr val="folHlink"/>
              </a:buClr>
            </a:pPr>
            <a:endParaRPr lang="ro-RO" altLang="ro-RO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spcAft>
                <a:spcPts val="600"/>
              </a:spcAft>
              <a:buClr>
                <a:schemeClr val="folHlink"/>
              </a:buClr>
              <a:buFont typeface="Wingdings" pitchFamily="2" charset="2"/>
              <a:buChar char="q"/>
            </a:pPr>
            <a:r>
              <a:rPr lang="ro-RO" altLang="ro-RO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 punctează rezolvările în care se declară tablouri cu dimensiuni mai mari decât cele indicate (dar care asigură funcționalitatea programului), dacă nu se solicită eficiență a memoriei; un tablou cu 10 elemente nu este considerat ineficient din punctul de vedere al memorării;</a:t>
            </a:r>
          </a:p>
          <a:p>
            <a:pPr algn="just">
              <a:spcAft>
                <a:spcPts val="600"/>
              </a:spcAft>
              <a:buClr>
                <a:schemeClr val="folHlink"/>
              </a:buClr>
            </a:pPr>
            <a:endParaRPr lang="ro-RO" altLang="ro-RO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spcAft>
                <a:spcPts val="600"/>
              </a:spcAft>
              <a:buClr>
                <a:schemeClr val="folHlink"/>
              </a:buClr>
              <a:buFont typeface="Wingdings" pitchFamily="2" charset="2"/>
              <a:buChar char="q"/>
            </a:pPr>
            <a:r>
              <a:rPr lang="ro-RO" altLang="ro-RO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 punctează rezolvările în care se declară variabile de tip </a:t>
            </a:r>
            <a:r>
              <a:rPr lang="ro-RO" altLang="ro-RO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ro-RO" altLang="ro-RO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ro-RO" altLang="ro-RO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integer</a:t>
            </a:r>
            <a:r>
              <a:rPr lang="ro-RO" altLang="ro-RO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pentru numere naturale – nu este obligatorie utilizarea unui tip fără semn, de tipul </a:t>
            </a:r>
            <a:r>
              <a:rPr lang="ro-RO" altLang="ro-RO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unsigned</a:t>
            </a:r>
            <a:r>
              <a:rPr lang="ro-RO" altLang="ro-RO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o-RO" altLang="ro-RO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ro-RO" altLang="ro-RO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ro-RO" altLang="ro-RO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word</a:t>
            </a:r>
            <a:r>
              <a:rPr lang="ro-RO" altLang="ro-RO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 algn="just">
              <a:spcAft>
                <a:spcPts val="600"/>
              </a:spcAft>
              <a:buClr>
                <a:schemeClr val="folHlink"/>
              </a:buClr>
              <a:buFont typeface="Wingdings" pitchFamily="2" charset="2"/>
              <a:buChar char="q"/>
            </a:pPr>
            <a:r>
              <a:rPr lang="ro-RO" altLang="ro-RO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 punctează structurile/înregistrările declarate imbricat (cea interioară cu sau fără etichetă) sau una după alta;</a:t>
            </a:r>
          </a:p>
          <a:p>
            <a:pPr algn="just">
              <a:spcAft>
                <a:spcPts val="600"/>
              </a:spcAft>
              <a:buClr>
                <a:schemeClr val="folHlink"/>
              </a:buClr>
            </a:pPr>
            <a:endParaRPr lang="ro-RO" altLang="ro-RO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spcAft>
                <a:spcPts val="600"/>
              </a:spcAft>
              <a:buClr>
                <a:schemeClr val="folHlink"/>
              </a:buClr>
              <a:buFont typeface="Wingdings" pitchFamily="2" charset="2"/>
              <a:buChar char="q"/>
            </a:pPr>
            <a:r>
              <a:rPr lang="ro-RO" altLang="ro-RO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 punctează structuri pseudocod cu o altă formă decât cele prezente în variantele de subiecte (de exemplu atât repetă...până când, cât și execută....cât timp sunt structuri corecte cu test final).</a:t>
            </a:r>
          </a:p>
        </p:txBody>
      </p:sp>
      <p:sp>
        <p:nvSpPr>
          <p:cNvPr id="12288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2886" name="Rectangle 6"/>
          <p:cNvSpPr>
            <a:spLocks noChangeArrowheads="1"/>
          </p:cNvSpPr>
          <p:nvPr/>
        </p:nvSpPr>
        <p:spPr bwMode="auto">
          <a:xfrm>
            <a:off x="0" y="1343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2887" name="Rectangle 7"/>
          <p:cNvSpPr>
            <a:spLocks noChangeArrowheads="1"/>
          </p:cNvSpPr>
          <p:nvPr/>
        </p:nvSpPr>
        <p:spPr bwMode="auto">
          <a:xfrm>
            <a:off x="0" y="1204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2889" name="Rectangle 9"/>
          <p:cNvSpPr>
            <a:spLocks noChangeArrowheads="1"/>
          </p:cNvSpPr>
          <p:nvPr/>
        </p:nvSpPr>
        <p:spPr bwMode="auto">
          <a:xfrm>
            <a:off x="0" y="10810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2890" name="Rectangle 10"/>
          <p:cNvSpPr>
            <a:spLocks noChangeArrowheads="1"/>
          </p:cNvSpPr>
          <p:nvPr/>
        </p:nvSpPr>
        <p:spPr bwMode="auto">
          <a:xfrm>
            <a:off x="0" y="4333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2" name="Dreptunghi 1">
            <a:extLst>
              <a:ext uri="{FF2B5EF4-FFF2-40B4-BE49-F238E27FC236}">
                <a16:creationId xmlns:a16="http://schemas.microsoft.com/office/drawing/2014/main" xmlns="" id="{AF1E8CF1-6841-4CA1-9CAF-017887B28E57}"/>
              </a:ext>
            </a:extLst>
          </p:cNvPr>
          <p:cNvSpPr/>
          <p:nvPr/>
        </p:nvSpPr>
        <p:spPr>
          <a:xfrm>
            <a:off x="107504" y="2924944"/>
            <a:ext cx="21813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chemeClr val="folHlink"/>
              </a:buClr>
              <a:buFont typeface="Wingdings" pitchFamily="2" charset="2"/>
              <a:buChar char="q"/>
            </a:pPr>
            <a:r>
              <a:rPr lang="ro-RO" altLang="ro-RO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Notare</a:t>
            </a:r>
            <a:r>
              <a:rPr lang="en-US" altLang="ro-RO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o-RO" altLang="ro-RO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 </a:t>
            </a:r>
            <a:r>
              <a:rPr lang="ro-RO" altLang="ro-RO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examenele</a:t>
            </a:r>
            <a:r>
              <a:rPr lang="en-US" altLang="ro-RO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o-RO" altLang="ro-RO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naţionale</a:t>
            </a:r>
            <a:endParaRPr lang="ro-RO" altLang="ro-RO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71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ext Box 2"/>
          <p:cNvSpPr txBox="1">
            <a:spLocks noChangeArrowheads="1"/>
          </p:cNvSpPr>
          <p:nvPr/>
        </p:nvSpPr>
        <p:spPr bwMode="auto">
          <a:xfrm>
            <a:off x="237964" y="299830"/>
            <a:ext cx="866807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o-RO" altLang="ja-JP" sz="2000" b="1" dirty="0">
                <a:solidFill>
                  <a:schemeClr val="accent6">
                    <a:lumMod val="75000"/>
                  </a:schemeClr>
                </a:solidFill>
              </a:rPr>
              <a:t>Evaluări și examene la nivel </a:t>
            </a:r>
            <a:r>
              <a:rPr lang="ro-RO" altLang="ja-JP" sz="2000" b="1" dirty="0" err="1">
                <a:solidFill>
                  <a:schemeClr val="accent6">
                    <a:lumMod val="75000"/>
                  </a:schemeClr>
                </a:solidFill>
              </a:rPr>
              <a:t>naţional</a:t>
            </a:r>
            <a:r>
              <a:rPr lang="ro-RO" altLang="ja-JP" sz="2000" b="1" dirty="0">
                <a:solidFill>
                  <a:schemeClr val="accent6">
                    <a:lumMod val="75000"/>
                  </a:schemeClr>
                </a:solidFill>
              </a:rPr>
              <a:t> 2023</a:t>
            </a:r>
            <a:endParaRPr lang="en-GB" altLang="ro-RO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2883" name="Rectangle 3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288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2886" name="Rectangle 6"/>
          <p:cNvSpPr>
            <a:spLocks noChangeArrowheads="1"/>
          </p:cNvSpPr>
          <p:nvPr/>
        </p:nvSpPr>
        <p:spPr bwMode="auto">
          <a:xfrm>
            <a:off x="0" y="1343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2887" name="Rectangle 7"/>
          <p:cNvSpPr>
            <a:spLocks noChangeArrowheads="1"/>
          </p:cNvSpPr>
          <p:nvPr/>
        </p:nvSpPr>
        <p:spPr bwMode="auto">
          <a:xfrm>
            <a:off x="0" y="1204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2889" name="Rectangle 9"/>
          <p:cNvSpPr>
            <a:spLocks noChangeArrowheads="1"/>
          </p:cNvSpPr>
          <p:nvPr/>
        </p:nvSpPr>
        <p:spPr bwMode="auto">
          <a:xfrm>
            <a:off x="0" y="10810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2890" name="Rectangle 10"/>
          <p:cNvSpPr>
            <a:spLocks noChangeArrowheads="1"/>
          </p:cNvSpPr>
          <p:nvPr/>
        </p:nvSpPr>
        <p:spPr bwMode="auto">
          <a:xfrm>
            <a:off x="0" y="4333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CC402D10-FDB6-49BD-BD76-B327800284FF}"/>
              </a:ext>
            </a:extLst>
          </p:cNvPr>
          <p:cNvSpPr/>
          <p:nvPr/>
        </p:nvSpPr>
        <p:spPr>
          <a:xfrm>
            <a:off x="2770632" y="2420888"/>
            <a:ext cx="5961888" cy="28931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Clr>
                <a:schemeClr val="folHlink"/>
              </a:buClr>
              <a:buFont typeface="Wingdings" panose="05000000000000000000" pitchFamily="2" charset="2"/>
              <a:buChar char="q"/>
            </a:pPr>
            <a:r>
              <a:rPr lang="ro-RO" altLang="ro-RO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utilizarea funcțiilor-metode C</a:t>
            </a:r>
            <a:r>
              <a:rPr lang="en-US" altLang="ro-RO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++ </a:t>
            </a:r>
            <a:r>
              <a:rPr lang="ro-RO" altLang="ro-RO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(clase și obiecte) </a:t>
            </a:r>
            <a:r>
              <a:rPr lang="ro-RO" altLang="ro-RO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este</a:t>
            </a:r>
            <a:r>
              <a:rPr lang="en-US" altLang="ro-RO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o-RO" altLang="ro-RO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suplimentară</a:t>
            </a:r>
            <a:r>
              <a:rPr lang="en-US" altLang="ro-RO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o-RO" altLang="ro-RO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programei </a:t>
            </a:r>
            <a:r>
              <a:rPr lang="ro-RO" altLang="ro-RO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 bacalaureat ;</a:t>
            </a:r>
            <a:endParaRPr lang="en-US" altLang="ro-RO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spcAft>
                <a:spcPts val="600"/>
              </a:spcAft>
              <a:buClr>
                <a:schemeClr val="folHlink"/>
              </a:buClr>
            </a:pPr>
            <a:endParaRPr lang="ro-RO" altLang="ro-RO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>
              <a:spcAft>
                <a:spcPts val="600"/>
              </a:spcAft>
              <a:buClr>
                <a:schemeClr val="folHlink"/>
              </a:buClr>
              <a:buFont typeface="Wingdings" panose="05000000000000000000" pitchFamily="2" charset="2"/>
              <a:buChar char="q"/>
            </a:pPr>
            <a:r>
              <a:rPr lang="ro-RO" altLang="ro-RO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programa cuprinde algoritmi de sortare a tablourilor, funcţii de operare asupra şirurilor de caractere;</a:t>
            </a:r>
          </a:p>
          <a:p>
            <a:pPr algn="just">
              <a:spcAft>
                <a:spcPts val="600"/>
              </a:spcAft>
              <a:buClr>
                <a:schemeClr val="folHlink"/>
              </a:buClr>
            </a:pPr>
            <a:endParaRPr lang="ro-RO" altLang="ro-RO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>
              <a:spcAft>
                <a:spcPts val="600"/>
              </a:spcAft>
              <a:buClr>
                <a:schemeClr val="folHlink"/>
              </a:buClr>
              <a:buFont typeface="Wingdings" panose="05000000000000000000" pitchFamily="2" charset="2"/>
              <a:buChar char="q"/>
            </a:pPr>
            <a:r>
              <a:rPr lang="ro-RO" altLang="ro-RO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 vor publica modele de subiecte pentru examenul de bacalaureat </a:t>
            </a:r>
            <a:r>
              <a:rPr lang="ro-RO" altLang="ro-RO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2024, </a:t>
            </a:r>
            <a:r>
              <a:rPr lang="ro-RO" altLang="ro-RO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conform programelor de examen în vigoare.</a:t>
            </a:r>
          </a:p>
        </p:txBody>
      </p:sp>
      <p:sp>
        <p:nvSpPr>
          <p:cNvPr id="3" name="Dreptunghi 2">
            <a:extLst>
              <a:ext uri="{FF2B5EF4-FFF2-40B4-BE49-F238E27FC236}">
                <a16:creationId xmlns:a16="http://schemas.microsoft.com/office/drawing/2014/main" xmlns="" id="{F4CA511C-49A7-42C3-A0FE-9CB3D3938276}"/>
              </a:ext>
            </a:extLst>
          </p:cNvPr>
          <p:cNvSpPr/>
          <p:nvPr/>
        </p:nvSpPr>
        <p:spPr>
          <a:xfrm>
            <a:off x="107504" y="3068960"/>
            <a:ext cx="24699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Clr>
                <a:schemeClr val="folHlink"/>
              </a:buClr>
              <a:buFont typeface="Wingdings" panose="05000000000000000000" pitchFamily="2" charset="2"/>
              <a:buChar char="q"/>
            </a:pPr>
            <a:r>
              <a:rPr lang="ro-RO" altLang="ro-RO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Pentru pregătirea examenelor și concursurilor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3" name="Rectangle 3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2884" name="Rectangle 4"/>
          <p:cNvSpPr>
            <a:spLocks noChangeArrowheads="1"/>
          </p:cNvSpPr>
          <p:nvPr/>
        </p:nvSpPr>
        <p:spPr bwMode="auto">
          <a:xfrm>
            <a:off x="2770632" y="2636912"/>
            <a:ext cx="5961888" cy="218521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buClr>
                <a:schemeClr val="folHlink"/>
              </a:buClr>
            </a:pPr>
            <a:endParaRPr lang="en-US" altLang="ro-RO" sz="1800" dirty="0"/>
          </a:p>
          <a:p>
            <a:pPr marL="285750" indent="-285750" algn="just">
              <a:spcAft>
                <a:spcPts val="600"/>
              </a:spcAft>
              <a:buClr>
                <a:schemeClr val="folHlink"/>
              </a:buClr>
              <a:buFont typeface="Wingdings" panose="05000000000000000000" pitchFamily="2" charset="2"/>
              <a:buChar char="q"/>
            </a:pPr>
            <a:r>
              <a:rPr lang="ro-RO" altLang="ro-RO" dirty="0"/>
              <a:t>selecţia</a:t>
            </a:r>
            <a:r>
              <a:rPr lang="ro-RO" altLang="ro-RO" sz="1800" dirty="0"/>
              <a:t> şi activitatea grupurilor de lucru – pe platforma web și, ulterior, la </a:t>
            </a:r>
            <a:r>
              <a:rPr lang="ro-RO" altLang="ro-RO" sz="1800" dirty="0" smtClean="0"/>
              <a:t>sediul </a:t>
            </a:r>
            <a:r>
              <a:rPr lang="ro-RO" altLang="ro-RO" sz="1800" dirty="0"/>
              <a:t>CNPEE;</a:t>
            </a:r>
          </a:p>
          <a:p>
            <a:pPr marL="285750" indent="-285750" algn="just">
              <a:spcAft>
                <a:spcPts val="600"/>
              </a:spcAft>
              <a:buClr>
                <a:schemeClr val="folHlink"/>
              </a:buClr>
              <a:buFont typeface="Wingdings" panose="05000000000000000000" pitchFamily="2" charset="2"/>
              <a:buChar char="q"/>
            </a:pPr>
            <a:r>
              <a:rPr lang="ro-RO" altLang="ro-RO" sz="1800" dirty="0"/>
              <a:t>apeluri pentru formarea grupurilor de lucru – </a:t>
            </a:r>
            <a:r>
              <a:rPr lang="ro-RO" altLang="ro-RO" sz="1800" dirty="0">
                <a:hlinkClick r:id="rId3"/>
              </a:rPr>
              <a:t>www.rocnee.eu</a:t>
            </a:r>
            <a:r>
              <a:rPr lang="ro-RO" altLang="ro-RO" sz="1800" dirty="0"/>
              <a:t>;</a:t>
            </a:r>
          </a:p>
          <a:p>
            <a:pPr marL="285750" indent="-285750" algn="just">
              <a:spcAft>
                <a:spcPts val="600"/>
              </a:spcAft>
              <a:buClr>
                <a:schemeClr val="folHlink"/>
              </a:buClr>
              <a:buFont typeface="Wingdings" panose="05000000000000000000" pitchFamily="2" charset="2"/>
              <a:buChar char="q"/>
            </a:pPr>
            <a:r>
              <a:rPr lang="ro-RO" altLang="ro-RO" dirty="0"/>
              <a:t>perioada estimată pentru înscriere </a:t>
            </a:r>
            <a:r>
              <a:rPr lang="en-US" dirty="0"/>
              <a:t>- </a:t>
            </a:r>
            <a:r>
              <a:rPr lang="ro-RO" dirty="0"/>
              <a:t>î</a:t>
            </a:r>
            <a:r>
              <a:rPr lang="en-US" dirty="0"/>
              <a:t>n </a:t>
            </a:r>
            <a:r>
              <a:rPr lang="ro-RO" dirty="0"/>
              <a:t>cursul lunii </a:t>
            </a:r>
            <a:r>
              <a:rPr lang="ro-RO" dirty="0" smtClean="0"/>
              <a:t>octombrie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2288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2886" name="Rectangle 6"/>
          <p:cNvSpPr>
            <a:spLocks noChangeArrowheads="1"/>
          </p:cNvSpPr>
          <p:nvPr/>
        </p:nvSpPr>
        <p:spPr bwMode="auto">
          <a:xfrm>
            <a:off x="0" y="1343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2887" name="Rectangle 7"/>
          <p:cNvSpPr>
            <a:spLocks noChangeArrowheads="1"/>
          </p:cNvSpPr>
          <p:nvPr/>
        </p:nvSpPr>
        <p:spPr bwMode="auto">
          <a:xfrm>
            <a:off x="0" y="1204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2889" name="Rectangle 9"/>
          <p:cNvSpPr>
            <a:spLocks noChangeArrowheads="1"/>
          </p:cNvSpPr>
          <p:nvPr/>
        </p:nvSpPr>
        <p:spPr bwMode="auto">
          <a:xfrm>
            <a:off x="0" y="10810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22890" name="Rectangle 10"/>
          <p:cNvSpPr>
            <a:spLocks noChangeArrowheads="1"/>
          </p:cNvSpPr>
          <p:nvPr/>
        </p:nvSpPr>
        <p:spPr bwMode="auto">
          <a:xfrm>
            <a:off x="0" y="4333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xmlns="" id="{196AA666-A0C8-4258-922B-70CBB2A8C3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964" y="299830"/>
            <a:ext cx="866807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o-RO" altLang="ja-JP" sz="2000" b="1" dirty="0">
                <a:solidFill>
                  <a:schemeClr val="accent6">
                    <a:lumMod val="75000"/>
                  </a:schemeClr>
                </a:solidFill>
              </a:rPr>
              <a:t>Evaluări și examene la nivel </a:t>
            </a:r>
            <a:r>
              <a:rPr lang="ro-RO" altLang="ja-JP" sz="2000" b="1" dirty="0" err="1">
                <a:solidFill>
                  <a:schemeClr val="accent6">
                    <a:lumMod val="75000"/>
                  </a:schemeClr>
                </a:solidFill>
              </a:rPr>
              <a:t>naţional</a:t>
            </a:r>
            <a:r>
              <a:rPr lang="ro-RO" altLang="ja-JP" sz="2000" b="1" dirty="0">
                <a:solidFill>
                  <a:schemeClr val="accent6">
                    <a:lumMod val="75000"/>
                  </a:schemeClr>
                </a:solidFill>
              </a:rPr>
              <a:t> 2023</a:t>
            </a:r>
            <a:endParaRPr lang="en-GB" altLang="ro-RO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Dreptunghi 1">
            <a:extLst>
              <a:ext uri="{FF2B5EF4-FFF2-40B4-BE49-F238E27FC236}">
                <a16:creationId xmlns:a16="http://schemas.microsoft.com/office/drawing/2014/main" xmlns="" id="{25FBB576-40C8-4A9B-806D-9C6632BA6B56}"/>
              </a:ext>
            </a:extLst>
          </p:cNvPr>
          <p:cNvSpPr/>
          <p:nvPr/>
        </p:nvSpPr>
        <p:spPr>
          <a:xfrm>
            <a:off x="95866" y="2575357"/>
            <a:ext cx="21737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o-RO" altLang="ro-RO" sz="2000" dirty="0" smtClean="0">
                <a:solidFill>
                  <a:schemeClr val="accent6">
                    <a:lumMod val="75000"/>
                  </a:schemeClr>
                </a:solidFill>
              </a:rPr>
              <a:t>Grupuri</a:t>
            </a:r>
            <a:r>
              <a:rPr lang="en-US" altLang="ro-RO" sz="2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ro-RO" sz="2000" dirty="0">
                <a:solidFill>
                  <a:schemeClr val="accent6">
                    <a:lumMod val="75000"/>
                  </a:schemeClr>
                </a:solidFill>
              </a:rPr>
              <a:t>de </a:t>
            </a:r>
            <a:r>
              <a:rPr lang="ro-RO" altLang="ro-RO" sz="2000" dirty="0" smtClean="0">
                <a:solidFill>
                  <a:schemeClr val="accent6">
                    <a:lumMod val="75000"/>
                  </a:schemeClr>
                </a:solidFill>
              </a:rPr>
              <a:t>lucru</a:t>
            </a:r>
            <a:r>
              <a:rPr lang="en-US" altLang="ro-RO" sz="2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o-RO" altLang="ro-RO" sz="2000" dirty="0" smtClean="0">
                <a:solidFill>
                  <a:schemeClr val="accent6">
                    <a:lumMod val="75000"/>
                  </a:schemeClr>
                </a:solidFill>
              </a:rPr>
              <a:t>pentru</a:t>
            </a:r>
            <a:r>
              <a:rPr lang="en-US" altLang="ro-RO" sz="2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o-RO" altLang="ro-RO" sz="2000" dirty="0" smtClean="0">
                <a:solidFill>
                  <a:schemeClr val="accent6">
                    <a:lumMod val="75000"/>
                  </a:schemeClr>
                </a:solidFill>
              </a:rPr>
              <a:t>evaluări</a:t>
            </a:r>
            <a:r>
              <a:rPr lang="ro-RO" altLang="ro-RO" sz="2000" dirty="0">
                <a:solidFill>
                  <a:schemeClr val="accent6">
                    <a:lumMod val="75000"/>
                  </a:schemeClr>
                </a:solidFill>
              </a:rPr>
              <a:t>, examene și concursuri naţionale 2023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65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76256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661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2770632" y="1051180"/>
            <a:ext cx="5961888" cy="3168352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33400" indent="-533400" algn="just">
              <a:lnSpc>
                <a:spcPct val="80000"/>
              </a:lnSpc>
            </a:pPr>
            <a:r>
              <a:rPr lang="ro-RO" altLang="ro-RO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Examenul național de bacalaureat</a:t>
            </a:r>
          </a:p>
          <a:p>
            <a:pPr marL="990600" lvl="2" indent="-533400" algn="just">
              <a:lnSpc>
                <a:spcPct val="80000"/>
              </a:lnSpc>
              <a:spcBef>
                <a:spcPts val="1200"/>
              </a:spcBef>
              <a:buSzPct val="90000"/>
            </a:pPr>
            <a:r>
              <a:rPr lang="ro-RO" altLang="ro-RO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Proba D, de evaluare a competenţelor digitale</a:t>
            </a:r>
          </a:p>
          <a:p>
            <a:pPr marL="990600" lvl="2" indent="-533400" algn="just">
              <a:lnSpc>
                <a:spcPct val="80000"/>
              </a:lnSpc>
              <a:spcBef>
                <a:spcPts val="1200"/>
              </a:spcBef>
              <a:buSzPct val="90000"/>
            </a:pPr>
            <a:r>
              <a:rPr lang="ro-RO" altLang="ro-RO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Proba E d), disciplina informatică</a:t>
            </a:r>
          </a:p>
          <a:p>
            <a:pPr marL="533400" lvl="1" indent="-533400" algn="just">
              <a:lnSpc>
                <a:spcPct val="80000"/>
              </a:lnSpc>
              <a:spcBef>
                <a:spcPts val="1200"/>
              </a:spcBef>
              <a:buSzPct val="90000"/>
            </a:pPr>
            <a:r>
              <a:rPr lang="ro-RO" altLang="ja-JP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Examenul în vederea </a:t>
            </a:r>
            <a:r>
              <a:rPr lang="ro-RO" altLang="ja-JP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obţinerii</a:t>
            </a:r>
            <a:r>
              <a:rPr lang="ro-RO" altLang="ja-JP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Diplomei de acces general în </a:t>
            </a:r>
            <a:r>
              <a:rPr lang="ro-RO" altLang="ja-JP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învăţământul</a:t>
            </a:r>
            <a:r>
              <a:rPr lang="ro-RO" altLang="ja-JP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superior german </a:t>
            </a:r>
            <a:r>
              <a:rPr lang="ro-RO" altLang="ja-JP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şi</a:t>
            </a:r>
            <a:r>
              <a:rPr lang="ro-RO" altLang="ja-JP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 Diplomei de bacalaureat de către </a:t>
            </a:r>
            <a:r>
              <a:rPr lang="ro-RO" altLang="ja-JP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absolvenţii</a:t>
            </a:r>
            <a:r>
              <a:rPr lang="ro-RO" altLang="ja-JP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o-RO" altLang="ja-JP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secţiilor</a:t>
            </a:r>
            <a:r>
              <a:rPr lang="ro-RO" altLang="ja-JP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</a:t>
            </a:r>
            <a:r>
              <a:rPr lang="ro-RO" altLang="ja-JP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şcolilor</a:t>
            </a:r>
            <a:r>
              <a:rPr lang="ro-RO" altLang="ja-JP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germane din România</a:t>
            </a:r>
          </a:p>
        </p:txBody>
      </p:sp>
      <p:sp>
        <p:nvSpPr>
          <p:cNvPr id="2" name="Dreptunghi 1">
            <a:extLst>
              <a:ext uri="{FF2B5EF4-FFF2-40B4-BE49-F238E27FC236}">
                <a16:creationId xmlns:a16="http://schemas.microsoft.com/office/drawing/2014/main" xmlns="" id="{DE2C5FB5-5DC6-4455-9481-359689F7DEB7}"/>
              </a:ext>
            </a:extLst>
          </p:cNvPr>
          <p:cNvSpPr/>
          <p:nvPr/>
        </p:nvSpPr>
        <p:spPr>
          <a:xfrm>
            <a:off x="53712" y="1021322"/>
            <a:ext cx="2502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r>
              <a:rPr lang="ro-RO" altLang="ro-RO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Examene</a:t>
            </a:r>
            <a:r>
              <a:rPr lang="en-US" altLang="ro-RO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o-RO" altLang="ro-RO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și concursuri </a:t>
            </a:r>
            <a:r>
              <a:rPr lang="ro-RO" altLang="ro-RO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 nivel naţional</a:t>
            </a:r>
            <a:r>
              <a:rPr lang="en-US" altLang="ro-RO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r>
              <a:rPr lang="ro-RO" altLang="ro-RO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2023</a:t>
            </a:r>
          </a:p>
        </p:txBody>
      </p:sp>
      <p:sp>
        <p:nvSpPr>
          <p:cNvPr id="3" name="Dreptunghi 2">
            <a:extLst>
              <a:ext uri="{FF2B5EF4-FFF2-40B4-BE49-F238E27FC236}">
                <a16:creationId xmlns:a16="http://schemas.microsoft.com/office/drawing/2014/main" xmlns="" id="{A5AF6C96-6EA0-4B23-AEB1-9250C95E10DB}"/>
              </a:ext>
            </a:extLst>
          </p:cNvPr>
          <p:cNvSpPr/>
          <p:nvPr/>
        </p:nvSpPr>
        <p:spPr>
          <a:xfrm>
            <a:off x="2770632" y="4509120"/>
            <a:ext cx="5904656" cy="18712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33400" indent="-533400" algn="just">
              <a:lnSpc>
                <a:spcPct val="8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Font typeface="Wingdings 3" charset="2"/>
              <a:buChar char=""/>
            </a:pPr>
            <a:r>
              <a:rPr lang="ro-RO" altLang="ja-JP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Examenul </a:t>
            </a:r>
            <a:r>
              <a:rPr lang="ro-RO" altLang="ja-JP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naţional</a:t>
            </a:r>
            <a:r>
              <a:rPr lang="ro-RO" altLang="ja-JP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pentru definitivare în </a:t>
            </a:r>
            <a:r>
              <a:rPr lang="ro-RO" altLang="ja-JP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învăţământul</a:t>
            </a:r>
            <a:r>
              <a:rPr lang="ro-RO" altLang="ja-JP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preuniversitar</a:t>
            </a:r>
            <a:endParaRPr lang="ro-RO" altLang="ro-RO" sz="2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33400" indent="-533400" algn="just">
              <a:lnSpc>
                <a:spcPct val="8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Font typeface="Wingdings 3" charset="2"/>
              <a:buChar char=""/>
            </a:pPr>
            <a:r>
              <a:rPr lang="ro-RO" altLang="ja-JP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Concursul </a:t>
            </a:r>
            <a:r>
              <a:rPr lang="ro-RO" altLang="ja-JP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naţional</a:t>
            </a:r>
            <a:r>
              <a:rPr lang="ro-RO" altLang="ja-JP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de ocupare a posturilor didactice/catedrelor vacante/rezervate din </a:t>
            </a:r>
            <a:r>
              <a:rPr lang="ro-RO" altLang="ja-JP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învăţământul</a:t>
            </a:r>
            <a:r>
              <a:rPr lang="ro-RO" altLang="ja-JP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preuniversitar</a:t>
            </a:r>
            <a:endParaRPr lang="ro-RO" altLang="ja-JP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75462" y="273422"/>
            <a:ext cx="890897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80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r>
              <a:rPr lang="pt-BR" altLang="ro-RO" dirty="0"/>
              <a:t>Examenul național de bacalaureat 202</a:t>
            </a:r>
            <a:r>
              <a:rPr lang="ro-RO" altLang="ro-RO" dirty="0"/>
              <a:t>3 - </a:t>
            </a:r>
            <a:r>
              <a:rPr lang="ro-RO" altLang="ja-JP" dirty="0"/>
              <a:t>Proba D, de evaluare a </a:t>
            </a:r>
            <a:r>
              <a:rPr lang="ro-RO" altLang="ja-JP" dirty="0" err="1"/>
              <a:t>competenţelor</a:t>
            </a:r>
            <a:r>
              <a:rPr lang="ro-RO" altLang="ja-JP" dirty="0"/>
              <a:t> digitale</a:t>
            </a:r>
          </a:p>
          <a:p>
            <a:endParaRPr lang="ro-RO" altLang="ro-RO" dirty="0"/>
          </a:p>
        </p:txBody>
      </p:sp>
      <p:sp>
        <p:nvSpPr>
          <p:cNvPr id="4" name="CasetăText 3">
            <a:extLst>
              <a:ext uri="{FF2B5EF4-FFF2-40B4-BE49-F238E27FC236}">
                <a16:creationId xmlns:a16="http://schemas.microsoft.com/office/drawing/2014/main" xmlns="" id="{D5D5746F-6047-48DA-B239-D07BAF9FEBB5}"/>
              </a:ext>
            </a:extLst>
          </p:cNvPr>
          <p:cNvSpPr txBox="1"/>
          <p:nvPr/>
        </p:nvSpPr>
        <p:spPr>
          <a:xfrm>
            <a:off x="88809" y="2060848"/>
            <a:ext cx="8554177" cy="31700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30352" indent="-530352" algn="just"/>
            <a:r>
              <a:rPr lang="ro-RO" altLang="ro-RO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Susținerea probei de evaluare a competențelor digitale – pe baza metodologiei pentru echivalarea/recunoașterea nivelurilor de competență din cadrul probelor de evaluare a competențelor lingvistice și digitale – nr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4.438</a:t>
            </a:r>
            <a:r>
              <a:rPr lang="ro-RO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/12 iunie 2023</a:t>
            </a:r>
          </a:p>
          <a:p>
            <a:pPr marL="530352" indent="-530352" algn="just"/>
            <a:endParaRPr lang="ro-RO" altLang="ro-RO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30352" indent="-530352" algn="just"/>
            <a:r>
              <a:rPr lang="ro-RO" altLang="ro-RO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Candidații care nu au putut obține echivalarea au susținut proba pe baza procedurii de organizare și desfășurare a probei D</a:t>
            </a:r>
          </a:p>
          <a:p>
            <a:pPr marL="530352" indent="-530352" algn="just"/>
            <a:endParaRPr lang="ro-RO" altLang="ro-RO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30352" indent="-530352" algn="just"/>
            <a:endParaRPr lang="ro-RO" altLang="ro-RO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30352" indent="-530352" algn="just"/>
            <a:endParaRPr lang="ro-RO" altLang="ro-RO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idx="1"/>
          </p:nvPr>
        </p:nvSpPr>
        <p:spPr>
          <a:xfrm>
            <a:off x="2770632" y="760007"/>
            <a:ext cx="5961888" cy="393304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33400" indent="-533400">
              <a:lnSpc>
                <a:spcPct val="90000"/>
              </a:lnSpc>
              <a:spcBef>
                <a:spcPct val="35000"/>
              </a:spcBef>
            </a:pPr>
            <a:r>
              <a:rPr lang="ro-RO" altLang="ro-RO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Concepte de bază privind sistemele de calcul</a:t>
            </a:r>
            <a:endParaRPr lang="en-GB" altLang="ro-RO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33400" indent="-533400">
              <a:lnSpc>
                <a:spcPct val="90000"/>
              </a:lnSpc>
              <a:spcBef>
                <a:spcPct val="35000"/>
              </a:spcBef>
            </a:pPr>
            <a:r>
              <a:rPr lang="ro-RO" altLang="ro-RO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Utilizarea computerului şi organizarea </a:t>
            </a:r>
            <a:r>
              <a:rPr lang="ro-RO" altLang="ro-RO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fişierelor</a:t>
            </a:r>
          </a:p>
          <a:p>
            <a:pPr marL="533400" indent="-533400">
              <a:lnSpc>
                <a:spcPct val="90000"/>
              </a:lnSpc>
              <a:spcBef>
                <a:spcPct val="35000"/>
              </a:spcBef>
            </a:pPr>
            <a:r>
              <a:rPr lang="ro-RO" altLang="ro-RO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Procesare </a:t>
            </a:r>
            <a:r>
              <a:rPr lang="ro-RO" altLang="ro-RO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 texte</a:t>
            </a:r>
            <a:endParaRPr lang="en-GB" altLang="ro-RO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33400" indent="-533400">
              <a:lnSpc>
                <a:spcPct val="90000"/>
              </a:lnSpc>
              <a:spcBef>
                <a:spcPct val="35000"/>
              </a:spcBef>
            </a:pPr>
            <a:r>
              <a:rPr lang="ro-RO" altLang="ro-RO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Procesoare de calcul tabelar</a:t>
            </a:r>
            <a:endParaRPr lang="en-GB" altLang="ro-RO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33400" indent="-533400">
              <a:lnSpc>
                <a:spcPct val="90000"/>
              </a:lnSpc>
              <a:spcBef>
                <a:spcPct val="35000"/>
              </a:spcBef>
            </a:pPr>
            <a:r>
              <a:rPr lang="ro-RO" altLang="ro-RO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Prezentări</a:t>
            </a:r>
            <a:endParaRPr lang="en-GB" altLang="ro-RO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33400" indent="-533400">
              <a:lnSpc>
                <a:spcPct val="90000"/>
              </a:lnSpc>
              <a:spcBef>
                <a:spcPct val="35000"/>
              </a:spcBef>
            </a:pPr>
            <a:r>
              <a:rPr lang="ro-RO" altLang="ro-RO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Baze de date</a:t>
            </a:r>
            <a:endParaRPr lang="en-GB" altLang="ro-RO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33400" indent="-533400">
              <a:lnSpc>
                <a:spcPct val="90000"/>
              </a:lnSpc>
              <a:spcBef>
                <a:spcPct val="35000"/>
              </a:spcBef>
            </a:pPr>
            <a:r>
              <a:rPr lang="ro-RO" altLang="ro-RO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Mijloace moderne de comunicare. </a:t>
            </a:r>
            <a:r>
              <a:rPr lang="ro-RO" altLang="ro-RO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Reţeaua</a:t>
            </a:r>
            <a:r>
              <a:rPr lang="ro-RO" altLang="ro-RO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Internet</a:t>
            </a: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xmlns="" id="{1008B2C8-8058-4C74-B814-1E68CA240E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12" y="26220"/>
            <a:ext cx="890897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80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r>
              <a:rPr lang="pt-BR" altLang="ro-RO" dirty="0"/>
              <a:t>Examenul național de bacalaureat 2023</a:t>
            </a:r>
            <a:r>
              <a:rPr lang="ro-RO" altLang="ro-RO" dirty="0"/>
              <a:t> - </a:t>
            </a:r>
            <a:r>
              <a:rPr lang="ro-RO" altLang="ja-JP" dirty="0"/>
              <a:t>Proba D, de evaluare a competenţelor digitale</a:t>
            </a:r>
          </a:p>
          <a:p>
            <a:endParaRPr lang="ro-RO" altLang="ro-RO" dirty="0"/>
          </a:p>
        </p:txBody>
      </p:sp>
      <p:sp>
        <p:nvSpPr>
          <p:cNvPr id="2" name="Dreptunghi 1">
            <a:extLst>
              <a:ext uri="{FF2B5EF4-FFF2-40B4-BE49-F238E27FC236}">
                <a16:creationId xmlns:a16="http://schemas.microsoft.com/office/drawing/2014/main" xmlns="" id="{41DF0446-0980-458A-A496-7ECCD9BF374B}"/>
              </a:ext>
            </a:extLst>
          </p:cNvPr>
          <p:cNvSpPr/>
          <p:nvPr/>
        </p:nvSpPr>
        <p:spPr>
          <a:xfrm>
            <a:off x="-4385" y="1148601"/>
            <a:ext cx="25457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ro-RO" altLang="ro-RO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Competenţe evaluate din domeniile prevăzute în programa de bacalaureat în vigoare pentru evaluarea competențelor digitale:</a:t>
            </a:r>
          </a:p>
        </p:txBody>
      </p:sp>
      <p:sp>
        <p:nvSpPr>
          <p:cNvPr id="4" name="CasetăText 3">
            <a:extLst>
              <a:ext uri="{FF2B5EF4-FFF2-40B4-BE49-F238E27FC236}">
                <a16:creationId xmlns:a16="http://schemas.microsoft.com/office/drawing/2014/main" xmlns="" id="{E9564D0B-8D5F-4AE5-8F08-F3F649E2C0B5}"/>
              </a:ext>
            </a:extLst>
          </p:cNvPr>
          <p:cNvSpPr txBox="1"/>
          <p:nvPr/>
        </p:nvSpPr>
        <p:spPr>
          <a:xfrm>
            <a:off x="55512" y="4780508"/>
            <a:ext cx="24161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 indent="-533400">
              <a:lnSpc>
                <a:spcPct val="90000"/>
              </a:lnSpc>
            </a:pPr>
            <a:r>
              <a:rPr lang="ro-RO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Filiere, profiluri, specializări/ calificări: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Dreptunghi 5">
            <a:extLst>
              <a:ext uri="{FF2B5EF4-FFF2-40B4-BE49-F238E27FC236}">
                <a16:creationId xmlns:a16="http://schemas.microsoft.com/office/drawing/2014/main" xmlns="" id="{C9169564-73E5-4EBD-83D5-0F30774F760E}"/>
              </a:ext>
            </a:extLst>
          </p:cNvPr>
          <p:cNvSpPr/>
          <p:nvPr/>
        </p:nvSpPr>
        <p:spPr>
          <a:xfrm>
            <a:off x="2770632" y="4975538"/>
            <a:ext cx="5961888" cy="103105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33400" indent="-533400">
              <a:lnSpc>
                <a:spcPct val="90000"/>
              </a:lnSpc>
              <a:spcBef>
                <a:spcPct val="35000"/>
              </a:spcBef>
              <a:buFont typeface="Wingdings" pitchFamily="2" charset="2"/>
              <a:buNone/>
            </a:pPr>
            <a:r>
              <a:rPr lang="ro-RO" altLang="ro-RO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Evaluare pentru toate filierele, profilurile </a:t>
            </a:r>
            <a:r>
              <a:rPr lang="ro-RO" altLang="ro-RO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şi</a:t>
            </a:r>
            <a:r>
              <a:rPr lang="ro-RO" altLang="ro-RO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specializările</a:t>
            </a:r>
            <a:r>
              <a:rPr lang="en-GB" altLang="ro-RO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</a:t>
            </a:r>
            <a:r>
              <a:rPr lang="en-GB" altLang="ro-RO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cali</a:t>
            </a:r>
            <a:r>
              <a:rPr lang="ro-RO" altLang="ro-RO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ficările</a:t>
            </a:r>
            <a:endParaRPr lang="ro-RO" altLang="ro-RO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33400" indent="-533400">
              <a:lnSpc>
                <a:spcPct val="90000"/>
              </a:lnSpc>
              <a:spcBef>
                <a:spcPct val="35000"/>
              </a:spcBef>
              <a:buFont typeface="Wingdings" pitchFamily="2" charset="2"/>
              <a:buNone/>
            </a:pPr>
            <a:endParaRPr lang="ro-RO" altLang="ro-RO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50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idx="1"/>
          </p:nvPr>
        </p:nvSpPr>
        <p:spPr>
          <a:xfrm>
            <a:off x="2770632" y="1274930"/>
            <a:ext cx="5958756" cy="19233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33400" indent="-533400" algn="just">
              <a:lnSpc>
                <a:spcPct val="80000"/>
              </a:lnSpc>
              <a:buFont typeface="Wingdings" pitchFamily="2" charset="2"/>
              <a:buNone/>
            </a:pPr>
            <a:r>
              <a:rPr lang="ro-RO" altLang="ja-JP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Pentru fiecare zi a probei s-au pregătit, alături de varianta de subiecte:</a:t>
            </a:r>
          </a:p>
          <a:p>
            <a:pPr marL="533400" indent="-533400" algn="just">
              <a:lnSpc>
                <a:spcPct val="80000"/>
              </a:lnSpc>
            </a:pPr>
            <a:r>
              <a:rPr lang="ro-RO" altLang="ja-JP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câte un pachet de fişiere de lucru, specifice domeniilor de </a:t>
            </a:r>
            <a:r>
              <a:rPr lang="ro-RO" altLang="ja-JP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competenţă</a:t>
            </a:r>
            <a:r>
              <a:rPr lang="ro-RO" altLang="ja-JP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vizate</a:t>
            </a:r>
            <a:r>
              <a:rPr lang="en-GB" altLang="ja-JP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;</a:t>
            </a:r>
            <a:endParaRPr lang="ro-RO" altLang="ja-JP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33400" indent="-533400" algn="just">
              <a:lnSpc>
                <a:spcPct val="80000"/>
              </a:lnSpc>
              <a:spcBef>
                <a:spcPct val="35000"/>
              </a:spcBef>
            </a:pPr>
            <a:r>
              <a:rPr lang="ro-RO" altLang="ro-RO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rezervă offline pentru rezolvarea cerinţelor specifice care presupun accesul la Internet. </a:t>
            </a: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xmlns="" id="{1DAC895E-A11A-4D4F-AE8A-C70B607834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12" y="26220"/>
            <a:ext cx="890897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80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r>
              <a:rPr lang="pt-BR" altLang="ro-RO" dirty="0"/>
              <a:t>Examenul național de bacalaureat 2023</a:t>
            </a:r>
            <a:r>
              <a:rPr lang="ro-RO" altLang="ro-RO" dirty="0"/>
              <a:t> - </a:t>
            </a:r>
            <a:r>
              <a:rPr lang="ro-RO" altLang="ja-JP" dirty="0"/>
              <a:t>Proba D, de evaluare a </a:t>
            </a:r>
            <a:r>
              <a:rPr lang="ro-RO" altLang="ja-JP" dirty="0" err="1"/>
              <a:t>competenţelor</a:t>
            </a:r>
            <a:r>
              <a:rPr lang="ro-RO" altLang="ja-JP" dirty="0"/>
              <a:t> digitale</a:t>
            </a:r>
          </a:p>
          <a:p>
            <a:endParaRPr lang="ro-RO" altLang="ro-RO" dirty="0"/>
          </a:p>
        </p:txBody>
      </p:sp>
      <p:sp>
        <p:nvSpPr>
          <p:cNvPr id="2" name="Dreptunghi 1">
            <a:extLst>
              <a:ext uri="{FF2B5EF4-FFF2-40B4-BE49-F238E27FC236}">
                <a16:creationId xmlns:a16="http://schemas.microsoft.com/office/drawing/2014/main" xmlns="" id="{0B6A2B69-1076-4D90-A165-FA420FE3EAA8}"/>
              </a:ext>
            </a:extLst>
          </p:cNvPr>
          <p:cNvSpPr/>
          <p:nvPr/>
        </p:nvSpPr>
        <p:spPr>
          <a:xfrm>
            <a:off x="72961" y="1274930"/>
            <a:ext cx="20665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ro-RO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Pachete</a:t>
            </a:r>
            <a:r>
              <a:rPr lang="en-GB" altLang="ro-RO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de fi</a:t>
            </a:r>
            <a:r>
              <a:rPr lang="ro-RO" altLang="ro-RO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ş</a:t>
            </a:r>
            <a:r>
              <a:rPr lang="en-GB" altLang="ro-RO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iere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Dreptunghi 2">
            <a:extLst>
              <a:ext uri="{FF2B5EF4-FFF2-40B4-BE49-F238E27FC236}">
                <a16:creationId xmlns:a16="http://schemas.microsoft.com/office/drawing/2014/main" xmlns="" id="{63A4F16E-3960-404D-9507-9A3D68C2DAE2}"/>
              </a:ext>
            </a:extLst>
          </p:cNvPr>
          <p:cNvSpPr/>
          <p:nvPr/>
        </p:nvSpPr>
        <p:spPr>
          <a:xfrm>
            <a:off x="55512" y="4093342"/>
            <a:ext cx="18710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533400">
              <a:lnSpc>
                <a:spcPct val="80000"/>
              </a:lnSpc>
              <a:buFont typeface="Wingdings" pitchFamily="2" charset="2"/>
              <a:buNone/>
            </a:pPr>
            <a:r>
              <a:rPr lang="ro-RO" altLang="ro-RO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Subiecte </a:t>
            </a:r>
            <a:endParaRPr lang="en-US" altLang="ro-RO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indent="-533400">
              <a:lnSpc>
                <a:spcPct val="80000"/>
              </a:lnSpc>
              <a:buFont typeface="Wingdings" pitchFamily="2" charset="2"/>
              <a:buNone/>
            </a:pPr>
            <a:r>
              <a:rPr lang="ro-RO" altLang="ro-RO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caracteristici</a:t>
            </a:r>
          </a:p>
        </p:txBody>
      </p:sp>
      <p:sp>
        <p:nvSpPr>
          <p:cNvPr id="4" name="Dreptunghi 3">
            <a:extLst>
              <a:ext uri="{FF2B5EF4-FFF2-40B4-BE49-F238E27FC236}">
                <a16:creationId xmlns:a16="http://schemas.microsoft.com/office/drawing/2014/main" xmlns="" id="{CAA4E20C-7CA6-4CBE-A93E-669B75FEC610}"/>
              </a:ext>
            </a:extLst>
          </p:cNvPr>
          <p:cNvSpPr>
            <a:spLocks/>
          </p:cNvSpPr>
          <p:nvPr/>
        </p:nvSpPr>
        <p:spPr>
          <a:xfrm>
            <a:off x="2770632" y="4093342"/>
            <a:ext cx="5958756" cy="20116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33400" indent="-533400" algn="just" defTabSz="914400">
              <a:lnSpc>
                <a:spcPct val="80000"/>
              </a:lnSpc>
              <a:buClr>
                <a:schemeClr val="accent1"/>
              </a:buClr>
            </a:pPr>
            <a:r>
              <a:rPr lang="ro-RO" altLang="ja-JP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Rezolvarea </a:t>
            </a:r>
            <a:r>
              <a:rPr lang="ro-RO" altLang="ja-JP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cerinţelor</a:t>
            </a:r>
            <a:r>
              <a:rPr lang="ro-RO" altLang="ja-JP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s-a putut face în orice versiune de sistem de operare – aplicații birotică utilizate în unitățile școlare în care s-a susținut proba</a:t>
            </a:r>
            <a:r>
              <a:rPr lang="en-GB" altLang="ja-JP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;</a:t>
            </a:r>
            <a:endParaRPr lang="ro-RO" altLang="ja-JP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33400" indent="-533400" algn="just" defTabSz="914400">
              <a:lnSpc>
                <a:spcPct val="80000"/>
              </a:lnSpc>
              <a:buClr>
                <a:schemeClr val="accent1"/>
              </a:buClr>
            </a:pPr>
            <a:r>
              <a:rPr lang="ro-RO" altLang="ja-JP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Toate variantele de subiecte au fost echilibrate ca grad de dificultate, pentru o evaluare unitară la nivelul tuturor </a:t>
            </a:r>
            <a:r>
              <a:rPr lang="ro-RO" altLang="ja-JP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candidaţilor</a:t>
            </a:r>
            <a:r>
              <a:rPr lang="ro-RO" altLang="ja-JP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care au </a:t>
            </a:r>
            <a:r>
              <a:rPr lang="ro-RO" altLang="ja-JP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susţinut</a:t>
            </a:r>
            <a:r>
              <a:rPr lang="ro-RO" altLang="ja-JP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proba, în zile diferite</a:t>
            </a:r>
            <a:r>
              <a:rPr lang="en-GB" altLang="ja-JP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;</a:t>
            </a:r>
            <a:endParaRPr lang="ro-RO" altLang="ja-JP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idx="1"/>
          </p:nvPr>
        </p:nvSpPr>
        <p:spPr>
          <a:xfrm>
            <a:off x="2771800" y="1844824"/>
            <a:ext cx="5961888" cy="40382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33400" indent="-533400" algn="just"/>
            <a:r>
              <a:rPr lang="ro-RO" altLang="ja-JP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Evaluarea s-a realizat conform baremului de evaluare şi notare transmis, pe baza fişierelor de lucru, prelucrate conform cerinţelor din subiecte şi a răspunsurilor completate de către candidaţi, pe foile de examen.</a:t>
            </a:r>
          </a:p>
          <a:p>
            <a:pPr marL="533400" indent="-533400" algn="just"/>
            <a:r>
              <a:rPr lang="ro-RO" altLang="ja-JP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În cazul candidaţilor nevăzători, punctajul aferent cerinţelor care au prezentat dificultăţi majore în rezolvare (prelucrarea imaginilor, graficelor, diagramelor etc.) a fost redistribuit, în cadrul aceluiaşi subiect, de către profesorii evaluatori, conform precizărilor transmise împreună cu baremul.</a:t>
            </a: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xmlns="" id="{9E6F8E65-A6C8-4EBD-A698-5CB6CAF710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12" y="26220"/>
            <a:ext cx="890897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80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r>
              <a:rPr lang="pt-BR" altLang="ro-RO" dirty="0"/>
              <a:t>Examenul național de bacalaureat 2023</a:t>
            </a:r>
            <a:r>
              <a:rPr lang="ro-RO" altLang="ro-RO" dirty="0"/>
              <a:t> - </a:t>
            </a:r>
            <a:r>
              <a:rPr lang="ro-RO" altLang="ja-JP" dirty="0"/>
              <a:t>Proba D, de evaluare a </a:t>
            </a:r>
            <a:r>
              <a:rPr lang="ro-RO" altLang="ja-JP" dirty="0" err="1"/>
              <a:t>competenţelor</a:t>
            </a:r>
            <a:r>
              <a:rPr lang="ro-RO" altLang="ja-JP" dirty="0"/>
              <a:t> digitale</a:t>
            </a:r>
          </a:p>
          <a:p>
            <a:endParaRPr lang="ro-RO" altLang="ro-RO" dirty="0"/>
          </a:p>
        </p:txBody>
      </p:sp>
      <p:sp>
        <p:nvSpPr>
          <p:cNvPr id="2" name="Dreptunghi 1">
            <a:extLst>
              <a:ext uri="{FF2B5EF4-FFF2-40B4-BE49-F238E27FC236}">
                <a16:creationId xmlns:a16="http://schemas.microsoft.com/office/drawing/2014/main" xmlns="" id="{AF7B97E4-EEB3-4FD2-B5BC-9CBCA6357506}"/>
              </a:ext>
            </a:extLst>
          </p:cNvPr>
          <p:cNvSpPr/>
          <p:nvPr/>
        </p:nvSpPr>
        <p:spPr>
          <a:xfrm>
            <a:off x="86723" y="1844824"/>
            <a:ext cx="239704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indent="-533400">
              <a:buFont typeface="Wingdings" pitchFamily="2" charset="2"/>
              <a:buNone/>
            </a:pPr>
            <a:r>
              <a:rPr lang="ro-RO" altLang="ja-JP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Evaluarea </a:t>
            </a:r>
            <a:r>
              <a:rPr lang="ro-RO" altLang="ja-JP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competenţelor</a:t>
            </a:r>
            <a:r>
              <a:rPr lang="ro-RO" altLang="ja-JP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digitale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idx="1"/>
          </p:nvPr>
        </p:nvSpPr>
        <p:spPr>
          <a:xfrm>
            <a:off x="2699792" y="1700808"/>
            <a:ext cx="5961888" cy="40382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33400" indent="-533400" algn="just"/>
            <a:r>
              <a:rPr lang="ro-RO" altLang="ja-JP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Evaluarea s-a realizat conform baremului de evaluare şi notare transmis, pe baza fişierelor de lucru, prelucrate conform cerinţelor din subiecte şi a răspunsurilor completate de către candidaţi, pe foile de examen.</a:t>
            </a:r>
          </a:p>
          <a:p>
            <a:pPr marL="533400" indent="-533400" algn="just"/>
            <a:r>
              <a:rPr lang="ro-RO" altLang="ja-JP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În cazul candidaţilor nevăzători, punctajul aferent cerinţelor care au prezentat dificultăţi majore în rezolvare (prelucrarea imaginilor, graficelor, diagramelor etc.) a fost redistribuit, în cadrul aceluiaşi subiect, de către profesorii evaluatori, conform precizărilor transmise împreună cu baremul.</a:t>
            </a: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xmlns="" id="{9E6F8E65-A6C8-4EBD-A698-5CB6CAF710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12" y="26220"/>
            <a:ext cx="890897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80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r>
              <a:rPr lang="pt-BR" altLang="ro-RO" dirty="0"/>
              <a:t>Examenul național de bacalaureat 2023</a:t>
            </a:r>
            <a:r>
              <a:rPr lang="ro-RO" altLang="ro-RO" dirty="0"/>
              <a:t> - </a:t>
            </a:r>
            <a:r>
              <a:rPr lang="ro-RO" altLang="ja-JP" dirty="0"/>
              <a:t>Proba D, de evaluare a </a:t>
            </a:r>
            <a:r>
              <a:rPr lang="ro-RO" altLang="ja-JP" dirty="0" err="1"/>
              <a:t>competenţelor</a:t>
            </a:r>
            <a:r>
              <a:rPr lang="ro-RO" altLang="ja-JP" dirty="0"/>
              <a:t> digitale</a:t>
            </a:r>
          </a:p>
          <a:p>
            <a:endParaRPr lang="ro-RO" altLang="ro-RO" dirty="0"/>
          </a:p>
        </p:txBody>
      </p:sp>
      <p:sp>
        <p:nvSpPr>
          <p:cNvPr id="2" name="Dreptunghi 1">
            <a:extLst>
              <a:ext uri="{FF2B5EF4-FFF2-40B4-BE49-F238E27FC236}">
                <a16:creationId xmlns:a16="http://schemas.microsoft.com/office/drawing/2014/main" xmlns="" id="{AF7B97E4-EEB3-4FD2-B5BC-9CBCA6357506}"/>
              </a:ext>
            </a:extLst>
          </p:cNvPr>
          <p:cNvSpPr/>
          <p:nvPr/>
        </p:nvSpPr>
        <p:spPr>
          <a:xfrm>
            <a:off x="61251" y="1700808"/>
            <a:ext cx="239704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indent="-533400">
              <a:buFont typeface="Wingdings" pitchFamily="2" charset="2"/>
              <a:buNone/>
            </a:pPr>
            <a:r>
              <a:rPr lang="ro-RO" altLang="ja-JP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Evaluarea </a:t>
            </a:r>
            <a:r>
              <a:rPr lang="ro-RO" altLang="ja-JP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competenţelor</a:t>
            </a:r>
            <a:r>
              <a:rPr lang="ro-RO" altLang="ja-JP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digitale</a:t>
            </a:r>
          </a:p>
        </p:txBody>
      </p:sp>
    </p:spTree>
    <p:extLst>
      <p:ext uri="{BB962C8B-B14F-4D97-AF65-F5344CB8AC3E}">
        <p14:creationId xmlns:p14="http://schemas.microsoft.com/office/powerpoint/2010/main" val="30697108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2814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o-RO"/>
          </a:p>
        </p:txBody>
      </p:sp>
      <p:graphicFrame>
        <p:nvGraphicFramePr>
          <p:cNvPr id="42258" name="Group 27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00964485"/>
              </p:ext>
            </p:extLst>
          </p:nvPr>
        </p:nvGraphicFramePr>
        <p:xfrm>
          <a:off x="134008" y="1196752"/>
          <a:ext cx="8640960" cy="4177030"/>
        </p:xfrm>
        <a:graphic>
          <a:graphicData uri="http://schemas.openxmlformats.org/drawingml/2006/table">
            <a:tbl>
              <a:tblPr/>
              <a:tblGrid>
                <a:gridCol w="251991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328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861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7956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5789">
                  <a:extLst>
                    <a:ext uri="{9D8B030D-6E8A-4147-A177-3AD203B41FA5}">
                      <a16:colId xmlns:a16="http://schemas.microsoft.com/office/drawing/2014/main" xmlns="" val="1790056894"/>
                    </a:ext>
                  </a:extLst>
                </a:gridCol>
                <a:gridCol w="1266736">
                  <a:extLst>
                    <a:ext uri="{9D8B030D-6E8A-4147-A177-3AD203B41FA5}">
                      <a16:colId xmlns:a16="http://schemas.microsoft.com/office/drawing/2014/main" xmlns="" val="2478604950"/>
                    </a:ext>
                  </a:extLst>
                </a:gridCol>
              </a:tblGrid>
              <a:tr h="469384">
                <a:tc gridSpan="6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Situaţia candidaţilor în cadrul examenului național de bacalaureat 2023, sesiunea iunie-iulie, la disciplina informatică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lang="ro-RO" altLang="ro-RO" sz="20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lang="ro-RO" altLang="ro-RO" sz="20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521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lang="ro-RO" altLang="ro-RO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noProof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Candidaţi înscrişi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noProof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Candidaţi promovați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noProof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Candidaţi nepromovați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noProof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Candidați eliminați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Candidați absenți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82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en-US" altLang="ro-RO" sz="160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Filiera</a:t>
                      </a:r>
                      <a:r>
                        <a:rPr lang="en-US" alt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ro-RO" sz="160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teoretic</a:t>
                      </a:r>
                      <a:r>
                        <a:rPr lang="ro-RO" alt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ă, profil real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altLang="ro-RO" sz="160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Filiera</a:t>
                      </a:r>
                      <a:r>
                        <a:rPr lang="en-US" alt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o-RO" alt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vocațională, profil militar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Specializarea matematică-informatică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8170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(8095 – C/C++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75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Pascal)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7723</a:t>
                      </a:r>
                    </a:p>
                    <a:p>
                      <a:pPr algn="ctr" fontAlgn="b"/>
                      <a:endParaRPr lang="ro-RO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215</a:t>
                      </a:r>
                    </a:p>
                    <a:p>
                      <a:pPr algn="ctr" fontAlgn="b"/>
                      <a:endParaRPr lang="ro-RO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810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en-US" altLang="ro-RO" sz="160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Filiera</a:t>
                      </a:r>
                      <a:r>
                        <a:rPr lang="en-US" alt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ro-RO" sz="160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teoretic</a:t>
                      </a:r>
                      <a:r>
                        <a:rPr lang="ro-RO" alt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ă, profil real,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Specializarea ştiinţe ale naturii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538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(534 – C/C++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  4 - Pascal)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519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65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en-US" alt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  <a:endParaRPr lang="ro-RO" altLang="ro-RO" sz="16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8708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8242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232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6" name="Text Box 6">
            <a:extLst>
              <a:ext uri="{FF2B5EF4-FFF2-40B4-BE49-F238E27FC236}">
                <a16:creationId xmlns:a16="http://schemas.microsoft.com/office/drawing/2014/main" xmlns="" id="{1835FB4D-7B4F-4DA6-B0DD-F3BEBD6247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88640"/>
            <a:ext cx="890897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80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r>
              <a:rPr lang="pt-BR" altLang="ro-RO" dirty="0"/>
              <a:t>Examenul național de bacalaureat 2023</a:t>
            </a:r>
            <a:r>
              <a:rPr lang="ro-RO" altLang="ro-RO" dirty="0"/>
              <a:t> - </a:t>
            </a:r>
            <a:r>
              <a:rPr lang="ro-RO" altLang="ja-JP" dirty="0"/>
              <a:t>Proba E d), </a:t>
            </a:r>
            <a:r>
              <a:rPr lang="ro-RO" altLang="ro-RO" dirty="0"/>
              <a:t>– disciplina informatică</a:t>
            </a:r>
            <a:endParaRPr lang="ro-RO" altLang="ja-JP" dirty="0"/>
          </a:p>
          <a:p>
            <a:endParaRPr lang="ro-RO" alt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oup 27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61560482"/>
              </p:ext>
            </p:extLst>
          </p:nvPr>
        </p:nvGraphicFramePr>
        <p:xfrm>
          <a:off x="179512" y="980728"/>
          <a:ext cx="8640960" cy="2724912"/>
        </p:xfrm>
        <a:graphic>
          <a:graphicData uri="http://schemas.openxmlformats.org/drawingml/2006/table">
            <a:tbl>
              <a:tblPr/>
              <a:tblGrid>
                <a:gridCol w="27363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1790056894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478604950"/>
                    </a:ext>
                  </a:extLst>
                </a:gridCol>
              </a:tblGrid>
              <a:tr h="469384">
                <a:tc gridSpan="6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Situaţia candidaţilor în cadrul examenului național de bacalaureat 2023, sesiunea iunie-iulie, la disciplina informatică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lang="ro-RO" altLang="ro-RO" sz="20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lang="ro-RO" altLang="ro-RO" sz="20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521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lang="ro-RO" alt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Candidaţi înscrişi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Candidaţi promovați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Candidaţi nepromovați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Candidați eliminați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Candidați absenți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2907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Filiera</a:t>
                      </a:r>
                      <a:r>
                        <a:rPr lang="en-US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o-RO" altLang="ro-RO" sz="160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teoretic</a:t>
                      </a: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ă</a:t>
                      </a:r>
                      <a:r>
                        <a:rPr lang="ro-RO" altLang="ro-RO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profil real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Specializarea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matematică-informatică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Specializarea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ştiinţe ale naturii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o-RO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182 </a:t>
                      </a: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(92,39%)</a:t>
                      </a:r>
                      <a:endParaRPr 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b"/>
                      <a:endParaRPr 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o-RO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b"/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endParaRPr 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b"/>
                      <a:endParaRPr 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7" name="Group 27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10764048"/>
              </p:ext>
            </p:extLst>
          </p:nvPr>
        </p:nvGraphicFramePr>
        <p:xfrm>
          <a:off x="179512" y="3861048"/>
          <a:ext cx="8640960" cy="2724912"/>
        </p:xfrm>
        <a:graphic>
          <a:graphicData uri="http://schemas.openxmlformats.org/drawingml/2006/table">
            <a:tbl>
              <a:tblPr/>
              <a:tblGrid>
                <a:gridCol w="27363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1790056894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478604950"/>
                    </a:ext>
                  </a:extLst>
                </a:gridCol>
              </a:tblGrid>
              <a:tr h="469384">
                <a:tc gridSpan="6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Situaţia candidaţilor în cadrul examenului național de bacalaureat 2023, sesiunea </a:t>
                      </a:r>
                      <a:r>
                        <a:rPr lang="ro-RO" altLang="ro-RO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august-septembrie, </a:t>
                      </a:r>
                      <a:r>
                        <a:rPr lang="ro-RO" altLang="ro-RO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la disciplina informatică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lang="ro-RO" altLang="ro-RO" sz="20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lang="ro-RO" altLang="ro-RO" sz="20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521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lang="ro-RO" alt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Candidaţi înscrişi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Candidaţi promovați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Candidaţi nepromovați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Candidați eliminați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4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Candidați absenți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2907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Filiera</a:t>
                      </a:r>
                      <a:r>
                        <a:rPr lang="en-US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o-RO" altLang="ro-RO" sz="160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teoretic</a:t>
                      </a: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ă</a:t>
                      </a:r>
                      <a:r>
                        <a:rPr lang="ro-RO" altLang="ro-RO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profil real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Specializarea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matematică-informatică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Specializarea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ştiinţe ale naturii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  <a:endParaRPr lang="ro-RO" alt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o-RO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 </a:t>
                      </a:r>
                    </a:p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alt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(91,30%)</a:t>
                      </a:r>
                      <a:endParaRPr 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b"/>
                      <a:endParaRPr 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o-RO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b"/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b"/>
                      <a:endParaRPr 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o-RO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 Box 6">
            <a:extLst>
              <a:ext uri="{FF2B5EF4-FFF2-40B4-BE49-F238E27FC236}">
                <a16:creationId xmlns:a16="http://schemas.microsoft.com/office/drawing/2014/main" xmlns="" id="{1835FB4D-7B4F-4DA6-B0DD-F3BEBD624718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 bwMode="auto">
          <a:xfrm>
            <a:off x="611560" y="260648"/>
            <a:ext cx="785083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80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r>
              <a:rPr lang="pt-BR" altLang="ro-RO" dirty="0"/>
              <a:t>Examenul național de bacalaureat 2023</a:t>
            </a:r>
            <a:r>
              <a:rPr lang="ro-RO" altLang="ro-RO" dirty="0"/>
              <a:t> - </a:t>
            </a:r>
            <a:r>
              <a:rPr lang="ro-RO" altLang="ja-JP" dirty="0"/>
              <a:t>Proba E d), </a:t>
            </a:r>
            <a:r>
              <a:rPr lang="ro-RO" altLang="ro-RO" dirty="0"/>
              <a:t>– disciplina </a:t>
            </a:r>
            <a:r>
              <a:rPr lang="ro-RO" altLang="ro-RO" dirty="0" smtClean="0"/>
              <a:t>informatică, în județul Maramureș</a:t>
            </a:r>
            <a:endParaRPr lang="ro-RO" altLang="ja-JP" dirty="0"/>
          </a:p>
          <a:p>
            <a:endParaRPr lang="ro-RO" altLang="ro-RO" dirty="0"/>
          </a:p>
        </p:txBody>
      </p:sp>
    </p:spTree>
    <p:extLst>
      <p:ext uri="{BB962C8B-B14F-4D97-AF65-F5344CB8AC3E}">
        <p14:creationId xmlns:p14="http://schemas.microsoft.com/office/powerpoint/2010/main" val="262865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ozit">
  <a:themeElements>
    <a:clrScheme name="Compozit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Compozit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mpozi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ă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ă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4484</TotalTime>
  <Words>1493</Words>
  <Application>Microsoft Office PowerPoint</Application>
  <PresentationFormat>Expunere pe ecran (4:3)</PresentationFormat>
  <Paragraphs>259</Paragraphs>
  <Slides>18</Slides>
  <Notes>15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18</vt:i4>
      </vt:variant>
    </vt:vector>
  </HeadingPairs>
  <TitlesOfParts>
    <vt:vector size="19" baseType="lpstr">
      <vt:lpstr>Compozit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Examenul național de bacalaureat 2023 - Proba E d), – disciplina informatică, în județul Maramureș </vt:lpstr>
      <vt:lpstr>Examenul național de bacalaureat 2023 - Proba E d), – disciplina informatică, în județul Maramureș 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LT</dc:creator>
  <cp:lastModifiedBy>informatica</cp:lastModifiedBy>
  <cp:revision>633</cp:revision>
  <cp:lastPrinted>1601-01-01T00:00:00Z</cp:lastPrinted>
  <dcterms:created xsi:type="dcterms:W3CDTF">1601-01-01T00:00:00Z</dcterms:created>
  <dcterms:modified xsi:type="dcterms:W3CDTF">2023-09-26T12:26:24Z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