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116" d="100"/>
          <a:sy n="116" d="100"/>
        </p:scale>
        <p:origin x="-33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pPr/>
              <a:t>9/12/2023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9/12/2023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9/12/2023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046BB3-B47E-5752-C002-1CE730D31D73}"/>
              </a:ext>
            </a:extLst>
          </p:cNvPr>
          <p:cNvSpPr>
            <a:spLocks noGrp="1"/>
          </p:cNvSpPr>
          <p:nvPr>
            <p:ph type="ctrTitle"/>
          </p:nvPr>
        </p:nvSpPr>
        <p:spPr/>
        <p:txBody>
          <a:bodyPr>
            <a:normAutofit/>
          </a:bodyPr>
          <a:lstStyle/>
          <a:p>
            <a:pPr algn="just"/>
            <a:r>
              <a:rPr lang="ro-RO" sz="4400" dirty="0"/>
              <a:t>Istoria evreilor.holocaustul</a:t>
            </a:r>
          </a:p>
        </p:txBody>
      </p:sp>
      <p:sp>
        <p:nvSpPr>
          <p:cNvPr id="3" name="Subtitle 2">
            <a:extLst>
              <a:ext uri="{FF2B5EF4-FFF2-40B4-BE49-F238E27FC236}">
                <a16:creationId xmlns:a16="http://schemas.microsoft.com/office/drawing/2014/main" xmlns="" id="{1795A99D-CC94-76BF-FDA5-7558F1F397D4}"/>
              </a:ext>
            </a:extLst>
          </p:cNvPr>
          <p:cNvSpPr>
            <a:spLocks noGrp="1"/>
          </p:cNvSpPr>
          <p:nvPr>
            <p:ph type="subTitle" idx="1"/>
          </p:nvPr>
        </p:nvSpPr>
        <p:spPr/>
        <p:txBody>
          <a:bodyPr/>
          <a:lstStyle/>
          <a:p>
            <a:pPr algn="ctr"/>
            <a:r>
              <a:rPr lang="ro-RO" dirty="0"/>
              <a:t>Programa de trunchi comun  aprobată prin oME 5344 </a:t>
            </a:r>
            <a:r>
              <a:rPr lang="ro-RO" cap="none" dirty="0"/>
              <a:t>din</a:t>
            </a:r>
            <a:r>
              <a:rPr lang="ro-RO" dirty="0"/>
              <a:t> 08.2023</a:t>
            </a:r>
          </a:p>
        </p:txBody>
      </p:sp>
    </p:spTree>
    <p:extLst>
      <p:ext uri="{BB962C8B-B14F-4D97-AF65-F5344CB8AC3E}">
        <p14:creationId xmlns:p14="http://schemas.microsoft.com/office/powerpoint/2010/main" xmlns="" val="1257144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181977-D6FA-1F92-B936-5FA0A6585EDC}"/>
              </a:ext>
            </a:extLst>
          </p:cNvPr>
          <p:cNvSpPr>
            <a:spLocks noGrp="1"/>
          </p:cNvSpPr>
          <p:nvPr>
            <p:ph type="title"/>
          </p:nvPr>
        </p:nvSpPr>
        <p:spPr/>
        <p:txBody>
          <a:bodyPr/>
          <a:lstStyle/>
          <a:p>
            <a:r>
              <a:rPr lang="ro-RO" sz="3200" dirty="0"/>
              <a:t>Istoria evreilor.holocaustul</a:t>
            </a:r>
            <a:endParaRPr lang="ro-RO" dirty="0"/>
          </a:p>
        </p:txBody>
      </p:sp>
      <p:pic>
        <p:nvPicPr>
          <p:cNvPr id="7" name="Content Placeholder 6">
            <a:extLst>
              <a:ext uri="{FF2B5EF4-FFF2-40B4-BE49-F238E27FC236}">
                <a16:creationId xmlns:a16="http://schemas.microsoft.com/office/drawing/2014/main" xmlns="" id="{6DA542C9-9F04-255F-B376-954827C675FE}"/>
              </a:ext>
            </a:extLst>
          </p:cNvPr>
          <p:cNvPicPr>
            <a:picLocks noGrp="1" noChangeAspect="1"/>
          </p:cNvPicPr>
          <p:nvPr>
            <p:ph idx="1"/>
          </p:nvPr>
        </p:nvPicPr>
        <p:blipFill>
          <a:blip r:embed="rId2"/>
          <a:stretch>
            <a:fillRect/>
          </a:stretch>
        </p:blipFill>
        <p:spPr>
          <a:xfrm>
            <a:off x="-110067" y="2154630"/>
            <a:ext cx="5645867" cy="1889603"/>
          </a:xfrm>
        </p:spPr>
      </p:pic>
      <p:pic>
        <p:nvPicPr>
          <p:cNvPr id="9" name="Picture 8">
            <a:extLst>
              <a:ext uri="{FF2B5EF4-FFF2-40B4-BE49-F238E27FC236}">
                <a16:creationId xmlns:a16="http://schemas.microsoft.com/office/drawing/2014/main" xmlns="" id="{B61E2CE3-65E4-5B1B-BCD0-0A6FD46A674B}"/>
              </a:ext>
            </a:extLst>
          </p:cNvPr>
          <p:cNvPicPr>
            <a:picLocks noChangeAspect="1"/>
          </p:cNvPicPr>
          <p:nvPr/>
        </p:nvPicPr>
        <p:blipFill>
          <a:blip r:embed="rId3"/>
          <a:stretch>
            <a:fillRect/>
          </a:stretch>
        </p:blipFill>
        <p:spPr>
          <a:xfrm>
            <a:off x="5426722" y="1481667"/>
            <a:ext cx="6556692" cy="4318152"/>
          </a:xfrm>
          <a:prstGeom prst="rect">
            <a:avLst/>
          </a:prstGeom>
        </p:spPr>
      </p:pic>
    </p:spTree>
    <p:extLst>
      <p:ext uri="{BB962C8B-B14F-4D97-AF65-F5344CB8AC3E}">
        <p14:creationId xmlns:p14="http://schemas.microsoft.com/office/powerpoint/2010/main" xmlns="" val="1348258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947C14-4168-78A8-701F-BDF8231B315A}"/>
              </a:ext>
            </a:extLst>
          </p:cNvPr>
          <p:cNvSpPr>
            <a:spLocks noGrp="1"/>
          </p:cNvSpPr>
          <p:nvPr>
            <p:ph type="title"/>
          </p:nvPr>
        </p:nvSpPr>
        <p:spPr/>
        <p:txBody>
          <a:bodyPr/>
          <a:lstStyle/>
          <a:p>
            <a:r>
              <a:rPr lang="ro-RO" sz="3200" dirty="0"/>
              <a:t>            Istoria evreilor.holocaustul</a:t>
            </a:r>
            <a:endParaRPr lang="ro-RO" dirty="0"/>
          </a:p>
        </p:txBody>
      </p:sp>
      <p:sp>
        <p:nvSpPr>
          <p:cNvPr id="3" name="Content Placeholder 2">
            <a:extLst>
              <a:ext uri="{FF2B5EF4-FFF2-40B4-BE49-F238E27FC236}">
                <a16:creationId xmlns:a16="http://schemas.microsoft.com/office/drawing/2014/main" xmlns="" id="{B43F8A6A-25AD-CBA2-C0A5-F1D4F5DCD467}"/>
              </a:ext>
            </a:extLst>
          </p:cNvPr>
          <p:cNvSpPr>
            <a:spLocks noGrp="1"/>
          </p:cNvSpPr>
          <p:nvPr>
            <p:ph idx="1"/>
          </p:nvPr>
        </p:nvSpPr>
        <p:spPr/>
        <p:txBody>
          <a:bodyPr>
            <a:normAutofit fontScale="55000" lnSpcReduction="20000"/>
          </a:bodyPr>
          <a:lstStyle/>
          <a:p>
            <a:pPr marL="0" indent="0" algn="just">
              <a:buNone/>
            </a:pPr>
            <a:r>
              <a:rPr lang="ro-RO" sz="2200" b="1" dirty="0">
                <a:solidFill>
                  <a:srgbClr val="121416"/>
                </a:solidFill>
                <a:latin typeface="Arial" panose="020B0604020202020204" pitchFamily="34" charset="0"/>
                <a:cs typeface="Arial" panose="020B0604020202020204" pitchFamily="34" charset="0"/>
              </a:rPr>
              <a:t>S</a:t>
            </a:r>
            <a:r>
              <a:rPr lang="ro-RO" sz="2200" b="1" i="0" dirty="0">
                <a:solidFill>
                  <a:srgbClr val="121416"/>
                </a:solidFill>
                <a:effectLst/>
                <a:latin typeface="Arial" panose="020B0604020202020204" pitchFamily="34" charset="0"/>
                <a:cs typeface="Arial" panose="020B0604020202020204" pitchFamily="34" charset="0"/>
              </a:rPr>
              <a:t>e recomandă:</a:t>
            </a:r>
            <a:endParaRPr lang="ro-RO" sz="2200" b="0" i="0" dirty="0">
              <a:solidFill>
                <a:srgbClr val="12141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crearea unui mediu de învățare pozitiv, interactiv, cu o abordare centrată pe elev;</a:t>
            </a:r>
          </a:p>
          <a:p>
            <a:pPr algn="just">
              <a:buFont typeface="Arial" panose="020B0604020202020204" pitchFamily="34" charset="0"/>
              <a:buChar char="•"/>
            </a:pPr>
            <a:r>
              <a:rPr lang="ro-RO" sz="2200" b="1" i="0" u="sng" dirty="0">
                <a:solidFill>
                  <a:srgbClr val="121416"/>
                </a:solidFill>
                <a:effectLst/>
                <a:latin typeface="Arial" panose="020B0604020202020204" pitchFamily="34" charset="0"/>
                <a:cs typeface="Arial" panose="020B0604020202020204" pitchFamily="34" charset="0"/>
              </a:rPr>
              <a:t>analiza critică, din perspectiva valorilor democratice, a surselor istorice scrise, vizuale și de istorie orală</a:t>
            </a:r>
            <a:r>
              <a:rPr lang="ro-RO" sz="2200" b="0" i="0" dirty="0">
                <a:solidFill>
                  <a:srgbClr val="121416"/>
                </a:solidFill>
                <a:effectLst/>
                <a:latin typeface="Arial" panose="020B0604020202020204" pitchFamily="34" charset="0"/>
                <a:cs typeface="Arial" panose="020B0604020202020204" pitchFamily="34" charset="0"/>
              </a:rPr>
              <a:t>;</a:t>
            </a:r>
          </a:p>
          <a:p>
            <a:pPr algn="just">
              <a:buFont typeface="Arial" panose="020B0604020202020204" pitchFamily="34" charset="0"/>
              <a:buChar char="•"/>
            </a:pPr>
            <a:r>
              <a:rPr lang="ro-RO" sz="2200" b="1" i="0" dirty="0">
                <a:solidFill>
                  <a:srgbClr val="121416"/>
                </a:solidFill>
                <a:effectLst/>
                <a:latin typeface="Arial" panose="020B0604020202020204" pitchFamily="34" charset="0"/>
                <a:cs typeface="Arial" panose="020B0604020202020204" pitchFamily="34" charset="0"/>
              </a:rPr>
              <a:t>definirea termenilor antisemitism, Holocaust, genocid pe baza documentelor internaționale unanim acceptate</a:t>
            </a:r>
            <a:r>
              <a:rPr lang="ro-RO" sz="2200" b="0" i="0" dirty="0">
                <a:solidFill>
                  <a:srgbClr val="121416"/>
                </a:solidFill>
                <a:effectLst/>
                <a:latin typeface="Arial" panose="020B0604020202020204" pitchFamily="34" charset="0"/>
                <a:cs typeface="Arial" panose="020B0604020202020204" pitchFamily="34" charset="0"/>
              </a:rPr>
              <a:t>;</a:t>
            </a:r>
          </a:p>
          <a:p>
            <a:pPr algn="just">
              <a:buFont typeface="Arial" panose="020B0604020202020204" pitchFamily="34" charset="0"/>
              <a:buChar char="•"/>
            </a:pPr>
            <a:r>
              <a:rPr lang="ro-RO" sz="2200" b="1" i="0" dirty="0">
                <a:solidFill>
                  <a:srgbClr val="121416"/>
                </a:solidFill>
                <a:effectLst/>
                <a:latin typeface="Arial" panose="020B0604020202020204" pitchFamily="34" charset="0"/>
                <a:cs typeface="Arial" panose="020B0604020202020204" pitchFamily="34" charset="0"/>
              </a:rPr>
              <a:t>individualizarea istoriei, prin transformarea statisticilor în povești personale;</a:t>
            </a:r>
          </a:p>
          <a:p>
            <a:pPr algn="just">
              <a:buFont typeface="Arial" panose="020B0604020202020204" pitchFamily="34" charset="0"/>
              <a:buChar char="•"/>
            </a:pPr>
            <a:r>
              <a:rPr lang="ro-RO" sz="2200" b="1" i="0" dirty="0">
                <a:solidFill>
                  <a:srgbClr val="121416"/>
                </a:solidFill>
                <a:effectLst/>
                <a:latin typeface="Arial" panose="020B0604020202020204" pitchFamily="34" charset="0"/>
                <a:cs typeface="Arial" panose="020B0604020202020204" pitchFamily="34" charset="0"/>
              </a:rPr>
              <a:t>abordarea din perspectiva interculturalității și a multiculturalității;</a:t>
            </a:r>
          </a:p>
          <a:p>
            <a:pPr algn="just">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încurajarea studiului istoriei și al memoriei locale, regionale, naționale și universale;</a:t>
            </a:r>
          </a:p>
          <a:p>
            <a:pPr algn="just">
              <a:buFont typeface="Arial" panose="020B0604020202020204" pitchFamily="34" charset="0"/>
              <a:buChar char="•"/>
            </a:pPr>
            <a:r>
              <a:rPr lang="ro-RO" sz="2200" b="1" i="0" dirty="0">
                <a:solidFill>
                  <a:srgbClr val="121416"/>
                </a:solidFill>
                <a:effectLst/>
                <a:latin typeface="Arial" panose="020B0604020202020204" pitchFamily="34" charset="0"/>
                <a:cs typeface="Arial" panose="020B0604020202020204" pitchFamily="34" charset="0"/>
              </a:rPr>
              <a:t>abordarea interdisciplinară;</a:t>
            </a:r>
          </a:p>
          <a:p>
            <a:pPr algn="just">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încurajarea elevilor de a lua parte la tradițiile naționale și locale și de a reflecta pe marginea acestora;</a:t>
            </a:r>
          </a:p>
          <a:p>
            <a:pPr algn="just">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contextualizarea, pe cât posibil, a conținuturilor în raport cu comunitatea în care trăiesc elevii;</a:t>
            </a:r>
          </a:p>
          <a:p>
            <a:pPr algn="just">
              <a:buFont typeface="Arial" panose="020B0604020202020204" pitchFamily="34" charset="0"/>
              <a:buChar char="•"/>
            </a:pPr>
            <a:r>
              <a:rPr lang="ro-RO" sz="2200" b="1" i="0" u="sng" dirty="0">
                <a:solidFill>
                  <a:srgbClr val="121416"/>
                </a:solidFill>
                <a:effectLst/>
                <a:latin typeface="Arial" panose="020B0604020202020204" pitchFamily="34" charset="0"/>
                <a:cs typeface="Arial" panose="020B0604020202020204" pitchFamily="34" charset="0"/>
              </a:rPr>
              <a:t>descurajarea legitimării distorsionării faptelor istorice și a negării Holocaustului. </a:t>
            </a:r>
          </a:p>
          <a:p>
            <a:endParaRPr lang="ro-RO" dirty="0"/>
          </a:p>
        </p:txBody>
      </p:sp>
    </p:spTree>
    <p:extLst>
      <p:ext uri="{BB962C8B-B14F-4D97-AF65-F5344CB8AC3E}">
        <p14:creationId xmlns:p14="http://schemas.microsoft.com/office/powerpoint/2010/main" xmlns="" val="403354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71F436-107B-E834-493A-96BDE39F2B45}"/>
              </a:ext>
            </a:extLst>
          </p:cNvPr>
          <p:cNvSpPr>
            <a:spLocks noGrp="1"/>
          </p:cNvSpPr>
          <p:nvPr>
            <p:ph type="title"/>
          </p:nvPr>
        </p:nvSpPr>
        <p:spPr/>
        <p:txBody>
          <a:bodyPr/>
          <a:lstStyle/>
          <a:p>
            <a:r>
              <a:rPr lang="ro-RO" sz="3200" dirty="0"/>
              <a:t>                    Istoria evreilor.holocaustul</a:t>
            </a:r>
            <a:endParaRPr lang="ro-RO" dirty="0"/>
          </a:p>
        </p:txBody>
      </p:sp>
      <p:sp>
        <p:nvSpPr>
          <p:cNvPr id="3" name="Content Placeholder 2">
            <a:extLst>
              <a:ext uri="{FF2B5EF4-FFF2-40B4-BE49-F238E27FC236}">
                <a16:creationId xmlns:a16="http://schemas.microsoft.com/office/drawing/2014/main" xmlns="" id="{4C2C6854-DCA4-0213-9690-B694AF08EC19}"/>
              </a:ext>
            </a:extLst>
          </p:cNvPr>
          <p:cNvSpPr>
            <a:spLocks noGrp="1"/>
          </p:cNvSpPr>
          <p:nvPr>
            <p:ph idx="1"/>
          </p:nvPr>
        </p:nvSpPr>
        <p:spPr>
          <a:xfrm>
            <a:off x="1451579" y="2015732"/>
            <a:ext cx="9603275" cy="3572268"/>
          </a:xfrm>
        </p:spPr>
        <p:txBody>
          <a:bodyPr>
            <a:normAutofit fontScale="85000" lnSpcReduction="20000"/>
          </a:bodyPr>
          <a:lstStyle/>
          <a:p>
            <a:pPr algn="just"/>
            <a:r>
              <a:rPr lang="ro-RO" dirty="0"/>
              <a:t>Programa  a fost inițiată în Parlamentul României de către Silviu Wexler, președinte FCER, prin modificarea Legii educației nr. 1/2011, ca urmare a adoptării  Legii nr.276/2021(</a:t>
            </a:r>
            <a:r>
              <a:rPr lang="ro-RO" b="1" i="0" dirty="0">
                <a:solidFill>
                  <a:srgbClr val="333333"/>
                </a:solidFill>
                <a:effectLst/>
                <a:latin typeface="calibri" panose="020F0502020204030204" pitchFamily="34" charset="0"/>
              </a:rPr>
              <a:t> </a:t>
            </a:r>
            <a:r>
              <a:rPr lang="ro-RO" sz="1800" i="0" dirty="0">
                <a:solidFill>
                  <a:srgbClr val="333333"/>
                </a:solidFill>
                <a:effectLst/>
                <a:latin typeface="Arial" panose="020B0604020202020204" pitchFamily="34" charset="0"/>
                <a:cs typeface="Arial" panose="020B0604020202020204" pitchFamily="34" charset="0"/>
              </a:rPr>
              <a:t>Text publicat în „Monitorul Oficial”, Partea I, nr. 1127 din 25 noiembrie 2021)</a:t>
            </a:r>
            <a:endParaRPr lang="ro-RO" sz="1800" dirty="0">
              <a:latin typeface="Arial" panose="020B0604020202020204" pitchFamily="34" charset="0"/>
              <a:cs typeface="Arial" panose="020B0604020202020204" pitchFamily="34" charset="0"/>
            </a:endParaRPr>
          </a:p>
          <a:p>
            <a:pPr algn="just"/>
            <a:r>
              <a:rPr lang="ro-RO" dirty="0"/>
              <a:t>Conținutul acestei ultime legi a fost cuprins în Legea educației nr.198/2023 ( care a intrat în vigoare în 4 septembrie a.c.) și precizează la art. 88 alin. ( 3) și (4) că:</a:t>
            </a:r>
          </a:p>
          <a:p>
            <a:pPr marL="0" indent="0" algn="just">
              <a:buNone/>
            </a:pPr>
            <a:r>
              <a:rPr lang="ro-RO" dirty="0"/>
              <a:t>„(3) Planurile-cadru ale învățământului liceal includ „Istoria evreilor. Holocaustul” și „Istoria comunismului din România”, ca discipline școlare, parte a trunchiului comun. </a:t>
            </a:r>
          </a:p>
          <a:p>
            <a:pPr marL="0" indent="0" algn="just">
              <a:buNone/>
            </a:pPr>
            <a:r>
              <a:rPr lang="ro-RO" dirty="0"/>
              <a:t>(4) Programa școlară, manualele, materialele didactice și metodologiile specifice pentru disciplina „Istoria evreilor. Holocaustul” se elaborează de către Ministerul Educației, în colaborare cu Institutul Național pentru Studierea Holocaustului din România „Elie Wiesel” și membrii Consiliului de onoare prevăzut la art. 6 alin. (1) din Legea nr. 174/2019 privind înființarea Muzeului Național de Istorie a Evreilor și al Holocaustului din România, cu completările ulterioare, și se aprobă prin ordin al ministrului educației”</a:t>
            </a:r>
          </a:p>
        </p:txBody>
      </p:sp>
    </p:spTree>
    <p:extLst>
      <p:ext uri="{BB962C8B-B14F-4D97-AF65-F5344CB8AC3E}">
        <p14:creationId xmlns:p14="http://schemas.microsoft.com/office/powerpoint/2010/main" xmlns="" val="15644954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DA797A-CED2-F8D4-9246-DF763B97A5E3}"/>
              </a:ext>
            </a:extLst>
          </p:cNvPr>
          <p:cNvSpPr>
            <a:spLocks noGrp="1"/>
          </p:cNvSpPr>
          <p:nvPr>
            <p:ph type="title"/>
          </p:nvPr>
        </p:nvSpPr>
        <p:spPr/>
        <p:txBody>
          <a:bodyPr/>
          <a:lstStyle/>
          <a:p>
            <a:r>
              <a:rPr lang="ro-RO" sz="3200" dirty="0"/>
              <a:t>             Istoria evreilor.holocaustul</a:t>
            </a:r>
            <a:endParaRPr lang="ro-RO" dirty="0"/>
          </a:p>
        </p:txBody>
      </p:sp>
      <p:sp>
        <p:nvSpPr>
          <p:cNvPr id="3" name="Content Placeholder 2">
            <a:extLst>
              <a:ext uri="{FF2B5EF4-FFF2-40B4-BE49-F238E27FC236}">
                <a16:creationId xmlns:a16="http://schemas.microsoft.com/office/drawing/2014/main" xmlns="" id="{1D4DF019-A8E6-E501-0713-E93087384B76}"/>
              </a:ext>
            </a:extLst>
          </p:cNvPr>
          <p:cNvSpPr>
            <a:spLocks noGrp="1"/>
          </p:cNvSpPr>
          <p:nvPr>
            <p:ph idx="1"/>
          </p:nvPr>
        </p:nvSpPr>
        <p:spPr/>
        <p:txBody>
          <a:bodyPr>
            <a:normAutofit fontScale="92500"/>
          </a:bodyPr>
          <a:lstStyle/>
          <a:p>
            <a:pPr algn="just"/>
            <a:r>
              <a:rPr lang="ro-RO" sz="1600" dirty="0">
                <a:latin typeface="Arial" panose="020B0604020202020204" pitchFamily="34" charset="0"/>
                <a:cs typeface="Arial" panose="020B0604020202020204" pitchFamily="34" charset="0"/>
              </a:rPr>
              <a:t>În conformitate cu OUG 72 din 31 august 2023 această disciplină obligatorie se va studia, începând din acest an școlar -2023/2024.</a:t>
            </a:r>
          </a:p>
          <a:p>
            <a:pPr algn="just"/>
            <a:r>
              <a:rPr lang="ro-RO" sz="1600" dirty="0">
                <a:latin typeface="Arial" panose="020B0604020202020204" pitchFamily="34" charset="0"/>
                <a:cs typeface="Arial" panose="020B0604020202020204" pitchFamily="34" charset="0"/>
              </a:rPr>
              <a:t>De altfel,  ora fusese prevăzută în planurile -cadru pentru toate filierele, profilurile și specializările, clasele  a XI-a și a XII-a, ca urmare a modificării acestora, în luna februarie, 2023 prin adoptarea: </a:t>
            </a:r>
          </a:p>
          <a:p>
            <a:pPr algn="just"/>
            <a:r>
              <a:rPr lang="ro-RO" sz="1600" dirty="0">
                <a:latin typeface="Arial" panose="020B0604020202020204" pitchFamily="34" charset="0"/>
                <a:cs typeface="Arial" panose="020B0604020202020204" pitchFamily="34" charset="0"/>
              </a:rPr>
              <a:t>OME nr.3664/13 februarie 2023 (</a:t>
            </a:r>
            <a:r>
              <a:rPr lang="ro-RO" sz="1200" b="1" i="1" dirty="0">
                <a:solidFill>
                  <a:srgbClr val="002060"/>
                </a:solidFill>
                <a:effectLst/>
                <a:latin typeface="Arial" panose="020B0604020202020204" pitchFamily="34" charset="0"/>
                <a:cs typeface="Arial" panose="020B0604020202020204" pitchFamily="34" charset="0"/>
              </a:rPr>
              <a:t>privind aprobarea planurilor-cadru de învățământ pentru clasa a X-a, școala de arte și meserii, pentru clasa a X-a, ciclul inferior al liceului, filiera tehnologică, ruta directă de calificare, pentru clasa a XI-a, anul de completare, precum și pentru clasele a XI-a-a XII-a și a XII-a/a XIII-a, ciclul superior al liceului, filiera tehnologică, cursuri de zi și seral</a:t>
            </a:r>
            <a:r>
              <a:rPr lang="ro-RO" sz="1200" i="1" dirty="0">
                <a:solidFill>
                  <a:srgbClr val="002060"/>
                </a:solidFill>
                <a:latin typeface="Arial" panose="020B0604020202020204" pitchFamily="34" charset="0"/>
                <a:cs typeface="Arial" panose="020B0604020202020204" pitchFamily="34" charset="0"/>
              </a:rPr>
              <a:t>)</a:t>
            </a:r>
            <a:r>
              <a:rPr lang="ro-RO" sz="1600" dirty="0">
                <a:solidFill>
                  <a:srgbClr val="002060"/>
                </a:solidFill>
                <a:latin typeface="Arial" panose="020B0604020202020204" pitchFamily="34" charset="0"/>
                <a:cs typeface="Arial" panose="020B0604020202020204" pitchFamily="34" charset="0"/>
              </a:rPr>
              <a:t>,  </a:t>
            </a:r>
          </a:p>
          <a:p>
            <a:pPr algn="just"/>
            <a:r>
              <a:rPr lang="ro-RO" sz="1600" dirty="0">
                <a:latin typeface="Arial" panose="020B0604020202020204" pitchFamily="34" charset="0"/>
                <a:cs typeface="Arial" panose="020B0604020202020204" pitchFamily="34" charset="0"/>
              </a:rPr>
              <a:t>OME.nr. 3665 / 13 februarie 2023 (</a:t>
            </a:r>
            <a:r>
              <a:rPr lang="ro-RO" sz="1200" b="1" i="1" dirty="0">
                <a:solidFill>
                  <a:srgbClr val="002060"/>
                </a:solidFill>
                <a:latin typeface="Arial" panose="020B0604020202020204" pitchFamily="34" charset="0"/>
                <a:cs typeface="Arial" panose="020B0604020202020204" pitchFamily="34" charset="0"/>
              </a:rPr>
              <a:t>pentru modificarea Ordinului ministrului educației naționale nr. 3.152/2014 privind aprobarea planurilor-cadru de învățământ pentru învățământul profesional de stat cu durata de 3 ani, clasele a IX-a, a X-a și a XI-a)</a:t>
            </a:r>
          </a:p>
          <a:p>
            <a:pPr algn="just"/>
            <a:r>
              <a:rPr lang="ro-RO" sz="1600" dirty="0">
                <a:latin typeface="Arial" panose="020B0604020202020204" pitchFamily="34" charset="0"/>
                <a:cs typeface="Arial" panose="020B0604020202020204" pitchFamily="34" charset="0"/>
              </a:rPr>
              <a:t>OME nr 3666/13 februarie 2023(</a:t>
            </a:r>
            <a:r>
              <a:rPr lang="ro-RO" sz="1200" i="1" dirty="0">
                <a:solidFill>
                  <a:srgbClr val="002060"/>
                </a:solidFill>
                <a:latin typeface="Arial" panose="020B0604020202020204" pitchFamily="34" charset="0"/>
                <a:cs typeface="Arial" panose="020B0604020202020204" pitchFamily="34" charset="0"/>
              </a:rPr>
              <a:t>p</a:t>
            </a:r>
            <a:r>
              <a:rPr lang="ro-RO" sz="1200" b="1" i="1" dirty="0">
                <a:solidFill>
                  <a:srgbClr val="002060"/>
                </a:solidFill>
                <a:effectLst/>
                <a:latin typeface="Arial" panose="020B0604020202020204" pitchFamily="34" charset="0"/>
                <a:cs typeface="Arial" panose="020B0604020202020204" pitchFamily="34" charset="0"/>
              </a:rPr>
              <a:t>entru modificarea </a:t>
            </a:r>
            <a:r>
              <a:rPr lang="ro-RO" sz="1200" b="1" i="1" dirty="0">
                <a:solidFill>
                  <a:srgbClr val="002060"/>
                </a:solidFill>
                <a:latin typeface="Arial" panose="020B0604020202020204" pitchFamily="34" charset="0"/>
                <a:cs typeface="Arial" panose="020B0604020202020204" pitchFamily="34" charset="0"/>
              </a:rPr>
              <a:t>Ordinului ministrului educației naționale nr. 3.218/2014</a:t>
            </a:r>
            <a:r>
              <a:rPr lang="ro-RO" sz="1200" b="1" i="1" dirty="0">
                <a:solidFill>
                  <a:srgbClr val="002060"/>
                </a:solidFill>
                <a:effectLst/>
                <a:latin typeface="Arial" panose="020B0604020202020204" pitchFamily="34" charset="0"/>
                <a:cs typeface="Arial" panose="020B0604020202020204" pitchFamily="34" charset="0"/>
              </a:rPr>
              <a:t> privind aprobarea planurilor-cadru de învățământ pentru învățământul profesional special și a notei de fundamentare privind elaborarea acestora)</a:t>
            </a:r>
          </a:p>
          <a:p>
            <a:pPr algn="just"/>
            <a:endParaRPr lang="ro-RO" sz="1200" i="1"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14589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00CD27-082B-00FF-7A0D-4B20098C67E8}"/>
              </a:ext>
            </a:extLst>
          </p:cNvPr>
          <p:cNvSpPr>
            <a:spLocks noGrp="1"/>
          </p:cNvSpPr>
          <p:nvPr>
            <p:ph type="title"/>
          </p:nvPr>
        </p:nvSpPr>
        <p:spPr/>
        <p:txBody>
          <a:bodyPr/>
          <a:lstStyle/>
          <a:p>
            <a:r>
              <a:rPr lang="ro-RO" sz="3200" dirty="0"/>
              <a:t>               Istoria evreilor.holocaustul</a:t>
            </a:r>
            <a:endParaRPr lang="ro-RO" dirty="0"/>
          </a:p>
        </p:txBody>
      </p:sp>
      <p:sp>
        <p:nvSpPr>
          <p:cNvPr id="3" name="Content Placeholder 2">
            <a:extLst>
              <a:ext uri="{FF2B5EF4-FFF2-40B4-BE49-F238E27FC236}">
                <a16:creationId xmlns:a16="http://schemas.microsoft.com/office/drawing/2014/main" xmlns="" id="{40A5A4BC-0A1B-C69F-1386-692FC413A908}"/>
              </a:ext>
            </a:extLst>
          </p:cNvPr>
          <p:cNvSpPr>
            <a:spLocks noGrp="1"/>
          </p:cNvSpPr>
          <p:nvPr>
            <p:ph idx="1"/>
          </p:nvPr>
        </p:nvSpPr>
        <p:spPr/>
        <p:txBody>
          <a:bodyPr/>
          <a:lstStyle/>
          <a:p>
            <a:pPr algn="just"/>
            <a:r>
              <a:rPr lang="ro-RO" sz="1600" dirty="0">
                <a:latin typeface="Arial" panose="020B0604020202020204" pitchFamily="34" charset="0"/>
                <a:cs typeface="Arial" panose="020B0604020202020204" pitchFamily="34" charset="0"/>
              </a:rPr>
              <a:t>OME nr. 3667/13 februarie 2023 </a:t>
            </a:r>
            <a:r>
              <a:rPr lang="ro-RO" dirty="0"/>
              <a:t>(</a:t>
            </a:r>
            <a:r>
              <a:rPr lang="ro-RO" sz="1200" b="1" i="1" dirty="0">
                <a:solidFill>
                  <a:srgbClr val="002060"/>
                </a:solidFill>
                <a:latin typeface="Arial" panose="020B0604020202020204" pitchFamily="34" charset="0"/>
                <a:cs typeface="Arial" panose="020B0604020202020204" pitchFamily="34" charset="0"/>
              </a:rPr>
              <a:t>ORDIN nr. 3667 din 13 februarie 2023 pentru modificarea Ordinului ministrului educaţiei, cercetării şi inovării nr. 3.410/2009 privind aprobarea planurilor-cadru de învăţământ pentru clasele a IX-a-a XII-a, filierele teoretică şi vocaţională, cursuri de zi</a:t>
            </a:r>
            <a:r>
              <a:rPr lang="ro-RO" sz="1200" b="1" dirty="0">
                <a:latin typeface="Arial" panose="020B0604020202020204" pitchFamily="34" charset="0"/>
                <a:cs typeface="Arial" panose="020B0604020202020204" pitchFamily="34" charset="0"/>
              </a:rPr>
              <a:t>)</a:t>
            </a:r>
          </a:p>
          <a:p>
            <a:pPr algn="just"/>
            <a:r>
              <a:rPr lang="ro-RO" sz="1200" dirty="0">
                <a:latin typeface="Arial" panose="020B0604020202020204" pitchFamily="34" charset="0"/>
                <a:cs typeface="Arial" panose="020B0604020202020204" pitchFamily="34" charset="0"/>
              </a:rPr>
              <a:t>OME nr.3668/13 februarie 2023(</a:t>
            </a:r>
            <a:r>
              <a:rPr lang="ro-RO" sz="1200" b="1" i="1" dirty="0">
                <a:solidFill>
                  <a:srgbClr val="00008B"/>
                </a:solidFill>
                <a:effectLst/>
                <a:latin typeface="Arial" panose="020B0604020202020204" pitchFamily="34" charset="0"/>
                <a:cs typeface="Arial" panose="020B0604020202020204" pitchFamily="34" charset="0"/>
              </a:rPr>
              <a:t>pentru modificarea </a:t>
            </a:r>
            <a:r>
              <a:rPr lang="ro-RO" sz="1200" b="1" i="1" dirty="0">
                <a:solidFill>
                  <a:srgbClr val="002060"/>
                </a:solidFill>
                <a:latin typeface="Arial" panose="020B0604020202020204" pitchFamily="34" charset="0"/>
                <a:cs typeface="Arial" panose="020B0604020202020204" pitchFamily="34" charset="0"/>
              </a:rPr>
              <a:t>Ordinului ministrului educației naționale nr. 5.121/2014 </a:t>
            </a:r>
            <a:r>
              <a:rPr lang="ro-RO" sz="1200" b="1" i="1" dirty="0">
                <a:solidFill>
                  <a:srgbClr val="00008B"/>
                </a:solidFill>
                <a:effectLst/>
                <a:latin typeface="Arial" panose="020B0604020202020204" pitchFamily="34" charset="0"/>
                <a:cs typeface="Arial" panose="020B0604020202020204" pitchFamily="34" charset="0"/>
              </a:rPr>
              <a:t>privind aprobarea planurilor-cadru de învățământ pentru clasele a IX-a-a XII-a, filiera vocațională, profilul teologic, cultul romano-catolic, specializarea ghid turism religios, și a programelor școlare din curriculumul diferențiat pentru clasele a IX-a-a XII-a, filiera vocațională, profilul teologic, cultul romano-catolic, specializarea ghid turism religios)</a:t>
            </a:r>
          </a:p>
          <a:p>
            <a:pPr algn="just"/>
            <a:r>
              <a:rPr lang="ro-RO" sz="1200" dirty="0">
                <a:latin typeface="Arial" panose="020B0604020202020204" pitchFamily="34" charset="0"/>
                <a:cs typeface="Arial" panose="020B0604020202020204" pitchFamily="34" charset="0"/>
              </a:rPr>
              <a:t>OME nr.3669//13.02.2023(</a:t>
            </a:r>
            <a:r>
              <a:rPr lang="ro-RO" sz="1200" b="1" i="1" dirty="0">
                <a:solidFill>
                  <a:srgbClr val="002060"/>
                </a:solidFill>
                <a:latin typeface="Arial" panose="020B0604020202020204" pitchFamily="34" charset="0"/>
                <a:cs typeface="Arial" panose="020B0604020202020204" pitchFamily="34" charset="0"/>
              </a:rPr>
              <a:t>pentru modificarea ordinului ministrului educație și cercetării nr.4051/2006 , privid  aprobarea Planurilor –cadru de învățământ pentru învățământul seral</a:t>
            </a:r>
            <a:r>
              <a:rPr lang="ro-RO" sz="1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xmlns="" val="6637317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BABE44-43DB-4597-6E58-6ECF737C6038}"/>
              </a:ext>
            </a:extLst>
          </p:cNvPr>
          <p:cNvSpPr>
            <a:spLocks noGrp="1"/>
          </p:cNvSpPr>
          <p:nvPr>
            <p:ph type="title"/>
          </p:nvPr>
        </p:nvSpPr>
        <p:spPr>
          <a:xfrm>
            <a:off x="1866446" y="762185"/>
            <a:ext cx="9603275" cy="1049235"/>
          </a:xfrm>
        </p:spPr>
        <p:txBody>
          <a:bodyPr/>
          <a:lstStyle/>
          <a:p>
            <a:r>
              <a:rPr lang="ro-RO" sz="3200" dirty="0"/>
              <a:t>Istoria evreilor.holocaustul</a:t>
            </a:r>
            <a:endParaRPr lang="ro-RO" dirty="0"/>
          </a:p>
        </p:txBody>
      </p:sp>
      <p:sp>
        <p:nvSpPr>
          <p:cNvPr id="3" name="Content Placeholder 2">
            <a:extLst>
              <a:ext uri="{FF2B5EF4-FFF2-40B4-BE49-F238E27FC236}">
                <a16:creationId xmlns:a16="http://schemas.microsoft.com/office/drawing/2014/main" xmlns="" id="{72A9644E-BB0C-5FBA-52B2-32E97CB5884F}"/>
              </a:ext>
            </a:extLst>
          </p:cNvPr>
          <p:cNvSpPr>
            <a:spLocks noGrp="1"/>
          </p:cNvSpPr>
          <p:nvPr>
            <p:ph idx="1"/>
          </p:nvPr>
        </p:nvSpPr>
        <p:spPr/>
        <p:txBody>
          <a:bodyPr>
            <a:normAutofit lnSpcReduction="10000"/>
          </a:bodyPr>
          <a:lstStyle/>
          <a:p>
            <a:pPr algn="just"/>
            <a:r>
              <a:rPr lang="ro-RO" dirty="0"/>
              <a:t>Programa a fost realizată de un grup de 14 persoane cuprinzând membrii ai GLC  47 ISTORIE, ai </a:t>
            </a:r>
            <a:r>
              <a:rPr lang="ro-RO" i="1" dirty="0"/>
              <a:t>Institutului Național pentru Studierea Holocaustului în România </a:t>
            </a:r>
            <a:r>
              <a:rPr lang="ro-RO" dirty="0"/>
              <a:t>„Elie Wiesel” și Universitatea „Babeș Bolyai”, Cluj Napoca.</a:t>
            </a:r>
          </a:p>
          <a:p>
            <a:pPr algn="just"/>
            <a:r>
              <a:rPr lang="ro-RO" dirty="0"/>
              <a:t>Programa cuprinde: </a:t>
            </a:r>
          </a:p>
          <a:p>
            <a:pPr algn="just">
              <a:buFont typeface="Wingdings" panose="05000000000000000000" pitchFamily="2" charset="2"/>
              <a:buChar char="q"/>
            </a:pPr>
            <a:r>
              <a:rPr lang="ro-RO" dirty="0"/>
              <a:t> Notă de prezentare</a:t>
            </a:r>
          </a:p>
          <a:p>
            <a:pPr algn="just">
              <a:buFont typeface="Wingdings" panose="05000000000000000000" pitchFamily="2" charset="2"/>
              <a:buChar char="q"/>
            </a:pPr>
            <a:r>
              <a:rPr lang="ro-RO" dirty="0"/>
              <a:t> Competențe generale,  competențe specifice și activități de învățare</a:t>
            </a:r>
          </a:p>
          <a:p>
            <a:pPr algn="just">
              <a:buFont typeface="Wingdings" panose="05000000000000000000" pitchFamily="2" charset="2"/>
              <a:buChar char="q"/>
            </a:pPr>
            <a:r>
              <a:rPr lang="ro-RO" dirty="0"/>
              <a:t> 6 domenii de conținuturi ce cuprind - 25 de conținuturi și 10 studii de caz</a:t>
            </a:r>
          </a:p>
          <a:p>
            <a:pPr algn="just">
              <a:buFont typeface="Wingdings" panose="05000000000000000000" pitchFamily="2" charset="2"/>
              <a:buChar char="q"/>
            </a:pPr>
            <a:r>
              <a:rPr lang="ro-RO" dirty="0"/>
              <a:t> Sugestii metodologice  </a:t>
            </a:r>
          </a:p>
        </p:txBody>
      </p:sp>
    </p:spTree>
    <p:extLst>
      <p:ext uri="{BB962C8B-B14F-4D97-AF65-F5344CB8AC3E}">
        <p14:creationId xmlns:p14="http://schemas.microsoft.com/office/powerpoint/2010/main" xmlns="" val="2511512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133299-2323-A815-560A-0626FB7BFA72}"/>
              </a:ext>
            </a:extLst>
          </p:cNvPr>
          <p:cNvSpPr>
            <a:spLocks noGrp="1"/>
          </p:cNvSpPr>
          <p:nvPr>
            <p:ph type="title"/>
          </p:nvPr>
        </p:nvSpPr>
        <p:spPr/>
        <p:txBody>
          <a:bodyPr/>
          <a:lstStyle/>
          <a:p>
            <a:r>
              <a:rPr lang="ro-RO" sz="3200" dirty="0"/>
              <a:t>        Istoria evreilor.holocaustul</a:t>
            </a:r>
            <a:endParaRPr lang="ro-RO" dirty="0"/>
          </a:p>
        </p:txBody>
      </p:sp>
      <p:sp>
        <p:nvSpPr>
          <p:cNvPr id="3" name="Content Placeholder 2">
            <a:extLst>
              <a:ext uri="{FF2B5EF4-FFF2-40B4-BE49-F238E27FC236}">
                <a16:creationId xmlns:a16="http://schemas.microsoft.com/office/drawing/2014/main" xmlns="" id="{6D8B3490-721E-66FC-8189-0970B003BE95}"/>
              </a:ext>
            </a:extLst>
          </p:cNvPr>
          <p:cNvSpPr>
            <a:spLocks noGrp="1"/>
          </p:cNvSpPr>
          <p:nvPr>
            <p:ph idx="1"/>
          </p:nvPr>
        </p:nvSpPr>
        <p:spPr/>
        <p:txBody>
          <a:bodyPr>
            <a:normAutofit fontScale="85000" lnSpcReduction="20000"/>
          </a:bodyPr>
          <a:lstStyle/>
          <a:p>
            <a:r>
              <a:rPr lang="ro-RO" dirty="0">
                <a:latin typeface="Arial" panose="020B0604020202020204" pitchFamily="34" charset="0"/>
                <a:cs typeface="Arial" panose="020B0604020202020204" pitchFamily="34" charset="0"/>
              </a:rPr>
              <a:t>În </a:t>
            </a:r>
            <a:r>
              <a:rPr lang="ro-RO" i="1" dirty="0">
                <a:latin typeface="Arial" panose="020B0604020202020204" pitchFamily="34" charset="0"/>
                <a:cs typeface="Arial" panose="020B0604020202020204" pitchFamily="34" charset="0"/>
              </a:rPr>
              <a:t>Nota de prezentare </a:t>
            </a:r>
            <a:r>
              <a:rPr lang="ro-RO" dirty="0">
                <a:latin typeface="Arial" panose="020B0604020202020204" pitchFamily="34" charset="0"/>
                <a:cs typeface="Arial" panose="020B0604020202020204" pitchFamily="34" charset="0"/>
              </a:rPr>
              <a:t>se precizează că:</a:t>
            </a:r>
          </a:p>
          <a:p>
            <a:pPr algn="just"/>
            <a:r>
              <a:rPr lang="ro-RO" b="1" i="0" dirty="0">
                <a:solidFill>
                  <a:srgbClr val="121416"/>
                </a:solidFill>
                <a:effectLst/>
                <a:latin typeface="Arial" panose="020B0604020202020204" pitchFamily="34" charset="0"/>
                <a:cs typeface="Arial" panose="020B0604020202020204" pitchFamily="34" charset="0"/>
              </a:rPr>
              <a:t>„Introducerea disciplinei școlare Istoria evreilor. Holocaustul în planul-cadru de învățământ are drept scop dobândirea de competențe și perspective noi despre istoria, cultura și tradițiile evreilor din România</a:t>
            </a:r>
            <a:r>
              <a:rPr lang="ro-RO" b="0" i="0" dirty="0">
                <a:solidFill>
                  <a:srgbClr val="121416"/>
                </a:solidFill>
                <a:effectLst/>
                <a:latin typeface="Arial" panose="020B0604020202020204" pitchFamily="34" charset="0"/>
                <a:cs typeface="Arial" panose="020B0604020202020204" pitchFamily="34" charset="0"/>
              </a:rPr>
              <a:t>. Cultivarea memoriei și învățarea toleranței ca exercițiu de sinceritate sunt forme de asumare a propriei identități, iar educația și înțelegerea sunt cele mai bune modalități pentru a susține democrația și libertatea, pentru a contracara intoleranța și extremismul”, potrivit notei de prezentare.</a:t>
            </a:r>
          </a:p>
          <a:p>
            <a:pPr algn="just"/>
            <a:r>
              <a:rPr lang="ro-RO" b="0" i="0" dirty="0">
                <a:solidFill>
                  <a:srgbClr val="121416"/>
                </a:solidFill>
                <a:effectLst/>
                <a:latin typeface="Arial" panose="020B0604020202020204" pitchFamily="34" charset="0"/>
                <a:cs typeface="Arial" panose="020B0604020202020204" pitchFamily="34" charset="0"/>
              </a:rPr>
              <a:t>În document este precizat că „</a:t>
            </a:r>
            <a:r>
              <a:rPr lang="ro-RO" b="1" i="0" dirty="0">
                <a:solidFill>
                  <a:srgbClr val="121416"/>
                </a:solidFill>
                <a:effectLst/>
                <a:latin typeface="Arial" panose="020B0604020202020204" pitchFamily="34" charset="0"/>
                <a:cs typeface="Arial" panose="020B0604020202020204" pitchFamily="34" charset="0"/>
              </a:rPr>
              <a:t>noul curriculum propune elevilor nu doar cunoașterea istoriei evreilor și a momentelor tragice petrecute la jumătatea secolului trecut, dar și dezvoltarea unor valori și atitudini specifice cetățeniei democratice care trebuie formate și consolidate pe parcursul derulării demersurilor didactice pe parcursul anului școlar</a:t>
            </a:r>
            <a:r>
              <a:rPr lang="ro-RO" b="0" i="0" dirty="0">
                <a:solidFill>
                  <a:srgbClr val="121416"/>
                </a:solidFill>
                <a:effectLst/>
                <a:latin typeface="Arial" panose="020B0604020202020204" pitchFamily="34" charset="0"/>
                <a:cs typeface="Arial" panose="020B0604020202020204" pitchFamily="34" charset="0"/>
              </a:rPr>
              <a:t>.”</a:t>
            </a:r>
          </a:p>
          <a:p>
            <a:endParaRPr lang="ro-RO" dirty="0"/>
          </a:p>
        </p:txBody>
      </p:sp>
    </p:spTree>
    <p:extLst>
      <p:ext uri="{BB962C8B-B14F-4D97-AF65-F5344CB8AC3E}">
        <p14:creationId xmlns:p14="http://schemas.microsoft.com/office/powerpoint/2010/main" xmlns="" val="1489023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274E87-DE1C-FED3-7098-378502F209AB}"/>
              </a:ext>
            </a:extLst>
          </p:cNvPr>
          <p:cNvSpPr>
            <a:spLocks noGrp="1"/>
          </p:cNvSpPr>
          <p:nvPr>
            <p:ph type="title"/>
          </p:nvPr>
        </p:nvSpPr>
        <p:spPr>
          <a:xfrm>
            <a:off x="1451579" y="440032"/>
            <a:ext cx="9603275" cy="587136"/>
          </a:xfrm>
        </p:spPr>
        <p:txBody>
          <a:bodyPr/>
          <a:lstStyle/>
          <a:p>
            <a:r>
              <a:rPr lang="ro-RO" sz="3200" dirty="0"/>
              <a:t>             Istoria evreilor.holocaustul</a:t>
            </a:r>
            <a:endParaRPr lang="ro-RO" dirty="0"/>
          </a:p>
        </p:txBody>
      </p:sp>
      <p:sp>
        <p:nvSpPr>
          <p:cNvPr id="3" name="Content Placeholder 2">
            <a:extLst>
              <a:ext uri="{FF2B5EF4-FFF2-40B4-BE49-F238E27FC236}">
                <a16:creationId xmlns:a16="http://schemas.microsoft.com/office/drawing/2014/main" xmlns="" id="{A714AA9D-EFB2-D0AE-506C-13E5B3701EE8}"/>
              </a:ext>
            </a:extLst>
          </p:cNvPr>
          <p:cNvSpPr>
            <a:spLocks noGrp="1"/>
          </p:cNvSpPr>
          <p:nvPr>
            <p:ph idx="1"/>
          </p:nvPr>
        </p:nvSpPr>
        <p:spPr>
          <a:xfrm>
            <a:off x="541867" y="1015156"/>
            <a:ext cx="10512987" cy="4451189"/>
          </a:xfrm>
        </p:spPr>
        <p:txBody>
          <a:bodyPr/>
          <a:lstStyle/>
          <a:p>
            <a:r>
              <a:rPr lang="ro-RO" dirty="0"/>
              <a:t>Referitor la competenețele specifice, derivate din cele generale  și exemplele de activități de învățare programa propune: </a:t>
            </a:r>
          </a:p>
          <a:p>
            <a:r>
              <a:rPr lang="ro-RO" dirty="0"/>
              <a:t>  </a:t>
            </a:r>
          </a:p>
        </p:txBody>
      </p:sp>
      <p:pic>
        <p:nvPicPr>
          <p:cNvPr id="5" name="Picture 4">
            <a:extLst>
              <a:ext uri="{FF2B5EF4-FFF2-40B4-BE49-F238E27FC236}">
                <a16:creationId xmlns:a16="http://schemas.microsoft.com/office/drawing/2014/main" xmlns="" id="{F867D287-E9E8-7BD7-F6A2-EAAAFD6C8DBC}"/>
              </a:ext>
            </a:extLst>
          </p:cNvPr>
          <p:cNvPicPr>
            <a:picLocks noChangeAspect="1"/>
          </p:cNvPicPr>
          <p:nvPr/>
        </p:nvPicPr>
        <p:blipFill>
          <a:blip r:embed="rId2"/>
          <a:stretch>
            <a:fillRect/>
          </a:stretch>
        </p:blipFill>
        <p:spPr>
          <a:xfrm>
            <a:off x="1544482" y="1862667"/>
            <a:ext cx="9055785" cy="4079339"/>
          </a:xfrm>
          <a:prstGeom prst="rect">
            <a:avLst/>
          </a:prstGeom>
        </p:spPr>
      </p:pic>
    </p:spTree>
    <p:extLst>
      <p:ext uri="{BB962C8B-B14F-4D97-AF65-F5344CB8AC3E}">
        <p14:creationId xmlns:p14="http://schemas.microsoft.com/office/powerpoint/2010/main" xmlns="" val="4138577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19506D-B1BF-9A70-0227-D3E777F1D218}"/>
              </a:ext>
            </a:extLst>
          </p:cNvPr>
          <p:cNvSpPr>
            <a:spLocks noGrp="1"/>
          </p:cNvSpPr>
          <p:nvPr>
            <p:ph type="title"/>
          </p:nvPr>
        </p:nvSpPr>
        <p:spPr/>
        <p:txBody>
          <a:bodyPr/>
          <a:lstStyle/>
          <a:p>
            <a:r>
              <a:rPr lang="ro-RO" sz="3200" dirty="0"/>
              <a:t>       Istoria evreilor.holocaustul</a:t>
            </a:r>
            <a:endParaRPr lang="ro-RO" dirty="0"/>
          </a:p>
        </p:txBody>
      </p:sp>
      <p:sp>
        <p:nvSpPr>
          <p:cNvPr id="3" name="Content Placeholder 2">
            <a:extLst>
              <a:ext uri="{FF2B5EF4-FFF2-40B4-BE49-F238E27FC236}">
                <a16:creationId xmlns:a16="http://schemas.microsoft.com/office/drawing/2014/main" xmlns="" id="{341A0C4E-C9FE-FE0B-06FC-AA91D4667729}"/>
              </a:ext>
            </a:extLst>
          </p:cNvPr>
          <p:cNvSpPr>
            <a:spLocks noGrp="1"/>
          </p:cNvSpPr>
          <p:nvPr>
            <p:ph idx="1"/>
          </p:nvPr>
        </p:nvSpPr>
        <p:spPr/>
        <p:txBody>
          <a:bodyPr>
            <a:normAutofit/>
          </a:bodyPr>
          <a:lstStyle/>
          <a:p>
            <a:pPr algn="just"/>
            <a:r>
              <a:rPr lang="ro-RO" sz="1600" b="0" i="0" dirty="0">
                <a:solidFill>
                  <a:srgbClr val="121416"/>
                </a:solidFill>
                <a:effectLst/>
                <a:latin typeface="Arial" panose="020B0604020202020204" pitchFamily="34" charset="0"/>
                <a:cs typeface="Arial" panose="020B0604020202020204" pitchFamily="34" charset="0"/>
              </a:rPr>
              <a:t>O activitate de învățare implică exerciții de comparare a faptelor istorice din perspectivă temporală și spațială în contexte diferite de comunicare. Elevii vor putea să realizeze eseuri despre cauzele și consecințele negării unor date, acțiuni, fapte despre antisemitism, Holocaust și crime împotriva umanității.</a:t>
            </a:r>
          </a:p>
          <a:p>
            <a:pPr algn="just"/>
            <a:r>
              <a:rPr lang="ro-RO" sz="1600" b="0" i="0" dirty="0">
                <a:solidFill>
                  <a:srgbClr val="121416"/>
                </a:solidFill>
                <a:effectLst/>
                <a:latin typeface="Arial" panose="020B0604020202020204" pitchFamily="34" charset="0"/>
                <a:cs typeface="Arial" panose="020B0604020202020204" pitchFamily="34" charset="0"/>
              </a:rPr>
              <a:t>O altă activitate presupune realizarea de investigații privind povești de viață ale evreilor din comunitatea locală/națională/internațională, înaintea Holocaustului, în timpul acestuia și după Holocaust.</a:t>
            </a:r>
          </a:p>
          <a:p>
            <a:pPr algn="just"/>
            <a:endParaRPr lang="ro-RO" sz="1600" dirty="0">
              <a:solidFill>
                <a:srgbClr val="121416"/>
              </a:solidFill>
              <a:latin typeface="Arial" panose="020B0604020202020204" pitchFamily="34" charset="0"/>
              <a:cs typeface="Arial" panose="020B0604020202020204" pitchFamily="34" charset="0"/>
            </a:endParaRPr>
          </a:p>
          <a:p>
            <a:pPr algn="just"/>
            <a:endParaRPr lang="ro-RO" sz="1600" b="0" i="0" dirty="0">
              <a:solidFill>
                <a:srgbClr val="121416"/>
              </a:solidFill>
              <a:effectLst/>
              <a:latin typeface="Arial" panose="020B0604020202020204" pitchFamily="34" charset="0"/>
              <a:cs typeface="Arial" panose="020B0604020202020204" pitchFamily="34" charset="0"/>
            </a:endParaRPr>
          </a:p>
          <a:p>
            <a:pPr algn="l"/>
            <a:endParaRPr lang="ro-RO" b="0" i="0" dirty="0">
              <a:solidFill>
                <a:srgbClr val="121416"/>
              </a:solidFill>
              <a:effectLst/>
              <a:latin typeface="-apple-system"/>
            </a:endParaRPr>
          </a:p>
        </p:txBody>
      </p:sp>
    </p:spTree>
    <p:extLst>
      <p:ext uri="{BB962C8B-B14F-4D97-AF65-F5344CB8AC3E}">
        <p14:creationId xmlns:p14="http://schemas.microsoft.com/office/powerpoint/2010/main" xmlns="" val="3842056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9C0ECE-6347-D90A-8B54-D12FC523F9F4}"/>
              </a:ext>
            </a:extLst>
          </p:cNvPr>
          <p:cNvSpPr>
            <a:spLocks noGrp="1"/>
          </p:cNvSpPr>
          <p:nvPr>
            <p:ph type="title"/>
          </p:nvPr>
        </p:nvSpPr>
        <p:spPr/>
        <p:txBody>
          <a:bodyPr/>
          <a:lstStyle/>
          <a:p>
            <a:r>
              <a:rPr lang="ro-RO" sz="3200" dirty="0"/>
              <a:t>Istoria evreilor.holocaustul</a:t>
            </a:r>
            <a:endParaRPr lang="ro-RO" dirty="0"/>
          </a:p>
        </p:txBody>
      </p:sp>
      <p:sp>
        <p:nvSpPr>
          <p:cNvPr id="3" name="Content Placeholder 2">
            <a:extLst>
              <a:ext uri="{FF2B5EF4-FFF2-40B4-BE49-F238E27FC236}">
                <a16:creationId xmlns:a16="http://schemas.microsoft.com/office/drawing/2014/main" xmlns="" id="{0468E526-D1A8-40A1-5D9E-DF6DF701061A}"/>
              </a:ext>
            </a:extLst>
          </p:cNvPr>
          <p:cNvSpPr>
            <a:spLocks noGrp="1"/>
          </p:cNvSpPr>
          <p:nvPr>
            <p:ph idx="1"/>
          </p:nvPr>
        </p:nvSpPr>
        <p:spPr/>
        <p:txBody>
          <a:bodyPr>
            <a:normAutofit fontScale="62500" lnSpcReduction="20000"/>
          </a:bodyPr>
          <a:lstStyle/>
          <a:p>
            <a:pPr marL="0" indent="0" algn="just">
              <a:buNone/>
            </a:pPr>
            <a:r>
              <a:rPr lang="ro-RO" sz="2400" dirty="0">
                <a:solidFill>
                  <a:srgbClr val="121416"/>
                </a:solidFill>
                <a:latin typeface="Arial" panose="020B0604020202020204" pitchFamily="34" charset="0"/>
                <a:cs typeface="Arial" panose="020B0604020202020204" pitchFamily="34" charset="0"/>
              </a:rPr>
              <a:t>De reținut sunt și activitățile de învățare:</a:t>
            </a:r>
          </a:p>
          <a:p>
            <a:pPr algn="l">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întocmirea unui portofoliu despre meserii tradiționale ale evreilor, elemente de viață cotidiană, jocuri specifice copilăriei, dansuri tradiționale;</a:t>
            </a:r>
          </a:p>
          <a:p>
            <a:pPr algn="l">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organizarea unor expoziții de fotografii ilustrând monumente istorice, tradiții și obiceiuri ale evreilor raportate la comunitatea în care trăiesc;</a:t>
            </a:r>
          </a:p>
          <a:p>
            <a:pPr algn="l">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organizarea unor dezbateri având ca temă impactul prejudecăților și al stereotipurilor asupra calității vieții oamenilor;</a:t>
            </a:r>
          </a:p>
          <a:p>
            <a:pPr algn="l">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jocuri de rol: interpretarea rolului unor membri dintr-o comunitate multiculturală în vederea recunoașterii și promovării interculturalității;</a:t>
            </a:r>
          </a:p>
          <a:p>
            <a:pPr algn="l">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identificarea unor probleme din comunitate care pot genera conflicte sau situații de excludere/marginalizare a unor grupuri sau indivizi;</a:t>
            </a:r>
          </a:p>
          <a:p>
            <a:pPr algn="l">
              <a:buFont typeface="Arial" panose="020B0604020202020204" pitchFamily="34" charset="0"/>
              <a:buChar char="•"/>
            </a:pPr>
            <a:r>
              <a:rPr lang="ro-RO" sz="2200" b="0" i="0" dirty="0">
                <a:solidFill>
                  <a:srgbClr val="121416"/>
                </a:solidFill>
                <a:effectLst/>
                <a:latin typeface="Arial" panose="020B0604020202020204" pitchFamily="34" charset="0"/>
                <a:cs typeface="Arial" panose="020B0604020202020204" pitchFamily="34" charset="0"/>
              </a:rPr>
              <a:t>realizarea unui e-book și audiobook cu conținuturi precum „Povestea unei personalități”, „Drepți între popoare”, supraviețuitori ai Holocaustului, oameni de cultură evrei</a:t>
            </a:r>
            <a:r>
              <a:rPr lang="ro-RO" sz="2000" b="0" i="0" dirty="0">
                <a:solidFill>
                  <a:srgbClr val="121416"/>
                </a:solidFill>
                <a:effectLst/>
                <a:latin typeface="Arial" panose="020B0604020202020204" pitchFamily="34" charset="0"/>
                <a:cs typeface="Arial" panose="020B0604020202020204" pitchFamily="34" charset="0"/>
              </a:rPr>
              <a:t>.</a:t>
            </a:r>
          </a:p>
          <a:p>
            <a:endParaRPr lang="ro-RO" dirty="0"/>
          </a:p>
        </p:txBody>
      </p:sp>
    </p:spTree>
    <p:extLst>
      <p:ext uri="{BB962C8B-B14F-4D97-AF65-F5344CB8AC3E}">
        <p14:creationId xmlns:p14="http://schemas.microsoft.com/office/powerpoint/2010/main" xmlns="" val="67293529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{31650DD7-47C8-4191-B017-38AE78BA7BD4}tf10001114</Template>
  <TotalTime>161</TotalTime>
  <Words>1048</Words>
  <Application>Microsoft Office PowerPoint</Application>
  <PresentationFormat>Custom</PresentationFormat>
  <Paragraphs>56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Gallery</vt:lpstr>
      <vt:lpstr>Istoria evreilor.holocaustul</vt:lpstr>
      <vt:lpstr>                    Istoria evreilor.holocaustul</vt:lpstr>
      <vt:lpstr>             Istoria evreilor.holocaustul</vt:lpstr>
      <vt:lpstr>               Istoria evreilor.holocaustul</vt:lpstr>
      <vt:lpstr>Istoria evreilor.holocaustul</vt:lpstr>
      <vt:lpstr>        Istoria evreilor.holocaustul</vt:lpstr>
      <vt:lpstr>             Istoria evreilor.holocaustul</vt:lpstr>
      <vt:lpstr>       Istoria evreilor.holocaustul</vt:lpstr>
      <vt:lpstr>Istoria evreilor.holocaustul</vt:lpstr>
      <vt:lpstr>Istoria evreilor.holocaustul</vt:lpstr>
      <vt:lpstr>            Istoria evreilor.holocaustul</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Istoria evreilor.holocaustul</dc:title>
  <dc:creator>Doru</dc:creator>
  <cp:lastModifiedBy>W10</cp:lastModifiedBy>
  <cp:revision>4</cp:revision>
  <dcterms:created xsi:type="dcterms:W3CDTF">2023-09-07T13:33:01Z</dcterms:created>
  <dcterms:modified xsi:type="dcterms:W3CDTF">2023-09-12T11:47:12Z</dcterms:modified>
</cp:coreProperties>
</file>