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39"/>
  </p:notesMasterIdLst>
  <p:sldIdLst>
    <p:sldId id="355" r:id="rId4"/>
    <p:sldId id="257" r:id="rId5"/>
    <p:sldId id="297" r:id="rId6"/>
    <p:sldId id="321" r:id="rId7"/>
    <p:sldId id="363" r:id="rId8"/>
    <p:sldId id="364" r:id="rId9"/>
    <p:sldId id="365" r:id="rId10"/>
    <p:sldId id="323" r:id="rId11"/>
    <p:sldId id="360" r:id="rId12"/>
    <p:sldId id="373" r:id="rId13"/>
    <p:sldId id="367" r:id="rId14"/>
    <p:sldId id="374" r:id="rId15"/>
    <p:sldId id="314" r:id="rId16"/>
    <p:sldId id="369" r:id="rId17"/>
    <p:sldId id="450" r:id="rId18"/>
    <p:sldId id="383" r:id="rId19"/>
    <p:sldId id="380" r:id="rId20"/>
    <p:sldId id="456" r:id="rId21"/>
    <p:sldId id="457" r:id="rId22"/>
    <p:sldId id="451" r:id="rId23"/>
    <p:sldId id="452" r:id="rId24"/>
    <p:sldId id="453" r:id="rId25"/>
    <p:sldId id="454" r:id="rId26"/>
    <p:sldId id="372" r:id="rId27"/>
    <p:sldId id="370" r:id="rId28"/>
    <p:sldId id="375" r:id="rId29"/>
    <p:sldId id="376" r:id="rId30"/>
    <p:sldId id="293" r:id="rId31"/>
    <p:sldId id="325" r:id="rId32"/>
    <p:sldId id="382" r:id="rId33"/>
    <p:sldId id="332" r:id="rId34"/>
    <p:sldId id="333" r:id="rId35"/>
    <p:sldId id="334" r:id="rId36"/>
    <p:sldId id="379" r:id="rId37"/>
    <p:sldId id="278" r:id="rId38"/>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9pPr>
  </p:defaultTextStyle>
  <p:extLst>
    <p:ext uri="{EFAFB233-063F-42B5-8137-9DF3F51BA10A}">
      <p15:sldGuideLst xmlns:p15="http://schemas.microsoft.com/office/powerpoint/2012/main">
        <p15:guide id="1" orient="horz" pos="2131" userDrawn="1">
          <p15:clr>
            <a:srgbClr val="A4A3A4"/>
          </p15:clr>
        </p15:guide>
        <p15:guide id="2" pos="29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99"/>
    <a:srgbClr val="99FFCC"/>
    <a:srgbClr val="FFFF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6"/>
    <p:restoredTop sz="72713"/>
  </p:normalViewPr>
  <p:slideViewPr>
    <p:cSldViewPr showGuides="1">
      <p:cViewPr varScale="1">
        <p:scale>
          <a:sx n="82" d="100"/>
          <a:sy n="82" d="100"/>
        </p:scale>
        <p:origin x="2448" y="84"/>
      </p:cViewPr>
      <p:guideLst>
        <p:guide orient="horz" pos="2131"/>
        <p:guide pos="2909"/>
      </p:guideLst>
    </p:cSldViewPr>
  </p:slideViewPr>
  <p:notesTextViewPr>
    <p:cViewPr>
      <p:scale>
        <a:sx n="75" d="100"/>
        <a:sy n="75" d="100"/>
      </p:scale>
      <p:origin x="0" y="0"/>
    </p:cViewPr>
  </p:notesText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8" name="Rectangle 4"/>
          <p:cNvSpPr>
            <a:spLocks noGrp="1" noRot="1" noChangeAspec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B52E251F-455C-41DB-A0AD-1BE0BBB7F587}"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lstStyle/>
          <a:p>
            <a:pPr lvl="0" algn="r" eaLnBrk="1" hangingPunct="1"/>
            <a:fld id="{9A0DB2DC-4C9A-4742-B13C-FB6460FD3503}" type="slidenum">
              <a:rPr lang="en-US" altLang="en-US" sz="1200" dirty="0">
                <a:latin typeface="Arial" panose="020B0604020202020204" pitchFamily="34" charset="0"/>
              </a:rPr>
              <a:t>2</a:t>
            </a:fld>
            <a:endParaRPr lang="en-US" altLang="en-US" sz="1200" dirty="0">
              <a:latin typeface="Arial" panose="020B0604020202020204" pitchFamily="34" charset="0"/>
            </a:endParaRPr>
          </a:p>
        </p:txBody>
      </p:sp>
      <p:sp>
        <p:nvSpPr>
          <p:cNvPr id="14338" name="Rectangle 2"/>
          <p:cNvSpPr>
            <a:spLocks noGrp="1" noRot="1" noChangeAspect="1" noTextEdit="1"/>
          </p:cNvSpPr>
          <p:nvPr>
            <p:ph type="sldImg"/>
          </p:nvPr>
        </p:nvSpPr>
        <p:spPr/>
      </p:sp>
      <p:sp>
        <p:nvSpPr>
          <p:cNvPr id="14339" name="Rectangle 3"/>
          <p:cNvSpPr>
            <a:spLocks noGrp="1"/>
          </p:cNvSpPr>
          <p:nvPr>
            <p:ph type="body"/>
          </p:nvPr>
        </p:nvSpPr>
        <p:spPr/>
        <p:txBody>
          <a:bodyPr wrap="square" lIns="91440" tIns="45720" rIns="91440" bIns="45720" anchor="t" anchorCtr="0"/>
          <a:lstStyle/>
          <a:p>
            <a:pPr lvl="0" eaLnBrk="1" hangingPunct="1"/>
            <a:endParaRPr lang="ro-RO"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2446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0767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ubstituent imagine diapozitiv 1"/>
          <p:cNvSpPr>
            <a:spLocks noGrp="1" noRot="1" noChangeAspect="1" noTextEdit="1"/>
          </p:cNvSpPr>
          <p:nvPr>
            <p:ph type="sldImg"/>
          </p:nvPr>
        </p:nvSpPr>
        <p:spPr/>
      </p:sp>
      <p:sp>
        <p:nvSpPr>
          <p:cNvPr id="44034" name="Substituent note 2"/>
          <p:cNvSpPr>
            <a:spLocks noGrp="1"/>
          </p:cNvSpPr>
          <p:nvPr>
            <p:ph type="body"/>
          </p:nvPr>
        </p:nvSpPr>
        <p:spPr/>
        <p:txBody>
          <a:bodyPr wrap="square" lIns="91440" tIns="45720" rIns="91440" bIns="45720" anchor="t" anchorCtr="0"/>
          <a:lstStyle/>
          <a:p>
            <a:pPr lvl="0"/>
            <a:endParaRPr lang="ro-RO" altLang="en-US" dirty="0"/>
          </a:p>
        </p:txBody>
      </p:sp>
      <p:sp>
        <p:nvSpPr>
          <p:cNvPr id="44035" name="Substituent număr diapozitiv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lstStyle/>
          <a:p>
            <a:pPr lvl="0" algn="r" eaLnBrk="1" hangingPunct="1"/>
            <a:fld id="{9A0DB2DC-4C9A-4742-B13C-FB6460FD3503}" type="slidenum">
              <a:rPr lang="en-US" altLang="en-US" sz="1200" dirty="0">
                <a:latin typeface="Arial" panose="020B0604020202020204" pitchFamily="34" charset="0"/>
              </a:rPr>
              <a:t>35</a:t>
            </a:fld>
            <a:endParaRPr lang="en-US" altLang="en-US" sz="1200"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blipFill rotWithShape="0">
          <a:blip r:embed="rId2"/>
          <a:stretch>
            <a:fillRect/>
          </a:stretch>
        </a:blip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ctrTitle"/>
          </p:nvPr>
        </p:nvSpPr>
        <p:spPr>
          <a:xfrm>
            <a:off x="2667000" y="381000"/>
            <a:ext cx="6324600" cy="1470025"/>
          </a:xfrm>
        </p:spPr>
        <p:txBody>
          <a:bodyPr/>
          <a:lstStyle>
            <a:lvl1pPr>
              <a:defRPr/>
            </a:lvl1pPr>
          </a:lstStyle>
          <a:p>
            <a:pPr fontAlgn="base"/>
            <a:r>
              <a:rPr lang="en-US" strike="noStrike" noProof="1"/>
              <a:t>Click to edit Master title style</a:t>
            </a:r>
          </a:p>
        </p:txBody>
      </p:sp>
      <p:sp>
        <p:nvSpPr>
          <p:cNvPr id="140291" name="Rectangle 3"/>
          <p:cNvSpPr>
            <a:spLocks noGrp="1" noChangeArrowheads="1"/>
          </p:cNvSpPr>
          <p:nvPr>
            <p:ph type="subTitle" idx="1"/>
          </p:nvPr>
        </p:nvSpPr>
        <p:spPr>
          <a:xfrm>
            <a:off x="2667000" y="1981200"/>
            <a:ext cx="6324600" cy="685800"/>
          </a:xfrm>
        </p:spPr>
        <p:txBody>
          <a:bodyPr/>
          <a:lstStyle>
            <a:lvl1pPr marL="0" indent="0" algn="ctr">
              <a:buFontTx/>
              <a:buNone/>
              <a:defRPr/>
            </a:lvl1pPr>
          </a:lstStyle>
          <a:p>
            <a:pPr fontAlgn="base"/>
            <a:r>
              <a:rPr lang="en-US" strike="noStrike" noProof="1"/>
              <a:t>Click to edit Master subtitle style</a:t>
            </a:r>
          </a:p>
        </p:txBody>
      </p:sp>
      <p:sp>
        <p:nvSpPr>
          <p:cNvPr id="7"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3FEC55F9-7A6D-4F03-8396-C5B35BCA42B8}"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676400"/>
            <a:ext cx="1695450" cy="4449763"/>
          </a:xfrm>
        </p:spPr>
        <p:txBody>
          <a:bodyPr vert="eaVert"/>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a:xfrm>
            <a:off x="1905000" y="1676400"/>
            <a:ext cx="4933950" cy="4449763"/>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a:t>Click to edit Master title style</a:t>
            </a:r>
            <a:endParaRPr lang="ro-RO"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ro-RO"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a:xfrm>
            <a:off x="1752600" y="1676400"/>
            <a:ext cx="5162550" cy="4267200"/>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zitiv titlu">
    <p:bg>
      <p:bgPr>
        <a:solidFill>
          <a:schemeClr val="bg1"/>
        </a:solidFill>
        <a:effectLst/>
      </p:bgPr>
    </p:bg>
    <p:spTree>
      <p:nvGrpSpPr>
        <p:cNvPr id="1" name=""/>
        <p:cNvGrpSpPr/>
        <p:nvPr/>
      </p:nvGrpSpPr>
      <p:grpSpPr>
        <a:xfrm>
          <a:off x="0" y="0"/>
          <a:ext cx="0" cy="0"/>
          <a:chOff x="0" y="0"/>
          <a:chExt cx="0" cy="0"/>
        </a:xfrm>
      </p:grpSpPr>
      <p:sp>
        <p:nvSpPr>
          <p:cNvPr id="15" name="Dreptunghi 14"/>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Dreptunghi 16"/>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Dreptunghi 17"/>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Dreptunghi 18"/>
          <p:cNvSpPr/>
          <p:nvPr/>
        </p:nvSpPr>
        <p:spPr bwMode="auto">
          <a:xfrm>
            <a:off x="1141413" y="0"/>
            <a:ext cx="23018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 name="Conector drept 1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1" name="Conector drept 2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4" name="Conector drept 23"/>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5" name="Conector drept 24"/>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6" name="Conector drept 25"/>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7" name="Conector drept 26"/>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8" name="Dreptunghi 2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9" name="Oval 28"/>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0" name="Oval 29"/>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1" name="Oval 30"/>
          <p:cNvSpPr/>
          <p:nvPr/>
        </p:nvSpPr>
        <p:spPr bwMode="auto">
          <a:xfrm>
            <a:off x="1090613" y="5500688"/>
            <a:ext cx="138113"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2" name="Oval 31"/>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3" name="Oval 32"/>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Titlu 7"/>
          <p:cNvSpPr>
            <a:spLocks noGrp="1"/>
          </p:cNvSpPr>
          <p:nvPr>
            <p:ph type="ctrTitle" hasCustomPrompt="1"/>
          </p:nvPr>
        </p:nvSpPr>
        <p:spPr>
          <a:xfrm>
            <a:off x="2286000" y="3124200"/>
            <a:ext cx="6172200" cy="1894362"/>
          </a:xfrm>
        </p:spPr>
        <p:txBody>
          <a:bodyPr/>
          <a:lstStyle>
            <a:lvl1pPr>
              <a:defRPr b="1"/>
            </a:lvl1pPr>
          </a:lstStyle>
          <a:p>
            <a:pPr fontAlgn="base"/>
            <a:r>
              <a:rPr lang="ro-RO" strike="noStrike" noProof="1"/>
              <a:t>Faceți clic pentru a edita stilul de titlu Coordonator</a:t>
            </a:r>
            <a:endParaRPr lang="en-US" strike="noStrike" noProof="1"/>
          </a:p>
        </p:txBody>
      </p:sp>
      <p:sp>
        <p:nvSpPr>
          <p:cNvPr id="9" name="Subtitlu 8"/>
          <p:cNvSpPr>
            <a:spLocks noGrp="1"/>
          </p:cNvSpPr>
          <p:nvPr>
            <p:ph type="subTitle" idx="1" hasCustomPrompt="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fontAlgn="base"/>
            <a:r>
              <a:rPr lang="ro-RO" strike="noStrike" noProof="1"/>
              <a:t>Faceți clic pentru editarea stilului de subtitlu al coordonatorului</a:t>
            </a:r>
            <a:endParaRPr lang="en-US" strike="noStrike" noProof="1"/>
          </a:p>
        </p:txBody>
      </p:sp>
      <p:sp>
        <p:nvSpPr>
          <p:cNvPr id="34" name="Substituent dată 27"/>
          <p:cNvSpPr>
            <a:spLocks noGrp="1"/>
          </p:cNvSpPr>
          <p:nvPr>
            <p:ph type="dt" sz="half" idx="2"/>
          </p:nvPr>
        </p:nvSpPr>
        <p:spPr bwMode="auto">
          <a:xfrm rot="5400000">
            <a:off x="7764463" y="1174750"/>
            <a:ext cx="2286000" cy="381000"/>
          </a:xfrm>
          <a:prstGeom prst="rect">
            <a:avLst/>
          </a:prstGeom>
        </p:spPr>
        <p:txBody>
          <a:bodyPr vert="horz"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35" name="Substituent subsol 16"/>
          <p:cNvSpPr>
            <a:spLocks noGrp="1"/>
          </p:cNvSpPr>
          <p:nvPr>
            <p:ph type="ftr" sz="quarter" idx="3"/>
          </p:nvPr>
        </p:nvSpPr>
        <p:spPr bwMode="auto">
          <a:xfrm rot="5400000">
            <a:off x="7077075" y="4181475"/>
            <a:ext cx="3657600" cy="38417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
        <p:nvSpPr>
          <p:cNvPr id="36" name="Substituent număr diapozitiv 28"/>
          <p:cNvSpPr>
            <a:spLocks noGrp="1"/>
          </p:cNvSpPr>
          <p:nvPr>
            <p:ph type="sldNum" sz="quarter" idx="4"/>
          </p:nvPr>
        </p:nvSpPr>
        <p:spPr bwMode="auto">
          <a:xfrm>
            <a:off x="1325563" y="4929188"/>
            <a:ext cx="609600" cy="517525"/>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C0C59CD7-0691-4281-9FAB-8DDC72D6F861}"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p:transition>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u și conținut">
    <p:bg>
      <p:bgPr>
        <a:solidFill>
          <a:schemeClr val="bg1"/>
        </a:solidFill>
        <a:effectLst/>
      </p:bgPr>
    </p:bg>
    <p:spTree>
      <p:nvGrpSpPr>
        <p:cNvPr id="1" name=""/>
        <p:cNvGrpSpPr/>
        <p:nvPr/>
      </p:nvGrpSpPr>
      <p:grpSpPr>
        <a:xfrm>
          <a:off x="0" y="0"/>
          <a:ext cx="0" cy="0"/>
          <a:chOff x="0" y="0"/>
          <a:chExt cx="0" cy="0"/>
        </a:xfrm>
      </p:grpSpPr>
      <p:sp>
        <p:nvSpPr>
          <p:cNvPr id="2" name="Titlu 1"/>
          <p:cNvSpPr>
            <a:spLocks noGrp="1"/>
          </p:cNvSpPr>
          <p:nvPr>
            <p:ph type="title" hasCustomPrompt="1"/>
          </p:nvPr>
        </p:nvSpPr>
        <p:spPr/>
        <p:txBody>
          <a:bodyPr/>
          <a:lstStyle/>
          <a:p>
            <a:pPr fontAlgn="base"/>
            <a:r>
              <a:rPr lang="ro-RO" strike="noStrike" noProof="1"/>
              <a:t>Faceți clic pentru a edita stilul de titlu Coordonator</a:t>
            </a:r>
            <a:endParaRPr lang="en-US" strike="noStrike" noProof="1"/>
          </a:p>
        </p:txBody>
      </p:sp>
      <p:sp>
        <p:nvSpPr>
          <p:cNvPr id="8" name="Substituent conținut 7"/>
          <p:cNvSpPr>
            <a:spLocks noGrp="1"/>
          </p:cNvSpPr>
          <p:nvPr>
            <p:ph sz="quarter" idx="1" hasCustomPrompt="1"/>
          </p:nvPr>
        </p:nvSpPr>
        <p:spPr>
          <a:xfrm>
            <a:off x="457200" y="1600200"/>
            <a:ext cx="7467600" cy="4873752"/>
          </a:xfrm>
        </p:spPr>
        <p:txBody>
          <a:bodyPr/>
          <a:lstStyle/>
          <a:p>
            <a:pPr lvl="0" fontAlgn="base"/>
            <a:r>
              <a:rPr lang="ro-RO" strike="noStrike" noProof="1"/>
              <a:t>Faceți clic pentru a edita stilurile de text Coordonator</a:t>
            </a:r>
          </a:p>
          <a:p>
            <a:pPr lvl="1" fontAlgn="base"/>
            <a:r>
              <a:rPr lang="ro-RO" strike="noStrike" noProof="1"/>
              <a:t>Al doilea nivel</a:t>
            </a:r>
          </a:p>
          <a:p>
            <a:pPr lvl="2" fontAlgn="base"/>
            <a:r>
              <a:rPr lang="ro-RO" strike="noStrike" noProof="1"/>
              <a:t>Al treilea nivel</a:t>
            </a:r>
          </a:p>
          <a:p>
            <a:pPr lvl="3" fontAlgn="base"/>
            <a:r>
              <a:rPr lang="ro-RO" strike="noStrike" noProof="1"/>
              <a:t>Al patrulea nivel</a:t>
            </a:r>
          </a:p>
          <a:p>
            <a:pPr lvl="4" fontAlgn="base"/>
            <a:r>
              <a:rPr lang="ro-RO" strike="noStrike" noProof="1"/>
              <a:t>Al cincilea nivel</a:t>
            </a:r>
            <a:endParaRPr lang="en-US" strike="noStrike" noProof="1"/>
          </a:p>
        </p:txBody>
      </p:sp>
      <p:sp>
        <p:nvSpPr>
          <p:cNvPr id="15" name="Substituent dată 6"/>
          <p:cNvSpPr>
            <a:spLocks noGrp="1"/>
          </p:cNvSpPr>
          <p:nvPr>
            <p:ph type="dt" sz="half" idx="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17" name="Substituent număr diapozitiv 8"/>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CC6BAE49-34AD-4532-9BAE-9C769443D07B}"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
        <p:nvSpPr>
          <p:cNvPr id="18" name="Substituent subsol 9"/>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Tree>
  </p:cSld>
  <p:clrMapOvr>
    <a:masterClrMapping/>
  </p:clrMapOvr>
  <p:transition>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Antet secțiune">
    <p:bg>
      <p:bgPr>
        <a:solidFill>
          <a:schemeClr val="bg1"/>
        </a:solidFill>
        <a:effectLst/>
      </p:bgPr>
    </p:bg>
    <p:spTree>
      <p:nvGrpSpPr>
        <p:cNvPr id="1" name=""/>
        <p:cNvGrpSpPr/>
        <p:nvPr/>
      </p:nvGrpSpPr>
      <p:grpSpPr>
        <a:xfrm>
          <a:off x="0" y="0"/>
          <a:ext cx="0" cy="0"/>
          <a:chOff x="0" y="0"/>
          <a:chExt cx="0" cy="0"/>
        </a:xfrm>
      </p:grpSpPr>
      <p:sp>
        <p:nvSpPr>
          <p:cNvPr id="15" name="Dreptunghi 14"/>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Dreptunghi 16"/>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Dreptunghi 17"/>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Dreptunghi 18"/>
          <p:cNvSpPr/>
          <p:nvPr/>
        </p:nvSpPr>
        <p:spPr bwMode="auto">
          <a:xfrm>
            <a:off x="1141413" y="0"/>
            <a:ext cx="23018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 name="Conector drept 1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1" name="Conector drept 2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4" name="Conector drept 23"/>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5" name="Conector drept 24"/>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6" name="Conector drept 25"/>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7" name="Dreptunghi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8" name="Oval 27"/>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9" name="Oval 28"/>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0" name="Oval 29"/>
          <p:cNvSpPr/>
          <p:nvPr/>
        </p:nvSpPr>
        <p:spPr bwMode="auto">
          <a:xfrm>
            <a:off x="1090613" y="5500688"/>
            <a:ext cx="138113"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1" name="Oval 30"/>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2" name="Oval 31"/>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3" name="Conector drept 32"/>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 name="Titlu 1"/>
          <p:cNvSpPr>
            <a:spLocks noGrp="1"/>
          </p:cNvSpPr>
          <p:nvPr>
            <p:ph type="title" hasCustomPrompt="1"/>
          </p:nvPr>
        </p:nvSpPr>
        <p:spPr>
          <a:xfrm>
            <a:off x="2286000" y="2895600"/>
            <a:ext cx="6172200" cy="2053590"/>
          </a:xfrm>
        </p:spPr>
        <p:txBody>
          <a:bodyPr/>
          <a:lstStyle>
            <a:lvl1pPr algn="l">
              <a:buNone/>
              <a:defRPr sz="3000" b="1" cap="small" baseline="0"/>
            </a:lvl1pPr>
          </a:lstStyle>
          <a:p>
            <a:pPr fontAlgn="base"/>
            <a:r>
              <a:rPr lang="ro-RO" strike="noStrike" noProof="1"/>
              <a:t>Faceți clic pentru a edita stilul de titlu Coordonator</a:t>
            </a:r>
            <a:endParaRPr lang="en-US" strike="noStrike" noProof="1"/>
          </a:p>
        </p:txBody>
      </p:sp>
      <p:sp>
        <p:nvSpPr>
          <p:cNvPr id="3" name="Substituent text 2"/>
          <p:cNvSpPr>
            <a:spLocks noGrp="1"/>
          </p:cNvSpPr>
          <p:nvPr>
            <p:ph type="body" idx="1" hasCustomPrompt="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fontAlgn="base"/>
            <a:r>
              <a:rPr lang="ro-RO" strike="noStrike" noProof="1"/>
              <a:t>Faceți clic pentru a edita stilurile de text Coordonator</a:t>
            </a:r>
          </a:p>
        </p:txBody>
      </p:sp>
      <p:sp>
        <p:nvSpPr>
          <p:cNvPr id="34" name="Substituent dată 3"/>
          <p:cNvSpPr>
            <a:spLocks noGrp="1"/>
          </p:cNvSpPr>
          <p:nvPr>
            <p:ph type="dt" sz="half" idx="2"/>
          </p:nvPr>
        </p:nvSpPr>
        <p:spPr bwMode="auto">
          <a:xfrm rot="5400000">
            <a:off x="7762875" y="1169988"/>
            <a:ext cx="2286000" cy="381000"/>
          </a:xfrm>
          <a:prstGeom prst="rect">
            <a:avLst/>
          </a:prstGeom>
        </p:spPr>
        <p:txBody>
          <a:bodyPr vert="horz"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35" name="Substituent subsol 4"/>
          <p:cNvSpPr>
            <a:spLocks noGrp="1"/>
          </p:cNvSpPr>
          <p:nvPr>
            <p:ph type="ftr" sz="quarter" idx="3"/>
          </p:nvPr>
        </p:nvSpPr>
        <p:spPr bwMode="auto">
          <a:xfrm rot="5400000">
            <a:off x="7077075" y="4178300"/>
            <a:ext cx="3657600" cy="38417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
        <p:nvSpPr>
          <p:cNvPr id="36" name="Substituent număr diapozitiv 5"/>
          <p:cNvSpPr>
            <a:spLocks noGrp="1"/>
          </p:cNvSpPr>
          <p:nvPr>
            <p:ph type="sldNum" sz="quarter" idx="4"/>
          </p:nvPr>
        </p:nvSpPr>
        <p:spPr bwMode="auto">
          <a:xfrm>
            <a:off x="1339850" y="4929188"/>
            <a:ext cx="609600" cy="517525"/>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08B115A8-151A-4845-ACD3-C1A3D7A31447}"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p:transition>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hasCustomPrompt="1"/>
          </p:nvPr>
        </p:nvSpPr>
        <p:spPr/>
        <p:txBody>
          <a:bodyPr/>
          <a:lstStyle/>
          <a:p>
            <a:pPr fontAlgn="base"/>
            <a:r>
              <a:rPr lang="ro-RO" strike="noStrike" noProof="1"/>
              <a:t>Faceți clic pentru a edita stilul de titlu Coordonator</a:t>
            </a:r>
            <a:endParaRPr lang="en-US" strike="noStrike" noProof="1"/>
          </a:p>
        </p:txBody>
      </p:sp>
      <p:sp>
        <p:nvSpPr>
          <p:cNvPr id="9" name="Substituent conținut 8"/>
          <p:cNvSpPr>
            <a:spLocks noGrp="1"/>
          </p:cNvSpPr>
          <p:nvPr>
            <p:ph sz="quarter" idx="1" hasCustomPrompt="1"/>
          </p:nvPr>
        </p:nvSpPr>
        <p:spPr>
          <a:xfrm>
            <a:off x="457200" y="1600200"/>
            <a:ext cx="3657600" cy="4572000"/>
          </a:xfrm>
        </p:spPr>
        <p:txBody>
          <a:bodyPr/>
          <a:lstStyle/>
          <a:p>
            <a:pPr lvl="0" fontAlgn="base"/>
            <a:r>
              <a:rPr lang="ro-RO" strike="noStrike" noProof="1"/>
              <a:t>Faceți clic pentru a edita stilurile de text Coordonator</a:t>
            </a:r>
          </a:p>
          <a:p>
            <a:pPr lvl="1" fontAlgn="base"/>
            <a:r>
              <a:rPr lang="ro-RO" strike="noStrike" noProof="1"/>
              <a:t>Al doilea nivel</a:t>
            </a:r>
          </a:p>
          <a:p>
            <a:pPr lvl="2" fontAlgn="base"/>
            <a:r>
              <a:rPr lang="ro-RO" strike="noStrike" noProof="1"/>
              <a:t>Al treilea nivel</a:t>
            </a:r>
          </a:p>
          <a:p>
            <a:pPr lvl="3" fontAlgn="base"/>
            <a:r>
              <a:rPr lang="ro-RO" strike="noStrike" noProof="1"/>
              <a:t>Al patrulea nivel</a:t>
            </a:r>
          </a:p>
          <a:p>
            <a:pPr lvl="4" fontAlgn="base"/>
            <a:r>
              <a:rPr lang="ro-RO" strike="noStrike" noProof="1"/>
              <a:t>Al cincilea nivel</a:t>
            </a:r>
            <a:endParaRPr lang="en-US" strike="noStrike" noProof="1"/>
          </a:p>
        </p:txBody>
      </p:sp>
      <p:sp>
        <p:nvSpPr>
          <p:cNvPr id="11" name="Substituent conținut 10"/>
          <p:cNvSpPr>
            <a:spLocks noGrp="1"/>
          </p:cNvSpPr>
          <p:nvPr>
            <p:ph sz="quarter" idx="2" hasCustomPrompt="1"/>
          </p:nvPr>
        </p:nvSpPr>
        <p:spPr>
          <a:xfrm>
            <a:off x="4270248" y="1600200"/>
            <a:ext cx="3657600" cy="4572000"/>
          </a:xfrm>
        </p:spPr>
        <p:txBody>
          <a:bodyPr/>
          <a:lstStyle/>
          <a:p>
            <a:pPr lvl="0" fontAlgn="base"/>
            <a:r>
              <a:rPr lang="ro-RO" strike="noStrike" noProof="1"/>
              <a:t>Faceți clic pentru a edita stilurile de text Coordonator</a:t>
            </a:r>
          </a:p>
          <a:p>
            <a:pPr lvl="1" fontAlgn="base"/>
            <a:r>
              <a:rPr lang="ro-RO" strike="noStrike" noProof="1"/>
              <a:t>Al doilea nivel</a:t>
            </a:r>
          </a:p>
          <a:p>
            <a:pPr lvl="2" fontAlgn="base"/>
            <a:r>
              <a:rPr lang="ro-RO" strike="noStrike" noProof="1"/>
              <a:t>Al treilea nivel</a:t>
            </a:r>
          </a:p>
          <a:p>
            <a:pPr lvl="3" fontAlgn="base"/>
            <a:r>
              <a:rPr lang="ro-RO" strike="noStrike" noProof="1"/>
              <a:t>Al patrulea nivel</a:t>
            </a:r>
          </a:p>
          <a:p>
            <a:pPr lvl="4" fontAlgn="base"/>
            <a:r>
              <a:rPr lang="ro-RO" strike="noStrike" noProof="1"/>
              <a:t>Al cincilea nivel</a:t>
            </a:r>
            <a:endParaRPr lang="en-US" strike="noStrike" noProof="1"/>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
        <p:nvSpPr>
          <p:cNvPr id="5" name="Slide Number Placeholder 4"/>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p:transition>
    <p:dissolv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hasCustomPrompt="1"/>
          </p:nvPr>
        </p:nvSpPr>
        <p:spPr>
          <a:xfrm>
            <a:off x="457200" y="273050"/>
            <a:ext cx="7543800" cy="1143000"/>
          </a:xfrm>
        </p:spPr>
        <p:txBody>
          <a:bodyPr/>
          <a:lstStyle>
            <a:lvl1pPr>
              <a:defRPr/>
            </a:lvl1pPr>
          </a:lstStyle>
          <a:p>
            <a:pPr fontAlgn="base"/>
            <a:r>
              <a:rPr lang="ro-RO" strike="noStrike" noProof="1"/>
              <a:t>Faceți clic pentru a edita stilul de titlu Coordonator</a:t>
            </a:r>
            <a:endParaRPr lang="en-US" strike="noStrike" noProof="1"/>
          </a:p>
        </p:txBody>
      </p:sp>
      <p:sp>
        <p:nvSpPr>
          <p:cNvPr id="11" name="Substituent conținut 10"/>
          <p:cNvSpPr>
            <a:spLocks noGrp="1"/>
          </p:cNvSpPr>
          <p:nvPr>
            <p:ph sz="quarter" idx="2" hasCustomPrompt="1"/>
          </p:nvPr>
        </p:nvSpPr>
        <p:spPr>
          <a:xfrm>
            <a:off x="457200" y="2362200"/>
            <a:ext cx="3657600" cy="3886200"/>
          </a:xfrm>
        </p:spPr>
        <p:txBody>
          <a:bodyPr/>
          <a:lstStyle/>
          <a:p>
            <a:pPr lvl="0" fontAlgn="base"/>
            <a:r>
              <a:rPr lang="ro-RO" strike="noStrike" noProof="1"/>
              <a:t>Faceți clic pentru a edita stilurile de text Coordonator</a:t>
            </a:r>
          </a:p>
          <a:p>
            <a:pPr lvl="1" fontAlgn="base"/>
            <a:r>
              <a:rPr lang="ro-RO" strike="noStrike" noProof="1"/>
              <a:t>Al doilea nivel</a:t>
            </a:r>
          </a:p>
          <a:p>
            <a:pPr lvl="2" fontAlgn="base"/>
            <a:r>
              <a:rPr lang="ro-RO" strike="noStrike" noProof="1"/>
              <a:t>Al treilea nivel</a:t>
            </a:r>
          </a:p>
          <a:p>
            <a:pPr lvl="3" fontAlgn="base"/>
            <a:r>
              <a:rPr lang="ro-RO" strike="noStrike" noProof="1"/>
              <a:t>Al patrulea nivel</a:t>
            </a:r>
          </a:p>
          <a:p>
            <a:pPr lvl="4" fontAlgn="base"/>
            <a:r>
              <a:rPr lang="ro-RO" strike="noStrike" noProof="1"/>
              <a:t>Al cincilea nivel</a:t>
            </a:r>
            <a:endParaRPr lang="en-US" strike="noStrike" noProof="1"/>
          </a:p>
        </p:txBody>
      </p:sp>
      <p:sp>
        <p:nvSpPr>
          <p:cNvPr id="13" name="Substituent conținut 12"/>
          <p:cNvSpPr>
            <a:spLocks noGrp="1"/>
          </p:cNvSpPr>
          <p:nvPr>
            <p:ph sz="quarter" idx="4" hasCustomPrompt="1"/>
          </p:nvPr>
        </p:nvSpPr>
        <p:spPr>
          <a:xfrm>
            <a:off x="4371975" y="2362200"/>
            <a:ext cx="3657600" cy="3886200"/>
          </a:xfrm>
        </p:spPr>
        <p:txBody>
          <a:bodyPr/>
          <a:lstStyle/>
          <a:p>
            <a:pPr lvl="0" fontAlgn="base"/>
            <a:r>
              <a:rPr lang="ro-RO" strike="noStrike" noProof="1"/>
              <a:t>Faceți clic pentru a edita stilurile de text Coordonator</a:t>
            </a:r>
          </a:p>
          <a:p>
            <a:pPr lvl="1" fontAlgn="base"/>
            <a:r>
              <a:rPr lang="ro-RO" strike="noStrike" noProof="1"/>
              <a:t>Al doilea nivel</a:t>
            </a:r>
          </a:p>
          <a:p>
            <a:pPr lvl="2" fontAlgn="base"/>
            <a:r>
              <a:rPr lang="ro-RO" strike="noStrike" noProof="1"/>
              <a:t>Al treilea nivel</a:t>
            </a:r>
          </a:p>
          <a:p>
            <a:pPr lvl="3" fontAlgn="base"/>
            <a:r>
              <a:rPr lang="ro-RO" strike="noStrike" noProof="1"/>
              <a:t>Al patrulea nivel</a:t>
            </a:r>
          </a:p>
          <a:p>
            <a:pPr lvl="4" fontAlgn="base"/>
            <a:r>
              <a:rPr lang="ro-RO" strike="noStrike" noProof="1"/>
              <a:t>Al cincilea nivel</a:t>
            </a:r>
            <a:endParaRPr lang="en-US" strike="noStrike" noProof="1"/>
          </a:p>
        </p:txBody>
      </p:sp>
      <p:sp>
        <p:nvSpPr>
          <p:cNvPr id="12" name="Substituent text 11"/>
          <p:cNvSpPr>
            <a:spLocks noGrp="1"/>
          </p:cNvSpPr>
          <p:nvPr>
            <p:ph type="body" sz="quarter" idx="1" hasCustomPrompt="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fontAlgn="base"/>
            <a:r>
              <a:rPr lang="ro-RO" strike="noStrike" noProof="1"/>
              <a:t>Faceți clic pentru a edita stilurile de text Coordonator</a:t>
            </a:r>
          </a:p>
        </p:txBody>
      </p:sp>
      <p:sp>
        <p:nvSpPr>
          <p:cNvPr id="14" name="Substituent text 13"/>
          <p:cNvSpPr>
            <a:spLocks noGrp="1"/>
          </p:cNvSpPr>
          <p:nvPr>
            <p:ph type="body" sz="quarter" idx="3" hasCustomPrompt="1"/>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fontAlgn="base"/>
            <a:r>
              <a:rPr lang="ro-RO" strike="noStrike" noProof="1"/>
              <a:t>Faceți clic pentru a edita stilurile de text Coordonator</a:t>
            </a:r>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
        <p:nvSpPr>
          <p:cNvPr id="5" name="Slide Number Placeholder 4"/>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p:transition>
    <p:dissolv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Doar titlu">
    <p:bg>
      <p:bgPr>
        <a:solidFill>
          <a:schemeClr val="bg1"/>
        </a:solidFill>
        <a:effectLst/>
      </p:bgPr>
    </p:bg>
    <p:spTree>
      <p:nvGrpSpPr>
        <p:cNvPr id="1" name=""/>
        <p:cNvGrpSpPr/>
        <p:nvPr/>
      </p:nvGrpSpPr>
      <p:grpSpPr>
        <a:xfrm>
          <a:off x="0" y="0"/>
          <a:ext cx="0" cy="0"/>
          <a:chOff x="0" y="0"/>
          <a:chExt cx="0" cy="0"/>
        </a:xfrm>
      </p:grpSpPr>
      <p:sp>
        <p:nvSpPr>
          <p:cNvPr id="2" name="Titlu 1"/>
          <p:cNvSpPr>
            <a:spLocks noGrp="1"/>
          </p:cNvSpPr>
          <p:nvPr>
            <p:ph type="title" hasCustomPrompt="1"/>
          </p:nvPr>
        </p:nvSpPr>
        <p:spPr/>
        <p:txBody>
          <a:bodyPr/>
          <a:lstStyle/>
          <a:p>
            <a:pPr fontAlgn="base"/>
            <a:r>
              <a:rPr lang="ro-RO" strike="noStrike" noProof="1"/>
              <a:t>Faceți clic pentru a edita stilul de titlu Coordonator</a:t>
            </a:r>
            <a:endParaRPr lang="en-US" strike="noStrike" noProof="1"/>
          </a:p>
        </p:txBody>
      </p:sp>
      <p:sp>
        <p:nvSpPr>
          <p:cNvPr id="15" name="Substituent dată 5"/>
          <p:cNvSpPr>
            <a:spLocks noGrp="1"/>
          </p:cNvSpPr>
          <p:nvPr>
            <p:ph type="dt" sz="half" idx="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17" name="Substituent număr diapozitiv 6"/>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0716EE5A-E8D5-4C59-8639-36174B9BB671}"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
        <p:nvSpPr>
          <p:cNvPr id="18" name="Substituent subsol 7"/>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Tree>
  </p:cSld>
  <p:clrMapOvr>
    <a:masterClrMapping/>
  </p:clrMapOvr>
  <p:transition>
    <p:dissolv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bg>
      <p:bgPr>
        <a:solidFill>
          <a:schemeClr val="bg1"/>
        </a:solidFill>
        <a:effectLst/>
      </p:bgPr>
    </p:bg>
    <p:spTree>
      <p:nvGrpSpPr>
        <p:cNvPr id="1" name=""/>
        <p:cNvGrpSpPr/>
        <p:nvPr/>
      </p:nvGrpSpPr>
      <p:grpSpPr>
        <a:xfrm>
          <a:off x="0" y="0"/>
          <a:ext cx="0" cy="0"/>
          <a:chOff x="0" y="0"/>
          <a:chExt cx="0" cy="0"/>
        </a:xfrm>
      </p:grpSpPr>
      <p:sp>
        <p:nvSpPr>
          <p:cNvPr id="15" name="Conector drept 1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17" name="Conector drept 16"/>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9220" name="Conector drept 17"/>
          <p:cNvSpPr/>
          <p:nvPr/>
        </p:nvSpPr>
        <p:spPr>
          <a:xfrm>
            <a:off x="6192838" y="0"/>
            <a:ext cx="0" cy="6858000"/>
          </a:xfrm>
          <a:prstGeom prst="line">
            <a:avLst/>
          </a:prstGeom>
          <a:ln w="12700" cap="flat" cmpd="sng">
            <a:solidFill>
              <a:schemeClr val="accent1"/>
            </a:solidFill>
            <a:prstDash val="solid"/>
            <a:round/>
            <a:headEnd type="none" w="med" len="med"/>
            <a:tailEnd type="none" w="med" len="med"/>
          </a:ln>
        </p:spPr>
      </p:sp>
      <p:sp>
        <p:nvSpPr>
          <p:cNvPr id="9221" name="Conector drept 18"/>
          <p:cNvSpPr/>
          <p:nvPr/>
        </p:nvSpPr>
        <p:spPr>
          <a:xfrm>
            <a:off x="8991600" y="0"/>
            <a:ext cx="0" cy="6858000"/>
          </a:xfrm>
          <a:prstGeom prst="line">
            <a:avLst/>
          </a:prstGeom>
          <a:ln w="19050" cap="flat" cmpd="sng">
            <a:solidFill>
              <a:schemeClr val="accent1"/>
            </a:solidFill>
            <a:prstDash val="solid"/>
            <a:round/>
            <a:headEnd type="none" w="med" len="med"/>
            <a:tailEnd type="none" w="med" len="med"/>
          </a:ln>
        </p:spPr>
      </p:sp>
      <p:sp>
        <p:nvSpPr>
          <p:cNvPr id="20" name="Dreptunghi 1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223" name="Conector drept 20"/>
          <p:cNvSpPr/>
          <p:nvPr/>
        </p:nvSpPr>
        <p:spPr>
          <a:xfrm>
            <a:off x="8915400" y="0"/>
            <a:ext cx="0" cy="6858000"/>
          </a:xfrm>
          <a:prstGeom prst="line">
            <a:avLst/>
          </a:prstGeom>
          <a:ln w="9525" cap="flat" cmpd="sng">
            <a:solidFill>
              <a:schemeClr val="accent1"/>
            </a:solidFill>
            <a:prstDash val="solid"/>
            <a:round/>
            <a:headEnd type="none" w="med" len="med"/>
            <a:tailEnd type="none" w="med" len="med"/>
          </a:ln>
        </p:spPr>
      </p:sp>
      <p:sp>
        <p:nvSpPr>
          <p:cNvPr id="24" name="Oval 2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Titlu 1"/>
          <p:cNvSpPr>
            <a:spLocks noGrp="1"/>
          </p:cNvSpPr>
          <p:nvPr>
            <p:ph type="title" hasCustomPrompt="1"/>
          </p:nvPr>
        </p:nvSpPr>
        <p:spPr>
          <a:xfrm rot="5400000">
            <a:off x="3371850" y="3200400"/>
            <a:ext cx="6309360" cy="457200"/>
          </a:xfrm>
        </p:spPr>
        <p:txBody>
          <a:bodyPr/>
          <a:lstStyle>
            <a:lvl1pPr algn="l">
              <a:buNone/>
              <a:defRPr sz="2000" b="1" cap="small" baseline="0"/>
            </a:lvl1pPr>
          </a:lstStyle>
          <a:p>
            <a:pPr fontAlgn="base"/>
            <a:r>
              <a:rPr lang="ro-RO" strike="noStrike" noProof="1"/>
              <a:t>Faceți clic pentru a edita stilul de titlu Coordonator</a:t>
            </a:r>
            <a:endParaRPr lang="en-US" strike="noStrike" noProof="1"/>
          </a:p>
        </p:txBody>
      </p:sp>
      <p:sp>
        <p:nvSpPr>
          <p:cNvPr id="3" name="Substituent text 2"/>
          <p:cNvSpPr>
            <a:spLocks noGrp="1"/>
          </p:cNvSpPr>
          <p:nvPr>
            <p:ph type="body" idx="2" hasCustomPrompt="1"/>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fontAlgn="base"/>
            <a:r>
              <a:rPr lang="ro-RO" strike="noStrike" noProof="1"/>
              <a:t>Faceți clic pentru a edita stilurile de text Coordonator</a:t>
            </a:r>
          </a:p>
        </p:txBody>
      </p:sp>
      <p:sp>
        <p:nvSpPr>
          <p:cNvPr id="18" name="Substituent conținut 17"/>
          <p:cNvSpPr>
            <a:spLocks noGrp="1"/>
          </p:cNvSpPr>
          <p:nvPr>
            <p:ph sz="quarter" idx="1" hasCustomPrompt="1"/>
          </p:nvPr>
        </p:nvSpPr>
        <p:spPr>
          <a:xfrm>
            <a:off x="304800" y="274320"/>
            <a:ext cx="5638800" cy="6327648"/>
          </a:xfrm>
        </p:spPr>
        <p:txBody>
          <a:bodyPr/>
          <a:lstStyle/>
          <a:p>
            <a:pPr lvl="0" fontAlgn="base"/>
            <a:r>
              <a:rPr lang="ro-RO" strike="noStrike" noProof="1"/>
              <a:t>Faceți clic pentru a edita stilurile de text Coordonator</a:t>
            </a:r>
          </a:p>
          <a:p>
            <a:pPr lvl="1" fontAlgn="base"/>
            <a:r>
              <a:rPr lang="ro-RO" strike="noStrike" noProof="1"/>
              <a:t>Al doilea nivel</a:t>
            </a:r>
          </a:p>
          <a:p>
            <a:pPr lvl="2" fontAlgn="base"/>
            <a:r>
              <a:rPr lang="ro-RO" strike="noStrike" noProof="1"/>
              <a:t>Al treilea nivel</a:t>
            </a:r>
          </a:p>
          <a:p>
            <a:pPr lvl="3" fontAlgn="base"/>
            <a:r>
              <a:rPr lang="ro-RO" strike="noStrike" noProof="1"/>
              <a:t>Al patrulea nivel</a:t>
            </a:r>
          </a:p>
          <a:p>
            <a:pPr lvl="4" fontAlgn="base"/>
            <a:r>
              <a:rPr lang="ro-RO" strike="noStrike" noProof="1"/>
              <a:t>Al cincilea nivel</a:t>
            </a:r>
            <a:endParaRPr lang="en-US" strike="noStrike" noProof="1"/>
          </a:p>
        </p:txBody>
      </p:sp>
      <p:sp>
        <p:nvSpPr>
          <p:cNvPr id="25" name="Substituent dată 20"/>
          <p:cNvSpPr>
            <a:spLocks noGrp="1"/>
          </p:cNvSpPr>
          <p:nvPr>
            <p:ph type="dt" sz="half" idx="1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26" name="Substituent număr diapozitiv 21"/>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47A4C2D8-22D2-4510-B4B0-1BC23211047E}"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
        <p:nvSpPr>
          <p:cNvPr id="27" name="Substituent subsol 22"/>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Tree>
  </p:cSld>
  <p:clrMapOvr>
    <a:masterClrMapping/>
  </p:clrMapOvr>
  <p:transition>
    <p:dissolv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bg>
      <p:bgPr>
        <a:solidFill>
          <a:schemeClr val="bg1"/>
        </a:solidFill>
        <a:effectLst/>
      </p:bgPr>
    </p:bg>
    <p:spTree>
      <p:nvGrpSpPr>
        <p:cNvPr id="1" name=""/>
        <p:cNvGrpSpPr/>
        <p:nvPr/>
      </p:nvGrpSpPr>
      <p:grpSpPr>
        <a:xfrm>
          <a:off x="0" y="0"/>
          <a:ext cx="0" cy="0"/>
          <a:chOff x="0" y="0"/>
          <a:chExt cx="0" cy="0"/>
        </a:xfrm>
      </p:grpSpPr>
      <p:sp>
        <p:nvSpPr>
          <p:cNvPr id="15" name="Conector drept 1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17" name="Oval 16"/>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0244" name="Conector drept 17"/>
          <p:cNvSpPr/>
          <p:nvPr/>
        </p:nvSpPr>
        <p:spPr>
          <a:xfrm>
            <a:off x="8991600" y="0"/>
            <a:ext cx="0" cy="6858000"/>
          </a:xfrm>
          <a:prstGeom prst="line">
            <a:avLst/>
          </a:prstGeom>
          <a:ln w="9525" cap="flat" cmpd="sng">
            <a:solidFill>
              <a:schemeClr val="tx1"/>
            </a:solidFill>
            <a:prstDash val="solid"/>
            <a:round/>
            <a:headEnd type="none" w="med" len="med"/>
            <a:tailEnd type="none" w="med" len="med"/>
          </a:ln>
        </p:spPr>
      </p:sp>
      <p:sp>
        <p:nvSpPr>
          <p:cNvPr id="19" name="Dreptunghi 18"/>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246" name="Conector drept 19"/>
          <p:cNvSpPr/>
          <p:nvPr/>
        </p:nvSpPr>
        <p:spPr>
          <a:xfrm>
            <a:off x="8915400" y="0"/>
            <a:ext cx="0" cy="6858000"/>
          </a:xfrm>
          <a:prstGeom prst="line">
            <a:avLst/>
          </a:prstGeom>
          <a:ln w="9525" cap="flat" cmpd="sng">
            <a:solidFill>
              <a:schemeClr val="accent1"/>
            </a:solidFill>
            <a:prstDash val="solid"/>
            <a:round/>
            <a:headEnd type="none" w="med" len="med"/>
            <a:tailEnd type="none" w="med" len="med"/>
          </a:ln>
        </p:spPr>
      </p:sp>
      <p:sp>
        <p:nvSpPr>
          <p:cNvPr id="21" name="Conector drept 20"/>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10248" name="Conector drept 23"/>
          <p:cNvSpPr/>
          <p:nvPr/>
        </p:nvSpPr>
        <p:spPr>
          <a:xfrm>
            <a:off x="6192838" y="0"/>
            <a:ext cx="0" cy="6858000"/>
          </a:xfrm>
          <a:prstGeom prst="line">
            <a:avLst/>
          </a:prstGeom>
          <a:ln w="12700" cap="flat" cmpd="sng">
            <a:solidFill>
              <a:schemeClr val="accent1"/>
            </a:solidFill>
            <a:prstDash val="solid"/>
            <a:round/>
            <a:headEnd type="none" w="med" len="med"/>
            <a:tailEnd type="none" w="med" len="med"/>
          </a:ln>
        </p:spPr>
      </p:sp>
      <p:sp>
        <p:nvSpPr>
          <p:cNvPr id="2" name="Titlu 1"/>
          <p:cNvSpPr>
            <a:spLocks noGrp="1"/>
          </p:cNvSpPr>
          <p:nvPr>
            <p:ph type="title" hasCustomPrompt="1"/>
          </p:nvPr>
        </p:nvSpPr>
        <p:spPr>
          <a:xfrm rot="5400000">
            <a:off x="3350133" y="3200400"/>
            <a:ext cx="6309360" cy="457200"/>
          </a:xfrm>
        </p:spPr>
        <p:txBody>
          <a:bodyPr/>
          <a:lstStyle>
            <a:lvl1pPr algn="l">
              <a:buNone/>
              <a:defRPr sz="2000" b="1"/>
            </a:lvl1pPr>
          </a:lstStyle>
          <a:p>
            <a:pPr fontAlgn="base"/>
            <a:r>
              <a:rPr lang="ro-RO" strike="noStrike" noProof="1"/>
              <a:t>Faceți clic pentru a edita stilul de titlu Coordonator</a:t>
            </a:r>
            <a:endParaRPr lang="en-US" strike="noStrike" noProof="1"/>
          </a:p>
        </p:txBody>
      </p:sp>
      <p:sp>
        <p:nvSpPr>
          <p:cNvPr id="3" name="Substituent imagine 2"/>
          <p:cNvSpPr>
            <a:spLocks noGrp="1"/>
          </p:cNvSpPr>
          <p:nvPr>
            <p:ph type="pic" idx="1" hasCustomPrompt="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anose="05000000000000000000" pitchFamily="2" charset="2"/>
              <a:buNone/>
              <a:defRPr/>
            </a:pPr>
            <a:r>
              <a:rPr kumimoji="0" lang="ro-RO" sz="3200" b="0" i="0" u="none" strike="noStrike" kern="1200" cap="none" spc="0" normalizeH="0" baseline="0" noProof="0">
                <a:ln>
                  <a:noFill/>
                </a:ln>
                <a:solidFill>
                  <a:schemeClr val="lt1"/>
                </a:solidFill>
                <a:effectLst/>
                <a:uLnTx/>
                <a:uFillTx/>
                <a:latin typeface="+mn-lt"/>
                <a:ea typeface="+mn-ea"/>
                <a:cs typeface="+mn-cs"/>
              </a:rPr>
              <a:t>Faceți clic pe pictogramă pentru a adăuga o imagine</a:t>
            </a:r>
            <a:endParaRPr kumimoji="0" lang="en-US" sz="32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Substituent text 3"/>
          <p:cNvSpPr>
            <a:spLocks noGrp="1"/>
          </p:cNvSpPr>
          <p:nvPr>
            <p:ph type="body" sz="half" idx="2" hasCustomPrompt="1"/>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fontAlgn="base"/>
            <a:r>
              <a:rPr lang="ro-RO" strike="noStrike" noProof="1"/>
              <a:t>Faceți clic pentru a edita stilurile de text Coordonator</a:t>
            </a:r>
          </a:p>
        </p:txBody>
      </p:sp>
      <p:sp>
        <p:nvSpPr>
          <p:cNvPr id="25" name="Substituent dată 16"/>
          <p:cNvSpPr>
            <a:spLocks noGrp="1"/>
          </p:cNvSpPr>
          <p:nvPr>
            <p:ph type="dt" sz="half" idx="1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26" name="Substituent număr diapozitiv 17"/>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692B7187-CD0E-44FC-B029-EA12B0E4D541}"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
        <p:nvSpPr>
          <p:cNvPr id="27" name="Substituent subsol 20"/>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Tree>
  </p:cSld>
  <p:clrMapOvr>
    <a:masterClrMapping/>
  </p:clrMapOvr>
  <p:transition>
    <p:dissolv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hasCustomPrompt="1"/>
          </p:nvPr>
        </p:nvSpPr>
        <p:spPr/>
        <p:txBody>
          <a:bodyPr/>
          <a:lstStyle/>
          <a:p>
            <a:pPr fontAlgn="base"/>
            <a:r>
              <a:rPr lang="ro-RO" strike="noStrike" noProof="1"/>
              <a:t>Faceți clic pentru a edita stilul de titlu Coordonator</a:t>
            </a:r>
            <a:endParaRPr lang="en-US" strike="noStrike" noProof="1"/>
          </a:p>
        </p:txBody>
      </p:sp>
      <p:sp>
        <p:nvSpPr>
          <p:cNvPr id="3" name="Substituent text vertical 2"/>
          <p:cNvSpPr>
            <a:spLocks noGrp="1"/>
          </p:cNvSpPr>
          <p:nvPr>
            <p:ph type="body" orient="vert" idx="1" hasCustomPrompt="1"/>
          </p:nvPr>
        </p:nvSpPr>
        <p:spPr/>
        <p:txBody>
          <a:bodyPr vert="eaVert"/>
          <a:lstStyle/>
          <a:p>
            <a:pPr lvl="0" fontAlgn="base"/>
            <a:r>
              <a:rPr lang="ro-RO" strike="noStrike" noProof="1"/>
              <a:t>Faceți clic pentru a edita stilurile de text Coordonator</a:t>
            </a:r>
          </a:p>
          <a:p>
            <a:pPr lvl="1" fontAlgn="base"/>
            <a:r>
              <a:rPr lang="ro-RO" strike="noStrike" noProof="1"/>
              <a:t>Al doilea nivel</a:t>
            </a:r>
          </a:p>
          <a:p>
            <a:pPr lvl="2" fontAlgn="base"/>
            <a:r>
              <a:rPr lang="ro-RO" strike="noStrike" noProof="1"/>
              <a:t>Al treilea nivel</a:t>
            </a:r>
          </a:p>
          <a:p>
            <a:pPr lvl="3" fontAlgn="base"/>
            <a:r>
              <a:rPr lang="ro-RO" strike="noStrike" noProof="1"/>
              <a:t>Al patrulea nivel</a:t>
            </a:r>
          </a:p>
          <a:p>
            <a:pPr lvl="4" fontAlgn="base"/>
            <a:r>
              <a:rPr lang="ro-RO" strike="noStrike" noProof="1"/>
              <a:t>Al cincilea nivel</a:t>
            </a:r>
            <a:endParaRPr lang="en-US" strike="noStrike" noProof="1"/>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p:transition>
    <p:dissolv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hasCustomPrompt="1"/>
          </p:nvPr>
        </p:nvSpPr>
        <p:spPr>
          <a:xfrm>
            <a:off x="6629400" y="274639"/>
            <a:ext cx="1676400" cy="5851525"/>
          </a:xfrm>
        </p:spPr>
        <p:txBody>
          <a:bodyPr vert="eaVert"/>
          <a:lstStyle/>
          <a:p>
            <a:pPr fontAlgn="base"/>
            <a:r>
              <a:rPr lang="ro-RO" strike="noStrike" noProof="1"/>
              <a:t>Faceți clic pentru a edita stilul de titlu Coordonator</a:t>
            </a:r>
            <a:endParaRPr lang="en-US" strike="noStrike" noProof="1"/>
          </a:p>
        </p:txBody>
      </p:sp>
      <p:sp>
        <p:nvSpPr>
          <p:cNvPr id="3" name="Substituent text vertical 2"/>
          <p:cNvSpPr>
            <a:spLocks noGrp="1"/>
          </p:cNvSpPr>
          <p:nvPr>
            <p:ph type="body" orient="vert" idx="1" hasCustomPrompt="1"/>
          </p:nvPr>
        </p:nvSpPr>
        <p:spPr>
          <a:xfrm>
            <a:off x="457200" y="274638"/>
            <a:ext cx="6019800" cy="5851525"/>
          </a:xfrm>
        </p:spPr>
        <p:txBody>
          <a:bodyPr vert="eaVert"/>
          <a:lstStyle/>
          <a:p>
            <a:pPr lvl="0" fontAlgn="base"/>
            <a:r>
              <a:rPr lang="ro-RO" strike="noStrike" noProof="1"/>
              <a:t>Faceți clic pentru a edita stilurile de text Coordonator</a:t>
            </a:r>
          </a:p>
          <a:p>
            <a:pPr lvl="1" fontAlgn="base"/>
            <a:r>
              <a:rPr lang="ro-RO" strike="noStrike" noProof="1"/>
              <a:t>Al doilea nivel</a:t>
            </a:r>
          </a:p>
          <a:p>
            <a:pPr lvl="2" fontAlgn="base"/>
            <a:r>
              <a:rPr lang="ro-RO" strike="noStrike" noProof="1"/>
              <a:t>Al treilea nivel</a:t>
            </a:r>
          </a:p>
          <a:p>
            <a:pPr lvl="3" fontAlgn="base"/>
            <a:r>
              <a:rPr lang="ro-RO" strike="noStrike" noProof="1"/>
              <a:t>Al patrulea nivel</a:t>
            </a:r>
          </a:p>
          <a:p>
            <a:pPr lvl="4" fontAlgn="base"/>
            <a:r>
              <a:rPr lang="ro-RO" strike="noStrike" noProof="1"/>
              <a:t>Al cincilea nivel</a:t>
            </a:r>
            <a:endParaRPr lang="en-US" strike="noStrike" noProof="1"/>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sz="half" idx="1"/>
          </p:nvPr>
        </p:nvSpPr>
        <p:spPr>
          <a:xfrm>
            <a:off x="19050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Content Placeholder 3"/>
          <p:cNvSpPr>
            <a:spLocks noGrp="1"/>
          </p:cNvSpPr>
          <p:nvPr>
            <p:ph sz="half" idx="2"/>
          </p:nvPr>
        </p:nvSpPr>
        <p:spPr>
          <a:xfrm>
            <a:off x="53721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endParaRPr lang="ro-RO"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ro-RO"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39266" name="Rectangle 2"/>
          <p:cNvSpPr>
            <a:spLocks noGrp="1"/>
          </p:cNvSpPr>
          <p:nvPr>
            <p:ph type="title"/>
          </p:nvPr>
        </p:nvSpPr>
        <p:spPr>
          <a:xfrm>
            <a:off x="1905000" y="1676400"/>
            <a:ext cx="6781800" cy="960438"/>
          </a:xfrm>
          <a:prstGeom prst="rect">
            <a:avLst/>
          </a:prstGeom>
          <a:noFill/>
          <a:ln w="9525">
            <a:noFill/>
          </a:ln>
        </p:spPr>
        <p:txBody>
          <a:bodyPr anchor="ctr" anchorCtr="0"/>
          <a:lstStyle/>
          <a:p>
            <a:pPr lvl="0"/>
            <a:r>
              <a:rPr lang="en-US" altLang="en-US" dirty="0"/>
              <a:t>Click to edit Master title style</a:t>
            </a:r>
          </a:p>
        </p:txBody>
      </p:sp>
      <p:sp>
        <p:nvSpPr>
          <p:cNvPr id="139267" name="Rectangle 3"/>
          <p:cNvSpPr>
            <a:spLocks noGrp="1"/>
          </p:cNvSpPr>
          <p:nvPr>
            <p:ph type="body"/>
          </p:nvPr>
        </p:nvSpPr>
        <p:spPr>
          <a:xfrm>
            <a:off x="1905000" y="2819400"/>
            <a:ext cx="6781800" cy="3306763"/>
          </a:xfrm>
          <a:prstGeom prst="rect">
            <a:avLst/>
          </a:prstGeom>
          <a:noFill/>
          <a:ln w="9525">
            <a:noFill/>
          </a:ln>
        </p:spPr>
        <p:txBody>
          <a:bodyPr anchor="t" anchorCtr="0"/>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3926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0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3926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0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139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0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fade">
                                      <p:cBhvr>
                                        <p:cTn id="7" dur="2000"/>
                                        <p:tgtEl>
                                          <p:spTgt spid="1392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9267">
                                            <p:txEl>
                                              <p:pRg st="0" end="0"/>
                                            </p:txEl>
                                          </p:spTgt>
                                        </p:tgtEl>
                                        <p:attrNameLst>
                                          <p:attrName>style.visibility</p:attrName>
                                        </p:attrNameLst>
                                      </p:cBhvr>
                                      <p:to>
                                        <p:strVal val="visible"/>
                                      </p:to>
                                    </p:set>
                                    <p:animEffect transition="in" filter="fade">
                                      <p:cBhvr>
                                        <p:cTn id="12" dur="2000"/>
                                        <p:tgtEl>
                                          <p:spTgt spid="13926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9267">
                                            <p:txEl>
                                              <p:pRg st="1" end="1"/>
                                            </p:txEl>
                                          </p:spTgt>
                                        </p:tgtEl>
                                        <p:attrNameLst>
                                          <p:attrName>style.visibility</p:attrName>
                                        </p:attrNameLst>
                                      </p:cBhvr>
                                      <p:to>
                                        <p:strVal val="visible"/>
                                      </p:to>
                                    </p:set>
                                    <p:animEffect transition="in" filter="fade">
                                      <p:cBhvr>
                                        <p:cTn id="15" dur="2000"/>
                                        <p:tgtEl>
                                          <p:spTgt spid="13926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9267">
                                            <p:txEl>
                                              <p:pRg st="2" end="2"/>
                                            </p:txEl>
                                          </p:spTgt>
                                        </p:tgtEl>
                                        <p:attrNameLst>
                                          <p:attrName>style.visibility</p:attrName>
                                        </p:attrNameLst>
                                      </p:cBhvr>
                                      <p:to>
                                        <p:strVal val="visible"/>
                                      </p:to>
                                    </p:set>
                                    <p:animEffect transition="in" filter="fade">
                                      <p:cBhvr>
                                        <p:cTn id="18" dur="2000"/>
                                        <p:tgtEl>
                                          <p:spTgt spid="13926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9267">
                                            <p:txEl>
                                              <p:pRg st="3" end="3"/>
                                            </p:txEl>
                                          </p:spTgt>
                                        </p:tgtEl>
                                        <p:attrNameLst>
                                          <p:attrName>style.visibility</p:attrName>
                                        </p:attrNameLst>
                                      </p:cBhvr>
                                      <p:to>
                                        <p:strVal val="visible"/>
                                      </p:to>
                                    </p:set>
                                    <p:animEffect transition="in" filter="fade">
                                      <p:cBhvr>
                                        <p:cTn id="21" dur="2000"/>
                                        <p:tgtEl>
                                          <p:spTgt spid="13926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9267">
                                            <p:txEl>
                                              <p:pRg st="4" end="4"/>
                                            </p:txEl>
                                          </p:spTgt>
                                        </p:tgtEl>
                                        <p:attrNameLst>
                                          <p:attrName>style.visibility</p:attrName>
                                        </p:attrNameLst>
                                      </p:cBhvr>
                                      <p:to>
                                        <p:strVal val="visible"/>
                                      </p:to>
                                    </p:set>
                                    <p:animEffect transition="in" filter="fade">
                                      <p:cBhvr>
                                        <p:cTn id="24" dur="2000"/>
                                        <p:tgtEl>
                                          <p:spTgt spid="139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tmplLst>
          <p:tmpl lvl="1">
            <p:tnLst>
              <p:par>
                <p:cTn presetID="10" presetClass="entr" presetSubtype="0" fill="hold" nodeType="click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Lst>
      </p:bldP>
    </p:bldLst>
  </p:timing>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anose="020B0A04020102020204" pitchFamily="34" charset="0"/>
        </a:defRPr>
      </a:lvl2pPr>
      <a:lvl3pPr algn="l" rtl="0" eaLnBrk="0" fontAlgn="base" hangingPunct="0">
        <a:spcBef>
          <a:spcPct val="0"/>
        </a:spcBef>
        <a:spcAft>
          <a:spcPct val="0"/>
        </a:spcAft>
        <a:defRPr sz="4400">
          <a:solidFill>
            <a:schemeClr val="tx2"/>
          </a:solidFill>
          <a:latin typeface="Arial Black" panose="020B0A04020102020204" pitchFamily="34" charset="0"/>
        </a:defRPr>
      </a:lvl3pPr>
      <a:lvl4pPr algn="l" rtl="0" eaLnBrk="0" fontAlgn="base" hangingPunct="0">
        <a:spcBef>
          <a:spcPct val="0"/>
        </a:spcBef>
        <a:spcAft>
          <a:spcPct val="0"/>
        </a:spcAft>
        <a:defRPr sz="4400">
          <a:solidFill>
            <a:schemeClr val="tx2"/>
          </a:solidFill>
          <a:latin typeface="Arial Black" panose="020B0A04020102020204" pitchFamily="34" charset="0"/>
        </a:defRPr>
      </a:lvl4pPr>
      <a:lvl5pPr algn="l" rtl="0" eaLnBrk="0" fontAlgn="base" hangingPunct="0">
        <a:spcBef>
          <a:spcPct val="0"/>
        </a:spcBef>
        <a:spcAft>
          <a:spcPct val="0"/>
        </a:spcAft>
        <a:defRPr sz="4400">
          <a:solidFill>
            <a:schemeClr val="tx2"/>
          </a:solidFill>
          <a:latin typeface="Arial Black" panose="020B0A04020102020204" pitchFamily="34" charset="0"/>
        </a:defRPr>
      </a:lvl5pPr>
      <a:lvl6pPr marL="457200" algn="l" rtl="0" fontAlgn="base">
        <a:spcBef>
          <a:spcPct val="0"/>
        </a:spcBef>
        <a:spcAft>
          <a:spcPct val="0"/>
        </a:spcAft>
        <a:defRPr sz="4400">
          <a:solidFill>
            <a:schemeClr val="tx2"/>
          </a:solidFill>
          <a:latin typeface="Arial Black" panose="020B0A04020102020204" pitchFamily="34" charset="0"/>
        </a:defRPr>
      </a:lvl6pPr>
      <a:lvl7pPr marL="914400" algn="l" rtl="0" fontAlgn="base">
        <a:spcBef>
          <a:spcPct val="0"/>
        </a:spcBef>
        <a:spcAft>
          <a:spcPct val="0"/>
        </a:spcAft>
        <a:defRPr sz="4400">
          <a:solidFill>
            <a:schemeClr val="tx2"/>
          </a:solidFill>
          <a:latin typeface="Arial Black" panose="020B0A04020102020204" pitchFamily="34" charset="0"/>
        </a:defRPr>
      </a:lvl7pPr>
      <a:lvl8pPr marL="1371600" algn="l" rtl="0" fontAlgn="base">
        <a:spcBef>
          <a:spcPct val="0"/>
        </a:spcBef>
        <a:spcAft>
          <a:spcPct val="0"/>
        </a:spcAft>
        <a:defRPr sz="4400">
          <a:solidFill>
            <a:schemeClr val="tx2"/>
          </a:solidFill>
          <a:latin typeface="Arial Black" panose="020B0A04020102020204" pitchFamily="34" charset="0"/>
        </a:defRPr>
      </a:lvl8pPr>
      <a:lvl9pPr marL="1828800" algn="l" rtl="0" fontAlgn="base">
        <a:spcBef>
          <a:spcPct val="0"/>
        </a:spcBef>
        <a:spcAft>
          <a:spcPct val="0"/>
        </a:spcAft>
        <a:defRPr sz="44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42338" name="Rectangle 2"/>
          <p:cNvSpPr>
            <a:spLocks noGrp="1"/>
          </p:cNvSpPr>
          <p:nvPr>
            <p:ph type="title"/>
          </p:nvPr>
        </p:nvSpPr>
        <p:spPr>
          <a:xfrm>
            <a:off x="1752600" y="1676400"/>
            <a:ext cx="7086600" cy="884238"/>
          </a:xfrm>
          <a:prstGeom prst="rect">
            <a:avLst/>
          </a:prstGeom>
          <a:noFill/>
          <a:ln w="9525">
            <a:noFill/>
          </a:ln>
        </p:spPr>
        <p:txBody>
          <a:bodyPr anchor="ctr" anchorCtr="0"/>
          <a:lstStyle/>
          <a:p>
            <a:pPr lvl="0"/>
            <a:r>
              <a:rPr lang="en-US" altLang="en-US" dirty="0"/>
              <a:t>Click to edit Master title style</a:t>
            </a:r>
          </a:p>
        </p:txBody>
      </p:sp>
      <p:sp>
        <p:nvSpPr>
          <p:cNvPr id="142339" name="Rectangle 3"/>
          <p:cNvSpPr>
            <a:spLocks noGrp="1"/>
          </p:cNvSpPr>
          <p:nvPr>
            <p:ph type="body"/>
          </p:nvPr>
        </p:nvSpPr>
        <p:spPr>
          <a:xfrm>
            <a:off x="1752600" y="2819400"/>
            <a:ext cx="7086600" cy="3124200"/>
          </a:xfrm>
          <a:prstGeom prst="rect">
            <a:avLst/>
          </a:prstGeom>
          <a:noFill/>
          <a:ln w="9525">
            <a:noFill/>
          </a:ln>
        </p:spPr>
        <p:txBody>
          <a:bodyPr anchor="t" anchorCtr="0"/>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4234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0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234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0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p>
        </p:txBody>
      </p:sp>
      <p:sp>
        <p:nvSpPr>
          <p:cNvPr id="142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0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2338"/>
                                        </p:tgtEl>
                                        <p:attrNameLst>
                                          <p:attrName>style.visibility</p:attrName>
                                        </p:attrNameLst>
                                      </p:cBhvr>
                                      <p:to>
                                        <p:strVal val="visible"/>
                                      </p:to>
                                    </p:set>
                                    <p:animEffect transition="in" filter="fade">
                                      <p:cBhvr>
                                        <p:cTn id="7" dur="2000"/>
                                        <p:tgtEl>
                                          <p:spTgt spid="1423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2339">
                                            <p:txEl>
                                              <p:pRg st="0" end="0"/>
                                            </p:txEl>
                                          </p:spTgt>
                                        </p:tgtEl>
                                        <p:attrNameLst>
                                          <p:attrName>style.visibility</p:attrName>
                                        </p:attrNameLst>
                                      </p:cBhvr>
                                      <p:to>
                                        <p:strVal val="visible"/>
                                      </p:to>
                                    </p:set>
                                    <p:animEffect transition="in" filter="fade">
                                      <p:cBhvr>
                                        <p:cTn id="12" dur="2000"/>
                                        <p:tgtEl>
                                          <p:spTgt spid="14233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2339">
                                            <p:txEl>
                                              <p:pRg st="1" end="1"/>
                                            </p:txEl>
                                          </p:spTgt>
                                        </p:tgtEl>
                                        <p:attrNameLst>
                                          <p:attrName>style.visibility</p:attrName>
                                        </p:attrNameLst>
                                      </p:cBhvr>
                                      <p:to>
                                        <p:strVal val="visible"/>
                                      </p:to>
                                    </p:set>
                                    <p:animEffect transition="in" filter="fade">
                                      <p:cBhvr>
                                        <p:cTn id="15" dur="2000"/>
                                        <p:tgtEl>
                                          <p:spTgt spid="14233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2339">
                                            <p:txEl>
                                              <p:pRg st="2" end="2"/>
                                            </p:txEl>
                                          </p:spTgt>
                                        </p:tgtEl>
                                        <p:attrNameLst>
                                          <p:attrName>style.visibility</p:attrName>
                                        </p:attrNameLst>
                                      </p:cBhvr>
                                      <p:to>
                                        <p:strVal val="visible"/>
                                      </p:to>
                                    </p:set>
                                    <p:animEffect transition="in" filter="fade">
                                      <p:cBhvr>
                                        <p:cTn id="18" dur="2000"/>
                                        <p:tgtEl>
                                          <p:spTgt spid="14233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2339">
                                            <p:txEl>
                                              <p:pRg st="3" end="3"/>
                                            </p:txEl>
                                          </p:spTgt>
                                        </p:tgtEl>
                                        <p:attrNameLst>
                                          <p:attrName>style.visibility</p:attrName>
                                        </p:attrNameLst>
                                      </p:cBhvr>
                                      <p:to>
                                        <p:strVal val="visible"/>
                                      </p:to>
                                    </p:set>
                                    <p:animEffect transition="in" filter="fade">
                                      <p:cBhvr>
                                        <p:cTn id="21" dur="2000"/>
                                        <p:tgtEl>
                                          <p:spTgt spid="14233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2339">
                                            <p:txEl>
                                              <p:pRg st="4" end="4"/>
                                            </p:txEl>
                                          </p:spTgt>
                                        </p:tgtEl>
                                        <p:attrNameLst>
                                          <p:attrName>style.visibility</p:attrName>
                                        </p:attrNameLst>
                                      </p:cBhvr>
                                      <p:to>
                                        <p:strVal val="visible"/>
                                      </p:to>
                                    </p:set>
                                    <p:animEffect transition="in" filter="fade">
                                      <p:cBhvr>
                                        <p:cTn id="24" dur="2000"/>
                                        <p:tgtEl>
                                          <p:spTgt spid="142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9" grpId="0" build="p">
        <p:tmplLst>
          <p:tmpl lvl="1">
            <p:tnLst>
              <p:par>
                <p:cTn presetID="10" presetClass="entr" presetSubtype="0" fill="hold" nodeType="click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Lst>
      </p:bldP>
    </p:bldLst>
  </p:timing>
  <p:hf sldNum="0"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anose="020B0A04020102020204" pitchFamily="34" charset="0"/>
        </a:defRPr>
      </a:lvl2pPr>
      <a:lvl3pPr algn="l" rtl="0" eaLnBrk="0" fontAlgn="base" hangingPunct="0">
        <a:spcBef>
          <a:spcPct val="0"/>
        </a:spcBef>
        <a:spcAft>
          <a:spcPct val="0"/>
        </a:spcAft>
        <a:defRPr sz="4000">
          <a:solidFill>
            <a:schemeClr val="tx2"/>
          </a:solidFill>
          <a:latin typeface="Arial Black" panose="020B0A04020102020204" pitchFamily="34" charset="0"/>
        </a:defRPr>
      </a:lvl3pPr>
      <a:lvl4pPr algn="l" rtl="0" eaLnBrk="0" fontAlgn="base" hangingPunct="0">
        <a:spcBef>
          <a:spcPct val="0"/>
        </a:spcBef>
        <a:spcAft>
          <a:spcPct val="0"/>
        </a:spcAft>
        <a:defRPr sz="4000">
          <a:solidFill>
            <a:schemeClr val="tx2"/>
          </a:solidFill>
          <a:latin typeface="Arial Black" panose="020B0A04020102020204" pitchFamily="34" charset="0"/>
        </a:defRPr>
      </a:lvl4pPr>
      <a:lvl5pPr algn="l" rtl="0" eaLnBrk="0" fontAlgn="base" hangingPunct="0">
        <a:spcBef>
          <a:spcPct val="0"/>
        </a:spcBef>
        <a:spcAft>
          <a:spcPct val="0"/>
        </a:spcAft>
        <a:defRPr sz="4000">
          <a:solidFill>
            <a:schemeClr val="tx2"/>
          </a:solidFill>
          <a:latin typeface="Arial Black" panose="020B0A04020102020204" pitchFamily="34" charset="0"/>
        </a:defRPr>
      </a:lvl5pPr>
      <a:lvl6pPr marL="457200" algn="l" rtl="0" fontAlgn="base">
        <a:spcBef>
          <a:spcPct val="0"/>
        </a:spcBef>
        <a:spcAft>
          <a:spcPct val="0"/>
        </a:spcAft>
        <a:defRPr sz="4000">
          <a:solidFill>
            <a:schemeClr val="tx2"/>
          </a:solidFill>
          <a:latin typeface="Arial Black" panose="020B0A04020102020204" pitchFamily="34" charset="0"/>
        </a:defRPr>
      </a:lvl6pPr>
      <a:lvl7pPr marL="914400" algn="l" rtl="0" fontAlgn="base">
        <a:spcBef>
          <a:spcPct val="0"/>
        </a:spcBef>
        <a:spcAft>
          <a:spcPct val="0"/>
        </a:spcAft>
        <a:defRPr sz="4000">
          <a:solidFill>
            <a:schemeClr val="tx2"/>
          </a:solidFill>
          <a:latin typeface="Arial Black" panose="020B0A04020102020204" pitchFamily="34" charset="0"/>
        </a:defRPr>
      </a:lvl7pPr>
      <a:lvl8pPr marL="1371600" algn="l" rtl="0" fontAlgn="base">
        <a:spcBef>
          <a:spcPct val="0"/>
        </a:spcBef>
        <a:spcAft>
          <a:spcPct val="0"/>
        </a:spcAft>
        <a:defRPr sz="4000">
          <a:solidFill>
            <a:schemeClr val="tx2"/>
          </a:solidFill>
          <a:latin typeface="Arial Black" panose="020B0A04020102020204" pitchFamily="34" charset="0"/>
        </a:defRPr>
      </a:lvl8pPr>
      <a:lvl9pPr marL="1828800" algn="l" rtl="0" fontAlgn="base">
        <a:spcBef>
          <a:spcPct val="0"/>
        </a:spcBef>
        <a:spcAft>
          <a:spcPct val="0"/>
        </a:spcAft>
        <a:defRPr sz="40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Conector drep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22" name="Substituent titlu 21"/>
          <p:cNvSpPr>
            <a:spLocks noGrp="1"/>
          </p:cNvSpPr>
          <p:nvPr>
            <p:ph type="title"/>
          </p:nvPr>
        </p:nvSpPr>
        <p:spPr>
          <a:xfrm>
            <a:off x="457200" y="274638"/>
            <a:ext cx="7467600" cy="1143000"/>
          </a:xfrm>
          <a:prstGeom prst="rect">
            <a:avLst/>
          </a:prstGeom>
        </p:spPr>
        <p:txBody>
          <a:bodyPr vert="horz" anchor="b">
            <a:normAutofit/>
          </a:bodyPr>
          <a:lstStyle/>
          <a:p>
            <a:pPr fontAlgn="base"/>
            <a:r>
              <a:rPr lang="ro-RO" strike="noStrike" noProof="1"/>
              <a:t>Faceți clic pentru a edita stilul de titlu Coordonator</a:t>
            </a:r>
            <a:endParaRPr lang="en-US" strike="noStrike" noProof="1"/>
          </a:p>
        </p:txBody>
      </p:sp>
      <p:sp>
        <p:nvSpPr>
          <p:cNvPr id="13" name="Substituent text 12"/>
          <p:cNvSpPr>
            <a:spLocks noGrp="1"/>
          </p:cNvSpPr>
          <p:nvPr>
            <p:ph type="body"/>
          </p:nvPr>
        </p:nvSpPr>
        <p:spPr>
          <a:xfrm>
            <a:off x="457200" y="1600200"/>
            <a:ext cx="7467600" cy="4873625"/>
          </a:xfrm>
          <a:prstGeom prst="rect">
            <a:avLst/>
          </a:prstGeom>
          <a:noFill/>
          <a:ln w="9525">
            <a:noFill/>
          </a:ln>
        </p:spPr>
        <p:txBody>
          <a:bodyPr anchor="t" anchorCtr="0"/>
          <a:lstStyle/>
          <a:p>
            <a:pPr lvl="0"/>
            <a:r>
              <a:rPr lang="ro-RO" altLang="en-US" dirty="0"/>
              <a:t>Faceți clic pentru a edita stilurile de text Coordonator</a:t>
            </a:r>
          </a:p>
          <a:p>
            <a:pPr lvl="1"/>
            <a:r>
              <a:rPr lang="ro-RO" altLang="en-US" dirty="0"/>
              <a:t>Al doilea nivel</a:t>
            </a:r>
          </a:p>
          <a:p>
            <a:pPr lvl="2"/>
            <a:r>
              <a:rPr lang="ro-RO" altLang="en-US" dirty="0"/>
              <a:t>Al treilea nivel</a:t>
            </a:r>
          </a:p>
          <a:p>
            <a:pPr lvl="3"/>
            <a:r>
              <a:rPr lang="ro-RO" altLang="en-US" dirty="0"/>
              <a:t>Al patrulea nivel</a:t>
            </a:r>
          </a:p>
          <a:p>
            <a:pPr lvl="4"/>
            <a:r>
              <a:rPr lang="ro-RO" altLang="en-US" dirty="0"/>
              <a:t>Al cincilea nivel</a:t>
            </a:r>
            <a:endParaRPr lang="en-US" altLang="en-US" dirty="0"/>
          </a:p>
        </p:txBody>
      </p:sp>
      <p:sp>
        <p:nvSpPr>
          <p:cNvPr id="14" name="Substituent dată 13"/>
          <p:cNvSpPr>
            <a:spLocks noGrp="1"/>
          </p:cNvSpPr>
          <p:nvPr>
            <p:ph type="dt" sz="half" idx="2"/>
          </p:nvPr>
        </p:nvSpPr>
        <p:spPr>
          <a:xfrm rot="5400000">
            <a:off x="7589044" y="1081881"/>
            <a:ext cx="2011363" cy="384175"/>
          </a:xfrm>
          <a:prstGeom prst="rect">
            <a:avLst/>
          </a:prstGeom>
        </p:spPr>
        <p:txBody>
          <a:bodyPr vert="horz" anchor="ctr" anchorCtr="0"/>
          <a:lstStyle>
            <a:lvl1pPr algn="r" eaLnBrk="1" latinLnBrk="0" hangingPunct="1">
              <a:defRPr kumimoji="0" sz="1200">
                <a:solidFill>
                  <a:schemeClr val="tx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3" name="Substituent subsol 2"/>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lstStyle>
            <a:lvl1pPr eaLnBrk="1" hangingPunct="1">
              <a:defRPr sz="1200">
                <a:solidFill>
                  <a:schemeClr val="tx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p>
        </p:txBody>
      </p:sp>
      <p:sp>
        <p:nvSpPr>
          <p:cNvPr id="7" name="Conector drep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3080" name="Conector drept 8"/>
          <p:cNvSpPr/>
          <p:nvPr/>
        </p:nvSpPr>
        <p:spPr>
          <a:xfrm>
            <a:off x="8991600" y="0"/>
            <a:ext cx="0" cy="6858000"/>
          </a:xfrm>
          <a:prstGeom prst="line">
            <a:avLst/>
          </a:prstGeom>
          <a:ln w="19050" cap="flat" cmpd="sng">
            <a:solidFill>
              <a:schemeClr val="accent1"/>
            </a:solidFill>
            <a:prstDash val="solid"/>
            <a:round/>
            <a:headEnd type="none" w="med" len="med"/>
            <a:tailEnd type="none" w="med" len="med"/>
          </a:ln>
        </p:spPr>
      </p:sp>
      <p:sp>
        <p:nvSpPr>
          <p:cNvPr id="10" name="Dreptunghi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82" name="Conector drept 10"/>
          <p:cNvSpPr/>
          <p:nvPr/>
        </p:nvSpPr>
        <p:spPr>
          <a:xfrm>
            <a:off x="8915400" y="0"/>
            <a:ext cx="0" cy="6858000"/>
          </a:xfrm>
          <a:prstGeom prst="line">
            <a:avLst/>
          </a:prstGeom>
          <a:ln w="9525" cap="flat" cmpd="sng">
            <a:solidFill>
              <a:schemeClr val="accent1"/>
            </a:solidFill>
            <a:prstDash val="solid"/>
            <a:round/>
            <a:headEnd type="none" w="med" len="med"/>
            <a:tailEnd type="none" w="med" len="med"/>
          </a:ln>
        </p:spPr>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3" name="Substituent număr diapozitiv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lgn="ctr" eaLnBrk="1" hangingPunct="1">
              <a:defRPr sz="1400" b="1">
                <a:solidFill>
                  <a:srgbClr val="FFFFFF"/>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t>‹#›</a:t>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2000"/>
                                        <p:tgtEl>
                                          <p:spTgt spid="1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2000"/>
                                        <p:tgtEl>
                                          <p:spTgt spid="1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fade">
                                      <p:cBhvr>
                                        <p:cTn id="18" dur="2000"/>
                                        <p:tgtEl>
                                          <p:spTgt spid="1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fade">
                                      <p:cBhvr>
                                        <p:cTn id="21" dur="2000"/>
                                        <p:tgtEl>
                                          <p:spTgt spid="1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fade">
                                      <p:cBhvr>
                                        <p:cTn id="24" dur="20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tmplLst>
          <p:tmpl lvl="1">
            <p:tnLst>
              <p:par>
                <p:cTn presetID="10"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cTn>
              </p:par>
            </p:tnLst>
          </p:tmpl>
        </p:tmplLst>
      </p:bldP>
    </p:bldLst>
  </p:timing>
  <p:hf sldNum="0"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panose="05000000000000000000"/>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hyperlink" Target="http://programe.ise.ro/Portals/1/Curriculum/2014-12/23-Istorie_clasa%20a%20IV-a.pdf" TargetMode="Externa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hyperlink" Target="http://programe.ise.ro/Portals/1/Curriculum/2017-progr/29-Istorie.pdf" TargetMode="Externa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hyperlink" Target="https://rocnee.eu/images/rocnee/fisiere/repere_medotologice/2025/finale/REPERE_METODOLOGICE_FILOSOFIE_%C8%98TIIN%C8%9AE_SOCIALE_ECONOMIE_APL_2024_2025_CLS_XII.pdf" TargetMode="External"/><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hyperlink" Target="https://rocnee.eu/images/rocnee/fisiere/repere_medotologice/2025/finale/REPERE_METODOLOGICE_ISTORIE_2024_2025_CLS_XII.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s://www.edu.ro/structura_an_scolar_2024_2025" TargetMode="External"/><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hyperlink" Target="https://www.edu.ro/structura_an_scolar_2024_2025" TargetMode="Externa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hyperlink" Target="https://rocnee.eu/index.php/manuale-scolare/cataloage-manuale-scolare-invatamant-preuniversitar2024-2025-clasele-i-viii-si-ix-xii" TargetMode="Externa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28600" y="274638"/>
            <a:ext cx="8705850" cy="4449763"/>
          </a:xfrm>
        </p:spPr>
        <p:txBody>
          <a:bodyPr vert="horz" anchor="b"/>
          <a:lstStyle/>
          <a:p>
            <a:pPr marL="0" marR="0" indent="0" algn="ctr" defTabSz="914400" rtl="0" eaLnBrk="1" fontAlgn="base" latinLnBrk="0" hangingPunct="1">
              <a:lnSpc>
                <a:spcPct val="100000"/>
              </a:lnSpc>
              <a:spcBef>
                <a:spcPct val="0"/>
              </a:spcBef>
              <a:spcAft>
                <a:spcPct val="0"/>
              </a:spcAft>
              <a:buClrTx/>
              <a:buSzTx/>
              <a:buFontTx/>
              <a:buNone/>
            </a:pPr>
            <a:r>
              <a:rPr kumimoji="0" lang="ro-RO" altLang="x-none"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ÎNTÂLNIREA DE LUCRU </a:t>
            </a:r>
            <a:br>
              <a:rPr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kumimoji="0" lang="ro-RO" altLang="x-none"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A INSPECTORILOR </a:t>
            </a:r>
            <a:br>
              <a:rPr lang="ro-RO" altLang="x-none"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kumimoji="0" lang="ro-RO" altLang="x-none"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DE </a:t>
            </a:r>
            <a:br>
              <a:rPr lang="ro-RO" altLang="x-none"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kumimoji="0" lang="ro-RO" altLang="x-none"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ŞTIINTE SOCIO-UMANE </a:t>
            </a:r>
            <a:br>
              <a:rPr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kumimoji="0" lang="ro-RO" altLang="x-none"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ŞI </a:t>
            </a:r>
            <a:br>
              <a:rPr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kumimoji="0" lang="ro-RO" altLang="x-none" sz="40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ISTORIE</a:t>
            </a:r>
            <a:br>
              <a:rPr lang="ro-RO" altLang="x-none"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endParaRPr kumimoji="0" sz="38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5059" name="Rectangle 3"/>
          <p:cNvSpPr>
            <a:spLocks noGrp="1" noChangeArrowheads="1"/>
          </p:cNvSpPr>
          <p:nvPr>
            <p:ph sz="quarter" idx="1"/>
          </p:nvPr>
        </p:nvSpPr>
        <p:spPr>
          <a:xfrm>
            <a:off x="304800" y="1447800"/>
            <a:ext cx="8629650" cy="4800600"/>
          </a:xfrm>
        </p:spPr>
        <p:txBody>
          <a:bodyPr vert="horz" wrap="square" lIns="91440" tIns="45720" rIns="91440" bIns="45720" numCol="1" anchor="t" anchorCtr="0" compatLnSpc="1"/>
          <a:lstStyle/>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2" panose="05020102010507070707" pitchFamily="18" charset="2"/>
              <a:buNone/>
            </a:pPr>
            <a:endParaRPr kumimoji="0" lang="ro-RO" altLang="en-US" sz="6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en-US"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5 </a:t>
            </a:r>
            <a:r>
              <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SEPTEMBRIE 20</a:t>
            </a:r>
            <a:r>
              <a:rPr kumimoji="0" lang="en-US"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2</a:t>
            </a:r>
            <a:r>
              <a:rPr lang="en-US" altLang="en-US" sz="36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4</a:t>
            </a:r>
            <a:endParaRPr kumimoji="0" lang="en-US"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en-US" altLang="en-US" sz="3600" b="1" i="0" u="none" strike="noStrike" kern="1200" cap="none" spc="0" normalizeH="0" baseline="0" noProof="1">
              <a:solidFill>
                <a:srgbClr val="FFFF99"/>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chemeClr val="accent1"/>
              </a:buClr>
              <a:buSzPct val="70000"/>
              <a:buFont typeface="Wingdings 2" panose="05020102010507070707" pitchFamily="18" charset="2"/>
              <a:buChar char=""/>
            </a:pPr>
            <a:endParaRPr kumimoji="0" lang="en-US" altLang="en-US" sz="3600" b="1" i="0" u="none" strike="noStrike" kern="1200" cap="none" spc="0" normalizeH="0" baseline="0" noProof="1">
              <a:solidFill>
                <a:srgbClr val="002060"/>
              </a:solidFill>
              <a:latin typeface="+mn-lt"/>
              <a:ea typeface="+mn-ea"/>
              <a:cs typeface="+mn-cs"/>
            </a:endParaRPr>
          </a:p>
        </p:txBody>
      </p:sp>
      <p:sp>
        <p:nvSpPr>
          <p:cNvPr id="12291" name="Substituent număr diapozitiv 3"/>
          <p:cNvSpPr>
            <a:spLocks noGrp="1"/>
          </p:cNvSpPr>
          <p:nvPr>
            <p:ph type="sldNum" sz="quarter" idx="4"/>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a:t>
            </a:fld>
            <a:endParaRPr lang="en-US" altLang="en-US" sz="1400" b="1" dirty="0">
              <a:solidFill>
                <a:srgbClr val="FFFFFF"/>
              </a:solidFill>
              <a:latin typeface="Arial Black" panose="020B0A04020102020204" pitchFamily="34"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10</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228600" y="1524000"/>
            <a:ext cx="8305800" cy="2030413"/>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mj-lt"/>
              <a:ea typeface="+mn-ea"/>
              <a:cs typeface="+mn-cs"/>
              <a:hlinkClick r:id="rId2"/>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mj-lt"/>
              <a:ea typeface="+mn-ea"/>
              <a:cs typeface="+mn-cs"/>
              <a:hlinkClick r:id="rId2"/>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4" name="Dreptunghi 3"/>
          <p:cNvSpPr/>
          <p:nvPr/>
        </p:nvSpPr>
        <p:spPr>
          <a:xfrm>
            <a:off x="990600" y="990600"/>
            <a:ext cx="7086600" cy="5676900"/>
          </a:xfrm>
          <a:prstGeom prst="rect">
            <a:avLst/>
          </a:prstGeom>
        </p:spPr>
        <p:txBody>
          <a:bodyPr>
            <a:spAutoFit/>
          </a:bodyPr>
          <a:lstStyle/>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Programa școlară  pentru disciplina  </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ISTORIE, clasa a IV-a, aprobată  prin</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OMEN nr.   5003/02.12.2014 </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poate fi accesată la adresa:</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https://www.rocnee.eu/index.php/dcee-oriz/curriculum-oriz/programe-scolare-front/programe-scolare-in-vigoare</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C0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C0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C00000"/>
              </a:solidFill>
              <a:effectLst>
                <a:outerShdw blurRad="38100" dist="38100" dir="2700000">
                  <a:srgbClr val="C0C0C0"/>
                </a:outerShdw>
              </a:effectLst>
              <a:latin typeface="Arial Black" panose="020B0A04020102020204" pitchFamily="34" charset="0"/>
              <a:ea typeface="+mn-ea"/>
              <a:cs typeface="+mn-cs"/>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11</a:t>
            </a:fld>
            <a:endParaRPr lang="en-US" altLang="en-US" sz="1400" b="1" dirty="0">
              <a:solidFill>
                <a:srgbClr val="FFFFFF"/>
              </a:solidFill>
              <a:latin typeface="Arial Black" panose="020B0A04020102020204" pitchFamily="34" charset="0"/>
            </a:endParaRPr>
          </a:p>
        </p:txBody>
      </p:sp>
      <p:sp>
        <p:nvSpPr>
          <p:cNvPr id="125953" name="Rectangle 1"/>
          <p:cNvSpPr>
            <a:spLocks noChangeArrowheads="1"/>
          </p:cNvSpPr>
          <p:nvPr/>
        </p:nvSpPr>
        <p:spPr bwMode="auto">
          <a:xfrm>
            <a:off x="0" y="-230345"/>
            <a:ext cx="9144000" cy="7447280"/>
          </a:xfrm>
          <a:prstGeom prst="rect">
            <a:avLst/>
          </a:prstGeom>
          <a:noFill/>
          <a:ln w="9525">
            <a:noFill/>
            <a:miter lim="800000"/>
          </a:ln>
          <a:effectLst/>
        </p:spPr>
        <p:txBody>
          <a:bodyPr anchor="ctr">
            <a:spAutoFit/>
          </a:bodyPr>
          <a:lstStyle/>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1800" b="1" i="0" u="none" strike="noStrike" kern="1200" cap="none" spc="0" normalizeH="0" baseline="0" noProof="1">
              <a:solidFill>
                <a:srgbClr val="002060"/>
              </a:solidFill>
              <a:effectLst>
                <a:outerShdw blurRad="38100" dist="38100" dir="2700000">
                  <a:srgbClr val="C0C0C0"/>
                </a:outerShdw>
              </a:effectLst>
              <a:latin typeface="Century Schoolbook" panose="02040604050505020304" pitchFamily="18" charset="0"/>
              <a:ea typeface="+mn-ea"/>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pP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ÎNVĂȚĂMÂNTUL GIMNAZIAL</a:t>
            </a:r>
          </a:p>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1800" b="1" i="0" u="none" strike="noStrike" kern="1200" cap="none" spc="0" normalizeH="0" baseline="0" noProof="1">
              <a:solidFill>
                <a:srgbClr val="002060"/>
              </a:solidFill>
              <a:effectLst>
                <a:outerShdw blurRad="38100" dist="38100" dir="2700000">
                  <a:srgbClr val="C0C0C0"/>
                </a:outerShdw>
              </a:effectLst>
              <a:latin typeface="Century Schoolbook" panose="02040604050505020304" pitchFamily="18" charset="0"/>
              <a:ea typeface="+mn-ea"/>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PROGRAME ȘCOLARE PENTRU ÎNVĂȚĂMÂNTUL GIMNAZIAL</a:t>
            </a:r>
          </a:p>
          <a:p>
            <a:pPr marL="0" marR="0" indent="0" algn="ctr" defTabSz="914400" rtl="0" eaLnBrk="0" fontAlgn="base" latinLnBrk="0" hangingPunct="0">
              <a:lnSpc>
                <a:spcPct val="100000"/>
              </a:lnSpc>
              <a:spcBef>
                <a:spcPct val="0"/>
              </a:spcBef>
              <a:spcAft>
                <a:spcPct val="0"/>
              </a:spcAft>
              <a:buClrTx/>
              <a:buSzTx/>
              <a:buFontTx/>
              <a:buNone/>
            </a:pPr>
            <a:r>
              <a:rPr kumimoji="0" lang="ro-RO" altLang="zh-CN"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EDUCAȚIE SOCIALĂ</a:t>
            </a:r>
            <a:r>
              <a:rPr kumimoji="0" lang="ro-RO" altLang="zh-CN"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Times New Roman" panose="02020603050405020304" pitchFamily="18" charset="0"/>
              </a:rPr>
              <a:t> - </a:t>
            </a:r>
            <a:r>
              <a:rPr kumimoji="0" lang="ro-RO" altLang="zh-CN" sz="1600" b="0" i="0" u="none" strike="noStrike" kern="1200" cap="none" spc="0" normalizeH="0" baseline="0" noProof="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a:t>
            </a:r>
            <a:r>
              <a:rPr kumimoji="0" lang="ro-RO" altLang="zh-CN" sz="1600" b="0"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rin</a:t>
            </a:r>
            <a:r>
              <a:rPr kumimoji="0" lang="ro-RO" altLang="zh-CN" sz="1600" b="1"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 </a:t>
            </a:r>
            <a:r>
              <a:rPr kumimoji="0" lang="ro-RO" altLang="zh-CN" sz="1800" b="1" i="0" u="sng"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OMEN nr. 3393/28.02.2017 </a:t>
            </a:r>
            <a:r>
              <a:rPr kumimoji="0" lang="ro-RO" altLang="zh-CN" sz="1600" b="0"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au fost aprobate programele școlare pentru ciclul gimnazial, incluzând și programa școlară pentru disciplina de trunchi comun (obligatorie) </a:t>
            </a:r>
            <a:r>
              <a:rPr kumimoji="0" lang="ro-RO" altLang="zh-CN" sz="1600" b="1"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 </a:t>
            </a:r>
            <a:r>
              <a:rPr kumimoji="0" lang="ro-RO" altLang="zh-CN" sz="1800" b="1" i="1"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Educație socială</a:t>
            </a:r>
            <a:r>
              <a:rPr kumimoji="0" lang="ro-RO" altLang="zh-CN" sz="1600" b="1"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 </a:t>
            </a:r>
            <a:r>
              <a:rPr kumimoji="0" lang="ro-RO" altLang="zh-CN" sz="1600" b="0"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după cum urmează: </a:t>
            </a: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14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la clasa a V-a, disciplina </a:t>
            </a:r>
            <a:r>
              <a:rPr kumimoji="0" lang="ro-RO" altLang="zh-CN" sz="1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Educaţie socială - Gândire critică și drepturile copilului </a:t>
            </a:r>
            <a:r>
              <a:rPr kumimoji="0" lang="ro-RO" altLang="zh-CN" sz="1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urmărește dezvoltarea gândirii critice în raport cu/prin orientare către problematica drepturilor copilului. Abordarea gândirii critice şi a drepturilor copilului se realizează, într-un mod integrat, pornind de la competenţele specifice definite în cadrul programei. Activitățile de învățare propuse urmăresc să susțină elevii în efortul de a reflecta critic asupra propriilor drepturi şi responsabilități; oferă astfel, contexte pentru formularea de întrebări, construirea unui punct de vedere argumentat sau pentru examinarea opiniilor, explicațiilor și argumentelor formulate de alte persoane. În egală măsură, activitățile de învățare urmăresc să stimuleze şi implicarea directă a elevilor în promovarea şi apărarea propriilor drepturi;</a:t>
            </a:r>
          </a:p>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1400" b="0" i="0" u="none" strike="noStrike" kern="1200" cap="none" spc="0" normalizeH="0" baseline="0" noProof="1">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14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la clasa a VI-a, disciplina </a:t>
            </a:r>
            <a:r>
              <a:rPr kumimoji="0" lang="ro-RO" altLang="zh-CN" sz="1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Educaţie socială - Educaţie interculturala </a:t>
            </a:r>
            <a:r>
              <a:rPr kumimoji="0" lang="ro-RO" altLang="zh-CN" sz="1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propune un demers didactic centrat pe valorile şi principiile interculturalităţii, în contextul societăţii româneşti contemporane. Disciplina urmăreşte formarea elevilor ca persoane capabile să valorizeze propria cultură şi să aprecieze pozitiv diferite alte culturi ce se regăsesc într-o societate interculturală;</a:t>
            </a:r>
          </a:p>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1400" b="0" i="0" u="none" strike="noStrike" kern="1200" cap="none" spc="0" normalizeH="0" baseline="0" noProof="1">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14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la clasa a VII-a, disciplina </a:t>
            </a:r>
            <a:r>
              <a:rPr kumimoji="0" lang="ro-RO" altLang="zh-CN" sz="1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Educaţie socială - Educaţie pentru cetăţenie democratică </a:t>
            </a:r>
            <a:r>
              <a:rPr kumimoji="0" lang="ro-RO" altLang="zh-CN" sz="1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este centrată pe valorile şi principiile cetăţeniei democratice. Prin această disciplină se continuă educaţia civică a elevilor, iniţiată în învăţământul primar, dobândindu-se noi competențe referitoare la înțelegerea funcţionării</a:t>
            </a:r>
            <a:r>
              <a:rPr kumimoji="0" lang="ro-RO" altLang="zh-CN" sz="14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a:t>
            </a:r>
            <a:r>
              <a:rPr kumimoji="0" lang="ro-RO" altLang="zh-CN" sz="1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statului democratic, ca stat de drept, și la practicarea cetățeniei active;</a:t>
            </a:r>
          </a:p>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1400" b="0" i="0" u="none" strike="noStrike" kern="1200" cap="none" spc="0" normalizeH="0" baseline="0" noProof="1">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1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La clasa </a:t>
            </a:r>
            <a:r>
              <a:rPr kumimoji="0" lang="ro-RO" altLang="zh-CN" sz="14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a VIII-a</a:t>
            </a:r>
            <a:r>
              <a:rPr kumimoji="0" lang="ro-RO" altLang="zh-CN" sz="1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disciplina </a:t>
            </a:r>
            <a:r>
              <a:rPr kumimoji="0" lang="ro-RO" altLang="zh-CN" sz="1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Educaţie socială - Educație economico-financiară</a:t>
            </a:r>
            <a:r>
              <a:rPr kumimoji="0" lang="ro-RO" altLang="zh-CN" sz="1400" b="0"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 </a:t>
            </a:r>
            <a:r>
              <a:rPr kumimoji="0" lang="ro-RO" altLang="zh-CN" sz="1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este orientată pe dimensiunea economico-financiară şi antreprenorială a exercitării cetățeniei. Raportarea elevilor de gimnaziu la aspecte care ţin de domeniul economico-financiar este realizată în mod firesc, fiind vizate aspecte esenţiale cu care aceştia vin în contact direct sau prin intermediul familiei din care fac parte. În mod similar, în deplină concordanţă cu vârsta elevilor, este avută în vedere dezvoltarea spiritului de iniţiativă şi antreprenoriat; accentul este pus pe realizarea unor planuri de acțiune (personale/ de familie) pentru realizarea unui scop, pe abilitatea persoanei de a transforma ideile în acţiune.</a:t>
            </a:r>
            <a:r>
              <a:rPr kumimoji="0" lang="ro-RO" altLang="zh-CN" sz="1400" b="1" i="0" u="none" strike="noStrike" kern="1200" cap="none" spc="0" normalizeH="0" baseline="0" noProof="1">
                <a:solidFill>
                  <a:srgbClr val="0070C0"/>
                </a:solidFill>
                <a:latin typeface="Times New Roman" panose="02020603050405020304" pitchFamily="18" charset="0"/>
                <a:ea typeface="+mn-ea"/>
                <a:cs typeface="Times New Roman" panose="02020603050405020304" pitchFamily="18" charset="0"/>
              </a:rPr>
              <a:t> </a:t>
            </a:r>
            <a:endParaRPr kumimoji="0" lang="ro-RO" altLang="zh-CN" sz="1400" b="0" i="0" u="none" strike="noStrike" kern="1200" cap="none" spc="0" normalizeH="0" baseline="0" noProof="1">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l" defTabSz="914400" rtl="0" eaLnBrk="0" fontAlgn="base" latinLnBrk="0" hangingPunct="0">
              <a:lnSpc>
                <a:spcPct val="100000"/>
              </a:lnSpc>
              <a:spcBef>
                <a:spcPct val="0"/>
              </a:spcBef>
              <a:spcAft>
                <a:spcPct val="0"/>
              </a:spcAft>
              <a:buClrTx/>
              <a:buSzTx/>
              <a:buFontTx/>
              <a:buNone/>
            </a:pPr>
            <a:endParaRPr kumimoji="0" lang="ro-RO" altLang="zh-CN" sz="1800" b="0" i="0" u="none" strike="noStrike" kern="1200" cap="none" spc="0" normalizeH="0" baseline="0" noProof="1">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7467600" cy="487363"/>
          </a:xfrm>
        </p:spPr>
        <p:txBody>
          <a:bodyPr vert="horz" wrap="square" lIns="91440" tIns="45720" rIns="91440" bIns="45720" numCol="1" anchor="b" anchorCtr="0" compatLnSpc="1">
            <a:normAutofit fontScale="90000"/>
          </a:bodyPr>
          <a:lstStyle/>
          <a:p>
            <a:pPr marL="0" marR="0" indent="0" algn="ctr" defTabSz="914400" rtl="0" eaLnBrk="0" fontAlgn="base" latinLnBrk="0" hangingPunct="0">
              <a:lnSpc>
                <a:spcPct val="100000"/>
              </a:lnSpc>
              <a:spcBef>
                <a:spcPct val="0"/>
              </a:spcBef>
              <a:spcAft>
                <a:spcPct val="0"/>
              </a:spcAft>
              <a:buClrTx/>
              <a:buSzTx/>
              <a:buFontTx/>
              <a:buNone/>
            </a:pPr>
            <a:br>
              <a:rPr lang="ro-RO" altLang="zh-CN" sz="2600" b="1"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lang="ro-RO" altLang="zh-CN" sz="1600" b="1"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ÎNVĂȚĂMÂNTUL GIMNAZIAL</a:t>
            </a:r>
            <a:endParaRPr kumimoji="0" lang="ro-RO" altLang="en-US" sz="1600" b="0" i="0" u="none" strike="noStrike" kern="1200" cap="small" spc="0" normalizeH="0" baseline="0" noProof="1">
              <a:solidFill>
                <a:schemeClr val="tx2"/>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5602" name="Substituent conținut 2"/>
          <p:cNvSpPr>
            <a:spLocks noGrp="1"/>
          </p:cNvSpPr>
          <p:nvPr>
            <p:ph sz="quarter" idx="1"/>
          </p:nvPr>
        </p:nvSpPr>
        <p:spPr>
          <a:xfrm>
            <a:off x="457200" y="1143000"/>
            <a:ext cx="7467600" cy="5330825"/>
          </a:xfrm>
        </p:spPr>
        <p:txBody>
          <a:bodyPr vert="horz" wrap="square" lIns="91440" tIns="45720" rIns="91440" bIns="45720" anchor="t" anchorCtr="0"/>
          <a:lstStyle/>
          <a:p>
            <a:pPr algn="ctr">
              <a:buClr>
                <a:schemeClr val="accent1"/>
              </a:buClr>
              <a:buSzPct val="70000"/>
              <a:buFont typeface="Wingdings" panose="05000000000000000000" pitchFamily="2" charset="2"/>
            </a:pPr>
            <a:r>
              <a:rPr lang="ro-RO" altLang="en-US" sz="1800" dirty="0">
                <a:latin typeface="Times New Roman" panose="02020603050405020304" pitchFamily="18" charset="0"/>
                <a:cs typeface="Times New Roman" panose="02020603050405020304" pitchFamily="18" charset="0"/>
              </a:rPr>
              <a:t>Ca un element de noutate general,</a:t>
            </a:r>
            <a:r>
              <a:rPr lang="ro-RO" altLang="en-US" sz="1800" b="1" dirty="0">
                <a:latin typeface="Times New Roman" panose="02020603050405020304" pitchFamily="18" charset="0"/>
                <a:cs typeface="Times New Roman" panose="02020603050405020304" pitchFamily="18" charset="0"/>
              </a:rPr>
              <a:t> </a:t>
            </a:r>
            <a:r>
              <a:rPr lang="ro-RO" altLang="en-US" sz="1800" dirty="0">
                <a:latin typeface="Times New Roman" panose="02020603050405020304" pitchFamily="18" charset="0"/>
                <a:cs typeface="Times New Roman" panose="02020603050405020304" pitchFamily="18" charset="0"/>
              </a:rPr>
              <a:t>în spiritul implicării elevilor în propria învățare, programele școlare pentru disciplina </a:t>
            </a:r>
            <a:r>
              <a:rPr lang="ro-RO" altLang="en-US" sz="1800" b="1" i="1" dirty="0">
                <a:latin typeface="Times New Roman" panose="02020603050405020304" pitchFamily="18" charset="0"/>
                <a:cs typeface="Times New Roman" panose="02020603050405020304" pitchFamily="18" charset="0"/>
              </a:rPr>
              <a:t>Educație socială</a:t>
            </a:r>
            <a:r>
              <a:rPr lang="ro-RO" altLang="en-US" sz="1800" dirty="0">
                <a:latin typeface="Times New Roman" panose="02020603050405020304" pitchFamily="18" charset="0"/>
                <a:cs typeface="Times New Roman" panose="02020603050405020304" pitchFamily="18" charset="0"/>
              </a:rPr>
              <a:t> consacră un rol special </a:t>
            </a:r>
            <a:r>
              <a:rPr lang="ro-RO" altLang="en-US" sz="1800" b="1" dirty="0">
                <a:latin typeface="Times New Roman" panose="02020603050405020304" pitchFamily="18" charset="0"/>
                <a:cs typeface="Times New Roman" panose="02020603050405020304" pitchFamily="18" charset="0"/>
              </a:rPr>
              <a:t>proiectului educațional</a:t>
            </a:r>
            <a:r>
              <a:rPr lang="ro-RO" altLang="en-US" sz="1800" dirty="0">
                <a:latin typeface="Times New Roman" panose="02020603050405020304" pitchFamily="18" charset="0"/>
                <a:cs typeface="Times New Roman" panose="02020603050405020304" pitchFamily="18" charset="0"/>
              </a:rPr>
              <a:t>. </a:t>
            </a:r>
          </a:p>
          <a:p>
            <a:pPr algn="ctr">
              <a:buClr>
                <a:schemeClr val="accent1"/>
              </a:buClr>
              <a:buSzPct val="70000"/>
              <a:buFont typeface="Wingdings" panose="05000000000000000000" pitchFamily="2" charset="2"/>
            </a:pPr>
            <a:endParaRPr lang="ro-RO" altLang="en-US" sz="1800" dirty="0">
              <a:latin typeface="Times New Roman" panose="02020603050405020304" pitchFamily="18" charset="0"/>
              <a:cs typeface="Times New Roman" panose="02020603050405020304" pitchFamily="18" charset="0"/>
            </a:endParaRPr>
          </a:p>
          <a:p>
            <a:pPr algn="ctr">
              <a:buClr>
                <a:schemeClr val="accent1"/>
              </a:buClr>
              <a:buSzPct val="70000"/>
              <a:buFont typeface="Wingdings" panose="05000000000000000000" pitchFamily="2" charset="2"/>
            </a:pPr>
            <a:r>
              <a:rPr lang="ro-RO" altLang="en-US" sz="1800" dirty="0">
                <a:latin typeface="Times New Roman" panose="02020603050405020304" pitchFamily="18" charset="0"/>
                <a:cs typeface="Times New Roman" panose="02020603050405020304" pitchFamily="18" charset="0"/>
              </a:rPr>
              <a:t>Este creat, în acest fel, un cadru educațional care apropie procesul de predare-învățare-evaluare de viața reală, în care proiectul este un instrument de lucru necesar pentru desfășurarea activității în toate domeniile social-economice. Acest cadru educațional permite </a:t>
            </a:r>
            <a:r>
              <a:rPr lang="ro-RO" altLang="en-US" sz="1800" i="1" dirty="0">
                <a:latin typeface="Times New Roman" panose="02020603050405020304" pitchFamily="18" charset="0"/>
                <a:cs typeface="Times New Roman" panose="02020603050405020304" pitchFamily="18" charset="0"/>
              </a:rPr>
              <a:t>învățarea participării prin participare </a:t>
            </a:r>
            <a:r>
              <a:rPr lang="ro-RO" altLang="en-US" sz="1800" dirty="0">
                <a:latin typeface="Times New Roman" panose="02020603050405020304" pitchFamily="18" charset="0"/>
                <a:cs typeface="Times New Roman" panose="02020603050405020304" pitchFamily="18" charset="0"/>
              </a:rPr>
              <a:t>și nu doar discutând </a:t>
            </a:r>
            <a:r>
              <a:rPr lang="ro-RO" altLang="en-US" sz="1800" i="1" dirty="0">
                <a:latin typeface="Times New Roman" panose="02020603050405020304" pitchFamily="18" charset="0"/>
                <a:cs typeface="Times New Roman" panose="02020603050405020304" pitchFamily="18" charset="0"/>
              </a:rPr>
              <a:t>despre participare</a:t>
            </a:r>
            <a:r>
              <a:rPr lang="ro-RO" altLang="en-US" sz="1800" dirty="0">
                <a:latin typeface="Times New Roman" panose="02020603050405020304" pitchFamily="18" charset="0"/>
                <a:cs typeface="Times New Roman" panose="02020603050405020304" pitchFamily="18" charset="0"/>
              </a:rPr>
              <a:t>; este facilitată, de asemenea, dezvoltarea abilităților necesare secolului al XXI-lea: creativitate, gândire critică și sistemică, abilități de comunicare și de colaborare, capacitate de adaptare, responsabilitate, spirit de echipă. </a:t>
            </a:r>
            <a:r>
              <a:rPr lang="ro-RO" altLang="en-US" sz="1800" b="1" dirty="0">
                <a:latin typeface="Times New Roman" panose="02020603050405020304" pitchFamily="18" charset="0"/>
                <a:cs typeface="Times New Roman" panose="02020603050405020304" pitchFamily="18" charset="0"/>
              </a:rPr>
              <a:t>Bugetul de timp alocat  proiectului reprezintă 25-30% din bugetul total  de timp alocat, pe an de studiu, disciplinei</a:t>
            </a:r>
            <a:r>
              <a:rPr lang="ro-RO" altLang="en-US" sz="1800" dirty="0">
                <a:latin typeface="Times New Roman" panose="02020603050405020304" pitchFamily="18" charset="0"/>
                <a:cs typeface="Times New Roman" panose="02020603050405020304" pitchFamily="18" charset="0"/>
              </a:rPr>
              <a:t>. </a:t>
            </a:r>
          </a:p>
          <a:p>
            <a:pPr algn="ctr">
              <a:buClr>
                <a:schemeClr val="accent1"/>
              </a:buClr>
              <a:buSzPct val="70000"/>
              <a:buFont typeface="Wingdings" panose="05000000000000000000" pitchFamily="2" charset="2"/>
            </a:pPr>
            <a:endParaRPr lang="ro-RO" altLang="en-US" sz="1800" dirty="0">
              <a:latin typeface="Times New Roman" panose="02020603050405020304" pitchFamily="18" charset="0"/>
              <a:cs typeface="Times New Roman" panose="02020603050405020304" pitchFamily="18" charset="0"/>
            </a:endParaRPr>
          </a:p>
          <a:p>
            <a:pPr algn="ctr">
              <a:buClr>
                <a:schemeClr val="accent1"/>
              </a:buClr>
              <a:buSzPct val="70000"/>
              <a:buFont typeface="Wingdings" panose="05000000000000000000" pitchFamily="2" charset="2"/>
            </a:pPr>
            <a:r>
              <a:rPr lang="vi-VN" altLang="en-US" sz="1800" dirty="0">
                <a:latin typeface="Times New Roman" panose="02020603050405020304" pitchFamily="18" charset="0"/>
                <a:cs typeface="Times New Roman" panose="02020603050405020304" pitchFamily="18" charset="0"/>
              </a:rPr>
              <a:t>Activitatea fiecărui elev în cadrul echipei de proiect este evaluată și se finalizează prin notarea acestuia.</a:t>
            </a:r>
            <a:r>
              <a:rPr lang="vi-VN" altLang="en-US" sz="1800" dirty="0">
                <a:latin typeface="Times New Roman" panose="02020603050405020304" pitchFamily="18" charset="0"/>
              </a:rPr>
              <a:t> </a:t>
            </a:r>
            <a:endParaRPr lang="ro-RO" altLang="en-US" sz="1800" dirty="0">
              <a:latin typeface="Times New Roman" panose="02020603050405020304" pitchFamily="18" charset="0"/>
            </a:endParaRPr>
          </a:p>
          <a:p>
            <a:pPr algn="ctr">
              <a:buClr>
                <a:schemeClr val="accent1"/>
              </a:buClr>
              <a:buSzPct val="70000"/>
              <a:buFont typeface="Wingdings" panose="05000000000000000000" pitchFamily="2" charset="2"/>
            </a:pPr>
            <a:endParaRPr lang="ro-RO" altLang="en-US" sz="2000" dirty="0"/>
          </a:p>
        </p:txBody>
      </p:sp>
      <p:sp>
        <p:nvSpPr>
          <p:cNvPr id="25603" name="Substituent număr diapozitiv 3"/>
          <p:cNvSpPr>
            <a:spLocks noGrp="1"/>
          </p:cNvSpPr>
          <p:nvPr>
            <p:ph type="sldNum" sz="quarter" idx="4"/>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12</a:t>
            </a:fld>
            <a:endParaRPr lang="en-US" altLang="en-US" sz="1400" b="1" dirty="0">
              <a:solidFill>
                <a:srgbClr val="FFFFFF"/>
              </a:solidFill>
              <a:latin typeface="Arial Black" panose="020B0A04020102020204" pitchFamily="34" charset="0"/>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13</a:t>
            </a:fld>
            <a:endParaRPr lang="en-US" altLang="en-US" sz="1400" b="1" dirty="0">
              <a:solidFill>
                <a:srgbClr val="FFFFFF"/>
              </a:solidFill>
              <a:latin typeface="Arial Black" panose="020B0A04020102020204" pitchFamily="34" charset="0"/>
            </a:endParaRPr>
          </a:p>
        </p:txBody>
      </p:sp>
      <p:sp>
        <p:nvSpPr>
          <p:cNvPr id="374786" name="Rectangle 2"/>
          <p:cNvSpPr>
            <a:spLocks noGrp="1" noChangeArrowheads="1"/>
          </p:cNvSpPr>
          <p:nvPr>
            <p:ph type="title" idx="4294967295"/>
          </p:nvPr>
        </p:nvSpPr>
        <p:spPr>
          <a:xfrm>
            <a:off x="685800" y="0"/>
            <a:ext cx="8458200" cy="1417638"/>
          </a:xfrm>
        </p:spPr>
        <p:txBody>
          <a:bodyPr anchor="b">
            <a:noAutofit/>
          </a:bodyPr>
          <a:lstStyle/>
          <a:p>
            <a:pPr marL="0" marR="0" lvl="0" indent="0" algn="ctr" defTabSz="914400" rtl="0" eaLnBrk="1" fontAlgn="auto" latinLnBrk="0" hangingPunct="1">
              <a:lnSpc>
                <a:spcPct val="100000"/>
              </a:lnSpc>
              <a:spcBef>
                <a:spcPct val="0"/>
              </a:spcBef>
              <a:spcAft>
                <a:spcPts val="0"/>
              </a:spcAft>
              <a:buClrTx/>
              <a:buSzTx/>
              <a:buFontTx/>
              <a:buNone/>
              <a:defRPr/>
            </a:pP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endPar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endParaRPr>
          </a:p>
        </p:txBody>
      </p:sp>
      <p:sp>
        <p:nvSpPr>
          <p:cNvPr id="374787" name="Rectangle 3"/>
          <p:cNvSpPr>
            <a:spLocks noGrp="1" noChangeArrowheads="1"/>
          </p:cNvSpPr>
          <p:nvPr>
            <p:ph type="body" idx="4294967295"/>
          </p:nvPr>
        </p:nvSpPr>
        <p:spPr>
          <a:xfrm>
            <a:off x="838200" y="1447800"/>
            <a:ext cx="8305800" cy="5181600"/>
          </a:xfrm>
        </p:spPr>
        <p:txBody>
          <a:bodyPr vert="horz" wrap="square" lIns="91440" tIns="45720" rIns="91440" bIns="45720" numCol="1" anchor="t" anchorCtr="0" compatLnSpc="1">
            <a:noAutofit/>
          </a:bodyPr>
          <a:lstStyle/>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r>
              <a:rPr kumimoji="0" lang="ro-RO" altLang="en-US" sz="16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Programe şcolare valabile începând </a:t>
            </a:r>
            <a:r>
              <a:rPr kumimoji="0" lang="en-US" altLang="en-US" sz="16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cu </a:t>
            </a:r>
            <a:r>
              <a:rPr kumimoji="0" lang="ro-RO" altLang="en-US" sz="16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anul şcolar 2009-2010</a:t>
            </a:r>
          </a:p>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r>
              <a:rPr kumimoji="0" lang="ro-RO" altLang="en-US" sz="16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SOCIO-UMANE</a:t>
            </a:r>
          </a:p>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endParaRPr kumimoji="0" lang="ro-RO" altLang="en-US" sz="16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endParaRPr kumimoji="0" lang="ro-RO" altLang="en-US" sz="16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endParaRPr kumimoji="0" lang="ro-RO" altLang="en-US" sz="16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r>
              <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PROGRAME DE TRUNCHI COMUN</a:t>
            </a:r>
            <a:r>
              <a:rPr kumimoji="0" lang="ro-RO" altLang="en-US" sz="16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r>
              <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a:t>
            </a:r>
            <a:r>
              <a:rPr kumimoji="0" lang="en-US"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 </a:t>
            </a:r>
            <a:r>
              <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şcolară pentru disciplina </a:t>
            </a:r>
            <a:r>
              <a:rPr kumimoji="0" lang="ro-RO" altLang="en-US" sz="1600" b="1" i="1"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Logică, argumentare şi comunicare</a:t>
            </a:r>
            <a:r>
              <a:rPr kumimoji="0" lang="ro-RO" altLang="en-US" sz="1600" b="1" i="1"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cls. a IX-a, aprobată prin OMECI nr. 5099</a:t>
            </a:r>
            <a:r>
              <a:rPr kumimoji="0" lang="en-US" altLang="en-US" sz="1600" b="1" i="1"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/09.09.2009</a:t>
            </a:r>
            <a:endParaRPr kumimoji="0" lang="ro-RO" altLang="en-US" sz="1600" b="1" i="1"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1600" b="1" i="1"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1600" b="1" i="1"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1600" b="1" i="1"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r>
              <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PT.  LICEAL, CU EXCEPTIA MODIFICARILOR DIN ANUL ŞCOLAR 2009-2010  ALE  PROGRAMEI LA DISCIPLINA  </a:t>
            </a:r>
            <a:r>
              <a:rPr kumimoji="0" lang="ro-RO" altLang="en-US" sz="1600" b="1" i="1"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Logică, argumentare şi comunicare, </a:t>
            </a:r>
            <a:r>
              <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RESTUL PROGRAMELOR NU AU SUFERIT  MODIFICARI</a:t>
            </a:r>
            <a:endParaRPr kumimoji="0" lang="en-US"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endPar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r>
              <a:rPr kumimoji="0" lang="ro-RO" altLang="en-US" sz="1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TOATE PROGRAMELE SCOLARE POT FI ACCESATE LA ADRESA:</a:t>
            </a:r>
          </a:p>
          <a:p>
            <a:pPr marL="0" marR="0" indent="0" algn="ctr" defTabSz="914400" rtl="0" eaLnBrk="0" fontAlgn="base" latinLnBrk="0" hangingPunct="0">
              <a:lnSpc>
                <a:spcPct val="60000"/>
              </a:lnSpc>
              <a:spcBef>
                <a:spcPts val="600"/>
              </a:spcBef>
              <a:spcAft>
                <a:spcPct val="0"/>
              </a:spcAft>
              <a:buClr>
                <a:schemeClr val="accent1"/>
              </a:buClr>
              <a:buSzPct val="70000"/>
              <a:buFont typeface="Wingdings 2" panose="05020102010507070707" pitchFamily="18" charset="2"/>
              <a:buNone/>
            </a:pPr>
            <a:r>
              <a:rPr kumimoji="0" lang="ro-RO" altLang="en-US" sz="14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https://www.rocnee.eu/index.php/dcee-oriz/curriculum-oriz/programe-scolare-front/programe-scolare-in-vigoare</a:t>
            </a:r>
            <a:endParaRPr kumimoji="0" lang="ro-RO" altLang="en-US" sz="14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ctr" defTabSz="914400" rtl="0" eaLnBrk="0" fontAlgn="base" latinLnBrk="0" hangingPunct="0">
              <a:lnSpc>
                <a:spcPct val="60000"/>
              </a:lnSpc>
              <a:spcBef>
                <a:spcPts val="600"/>
              </a:spcBef>
              <a:spcAft>
                <a:spcPct val="0"/>
              </a:spcAft>
              <a:buClr>
                <a:schemeClr val="accent1"/>
              </a:buClr>
              <a:buSzPct val="70000"/>
              <a:buFont typeface="Wingdings 2" panose="05020102010507070707" pitchFamily="18" charset="2"/>
              <a:buNone/>
            </a:pPr>
            <a:endParaRPr kumimoji="0" lang="ro-RO" altLang="en-US" sz="14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1400" b="1" i="1" u="none" strike="noStrike" kern="1200" cap="none" spc="0" normalizeH="0" baseline="0" noProof="1">
              <a:solidFill>
                <a:srgbClr val="002060"/>
              </a:solidFill>
              <a:effectLst>
                <a:outerShdw blurRad="38100" dist="38100" dir="2700000">
                  <a:srgbClr val="C0C0C0"/>
                </a:outerShdw>
              </a:effectLst>
              <a:latin typeface="+mn-lt"/>
              <a:ea typeface="+mn-ea"/>
              <a:cs typeface="+mn-cs"/>
            </a:endParaRPr>
          </a:p>
        </p:txBody>
      </p:sp>
      <p:sp>
        <p:nvSpPr>
          <p:cNvPr id="5" name="Dreptunghi 4"/>
          <p:cNvSpPr/>
          <p:nvPr/>
        </p:nvSpPr>
        <p:spPr>
          <a:xfrm>
            <a:off x="2665413" y="457200"/>
            <a:ext cx="3813175" cy="369888"/>
          </a:xfrm>
          <a:prstGeom prst="rect">
            <a:avLst/>
          </a:prstGeom>
        </p:spPr>
        <p:txBody>
          <a:bodyPr>
            <a:spAutoFit/>
          </a:bodyPr>
          <a:lstStyle/>
          <a:p>
            <a:pPr marL="0" marR="0" indent="0" algn="ctr" defTabSz="914400" rtl="0" eaLnBrk="0" fontAlgn="base" latinLnBrk="0" hangingPunct="0">
              <a:lnSpc>
                <a:spcPct val="100000"/>
              </a:lnSpc>
              <a:spcBef>
                <a:spcPct val="0"/>
              </a:spcBef>
              <a:spcAft>
                <a:spcPct val="0"/>
              </a:spcAft>
              <a:buClrTx/>
              <a:buSzTx/>
              <a:buFontTx/>
              <a:buNone/>
            </a:pP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ÎNVĂȚĂMÂNTUL LICEAL</a:t>
            </a:r>
            <a:endPar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4786"/>
                                        </p:tgtEl>
                                        <p:attrNameLst>
                                          <p:attrName>style.visibility</p:attrName>
                                        </p:attrNameLst>
                                      </p:cBhvr>
                                      <p:to>
                                        <p:strVal val="visible"/>
                                      </p:to>
                                    </p:set>
                                    <p:animEffect transition="in" filter="fade">
                                      <p:cBhvr>
                                        <p:cTn id="7" dur="2000"/>
                                        <p:tgtEl>
                                          <p:spTgt spid="3747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4787">
                                            <p:txEl>
                                              <p:pRg st="0" end="0"/>
                                            </p:txEl>
                                          </p:spTgt>
                                        </p:tgtEl>
                                        <p:attrNameLst>
                                          <p:attrName>style.visibility</p:attrName>
                                        </p:attrNameLst>
                                      </p:cBhvr>
                                      <p:to>
                                        <p:strVal val="visible"/>
                                      </p:to>
                                    </p:set>
                                    <p:animEffect transition="in" filter="fade">
                                      <p:cBhvr>
                                        <p:cTn id="12" dur="2000"/>
                                        <p:tgtEl>
                                          <p:spTgt spid="3747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4787">
                                            <p:txEl>
                                              <p:pRg st="1" end="1"/>
                                            </p:txEl>
                                          </p:spTgt>
                                        </p:tgtEl>
                                        <p:attrNameLst>
                                          <p:attrName>style.visibility</p:attrName>
                                        </p:attrNameLst>
                                      </p:cBhvr>
                                      <p:to>
                                        <p:strVal val="visible"/>
                                      </p:to>
                                    </p:set>
                                    <p:animEffect transition="in" filter="fade">
                                      <p:cBhvr>
                                        <p:cTn id="17" dur="2000"/>
                                        <p:tgtEl>
                                          <p:spTgt spid="3747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4787">
                                            <p:txEl>
                                              <p:pRg st="5" end="5"/>
                                            </p:txEl>
                                          </p:spTgt>
                                        </p:tgtEl>
                                        <p:attrNameLst>
                                          <p:attrName>style.visibility</p:attrName>
                                        </p:attrNameLst>
                                      </p:cBhvr>
                                      <p:to>
                                        <p:strVal val="visible"/>
                                      </p:to>
                                    </p:set>
                                    <p:animEffect transition="in" filter="fade">
                                      <p:cBhvr>
                                        <p:cTn id="22" dur="2000"/>
                                        <p:tgtEl>
                                          <p:spTgt spid="37478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4787">
                                            <p:txEl>
                                              <p:pRg st="6" end="6"/>
                                            </p:txEl>
                                          </p:spTgt>
                                        </p:tgtEl>
                                        <p:attrNameLst>
                                          <p:attrName>style.visibility</p:attrName>
                                        </p:attrNameLst>
                                      </p:cBhvr>
                                      <p:to>
                                        <p:strVal val="visible"/>
                                      </p:to>
                                    </p:set>
                                    <p:animEffect transition="in" filter="fade">
                                      <p:cBhvr>
                                        <p:cTn id="27" dur="2000"/>
                                        <p:tgtEl>
                                          <p:spTgt spid="37478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4787">
                                            <p:txEl>
                                              <p:pRg st="10" end="10"/>
                                            </p:txEl>
                                          </p:spTgt>
                                        </p:tgtEl>
                                        <p:attrNameLst>
                                          <p:attrName>style.visibility</p:attrName>
                                        </p:attrNameLst>
                                      </p:cBhvr>
                                      <p:to>
                                        <p:strVal val="visible"/>
                                      </p:to>
                                    </p:set>
                                    <p:animEffect transition="in" filter="fade">
                                      <p:cBhvr>
                                        <p:cTn id="32" dur="2000"/>
                                        <p:tgtEl>
                                          <p:spTgt spid="374787">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74787">
                                            <p:txEl>
                                              <p:pRg st="12" end="12"/>
                                            </p:txEl>
                                          </p:spTgt>
                                        </p:tgtEl>
                                        <p:attrNameLst>
                                          <p:attrName>style.visibility</p:attrName>
                                        </p:attrNameLst>
                                      </p:cBhvr>
                                      <p:to>
                                        <p:strVal val="visible"/>
                                      </p:to>
                                    </p:set>
                                    <p:animEffect transition="in" filter="fade">
                                      <p:cBhvr>
                                        <p:cTn id="37" dur="2000"/>
                                        <p:tgtEl>
                                          <p:spTgt spid="374787">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74787">
                                            <p:txEl>
                                              <p:pRg st="13" end="13"/>
                                            </p:txEl>
                                          </p:spTgt>
                                        </p:tgtEl>
                                        <p:attrNameLst>
                                          <p:attrName>style.visibility</p:attrName>
                                        </p:attrNameLst>
                                      </p:cBhvr>
                                      <p:to>
                                        <p:strVal val="visible"/>
                                      </p:to>
                                    </p:set>
                                    <p:animEffect transition="in" filter="fade">
                                      <p:cBhvr>
                                        <p:cTn id="42" dur="2000"/>
                                        <p:tgtEl>
                                          <p:spTgt spid="37478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6" grpId="0"/>
      <p:bldP spid="3747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14</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533400" y="1012825"/>
            <a:ext cx="7696200" cy="2122805"/>
          </a:xfrm>
          <a:prstGeom prst="rect">
            <a:avLst/>
          </a:prstGeom>
        </p:spPr>
        <p:txBody>
          <a:bodyPr>
            <a:spAutoFit/>
          </a:bodyPr>
          <a:lstStyle/>
          <a:p>
            <a:pPr marL="0" marR="0" indent="0" algn="ctr" defTabSz="914400" rtl="0" eaLnBrk="0" fontAlgn="base" latinLnBrk="0" hangingPunct="0">
              <a:lnSpc>
                <a:spcPct val="100000"/>
              </a:lnSpc>
              <a:spcBef>
                <a:spcPct val="0"/>
              </a:spcBef>
              <a:spcAft>
                <a:spcPct val="0"/>
              </a:spcAft>
              <a:buClrTx/>
              <a:buSzTx/>
              <a:buFontTx/>
              <a:buNone/>
            </a:pPr>
            <a:r>
              <a:rPr kumimoji="0" lang="ro-RO" altLang="zh-CN" sz="1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PROGRAME ȘCOLARE PENTRU ÎNVĂȚĂMÂNTUL GIMNAZIAL  UTILIZATE ÎN ANUL ȘCOLAR </a:t>
            </a:r>
          </a:p>
          <a:p>
            <a:pPr marL="0" marR="0" indent="0" algn="ctr" defTabSz="914400" rtl="0" eaLnBrk="0" fontAlgn="base" latinLnBrk="0" hangingPunct="0">
              <a:lnSpc>
                <a:spcPct val="100000"/>
              </a:lnSpc>
              <a:spcBef>
                <a:spcPct val="0"/>
              </a:spcBef>
              <a:spcAft>
                <a:spcPct val="0"/>
              </a:spcAft>
              <a:buClrTx/>
              <a:buSzTx/>
              <a:buFontTx/>
              <a:buNone/>
            </a:pPr>
            <a:r>
              <a:rPr kumimoji="0" lang="ro-RO" altLang="zh-CN" sz="1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202</a:t>
            </a:r>
            <a:r>
              <a:rPr kumimoji="0" lang="en-US" altLang="ro-RO" sz="1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3</a:t>
            </a:r>
            <a:r>
              <a:rPr kumimoji="0" lang="ro-RO" altLang="zh-CN" sz="1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-202</a:t>
            </a:r>
            <a:r>
              <a:rPr kumimoji="0" lang="en-US" altLang="ro-RO" sz="1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4</a:t>
            </a:r>
            <a:r>
              <a:rPr kumimoji="0" lang="ro-RO" altLang="zh-CN" sz="1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 LA DISCIPLINA ISTORIE</a:t>
            </a: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ro-RO" altLang="zh-CN"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La clasele V-VIII  se aplică programele școlare pentru disciplina </a:t>
            </a:r>
          </a:p>
          <a:p>
            <a:pPr marL="0" marR="0" indent="0" algn="ctr" defTabSz="914400" rtl="0" eaLnBrk="0" fontAlgn="base" latinLnBrk="0" hangingPunct="0">
              <a:lnSpc>
                <a:spcPct val="100000"/>
              </a:lnSpc>
              <a:spcBef>
                <a:spcPct val="0"/>
              </a:spcBef>
              <a:spcAft>
                <a:spcPct val="0"/>
              </a:spcAft>
              <a:buClrTx/>
              <a:buSzTx/>
              <a:buFontTx/>
              <a:buNone/>
            </a:pPr>
            <a:r>
              <a:rPr kumimoji="0" lang="ro-RO" altLang="zh-CN"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ISTORIE, aprobate prin </a:t>
            </a:r>
            <a:r>
              <a:rPr kumimoji="0" lang="ro-RO" altLang="zh-CN" sz="1800" b="1" i="0" u="sng"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OMEN nr. 3393/28.02.2017 </a:t>
            </a:r>
          </a:p>
          <a:p>
            <a:pPr marL="0" marR="0" indent="0" algn="ctr" defTabSz="914400" rtl="0" eaLnBrk="0" fontAlgn="base" latinLnBrk="0" hangingPunct="0">
              <a:lnSpc>
                <a:spcPct val="100000"/>
              </a:lnSpc>
              <a:spcBef>
                <a:spcPct val="0"/>
              </a:spcBef>
              <a:spcAft>
                <a:spcPct val="0"/>
              </a:spcAft>
              <a:buClrTx/>
              <a:buSzTx/>
              <a:buFontTx/>
              <a:buNone/>
            </a:pPr>
            <a:endParaRPr kumimoji="0" lang="ro-RO" altLang="zh-CN" sz="1800" b="1" i="0" u="sng"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0" marR="0" indent="0" algn="ctr" defTabSz="914400" rtl="0" eaLnBrk="0" fontAlgn="base" latinLnBrk="0" hangingPunct="0">
              <a:lnSpc>
                <a:spcPct val="100000"/>
              </a:lnSpc>
              <a:spcBef>
                <a:spcPct val="0"/>
              </a:spcBef>
              <a:spcAft>
                <a:spcPct val="0"/>
              </a:spcAft>
              <a:buClrTx/>
              <a:buSzTx/>
              <a:buFontTx/>
              <a:buNone/>
            </a:pPr>
            <a:r>
              <a:rPr kumimoji="0" lang="ro-RO" altLang="zh-CN" sz="1800" b="1" i="0" u="sng"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Pot fi accesate la adresa:</a:t>
            </a:r>
          </a:p>
          <a:p>
            <a:pPr marL="0" marR="0" indent="0" algn="ctr" defTabSz="914400" rtl="0" eaLnBrk="0" fontAlgn="base" latinLnBrk="0" hangingPunct="0">
              <a:lnSpc>
                <a:spcPct val="100000"/>
              </a:lnSpc>
              <a:spcBef>
                <a:spcPct val="0"/>
              </a:spcBef>
              <a:spcAft>
                <a:spcPct val="0"/>
              </a:spcAft>
              <a:buClrTx/>
              <a:buSzTx/>
              <a:buFontTx/>
              <a:buNone/>
            </a:pPr>
            <a:endParaRPr kumimoji="0" lang="ro-RO" altLang="zh-CN" sz="1800" b="1" i="0" u="sng"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p:txBody>
      </p:sp>
      <p:sp>
        <p:nvSpPr>
          <p:cNvPr id="4" name="Dreptunghi 3"/>
          <p:cNvSpPr/>
          <p:nvPr/>
        </p:nvSpPr>
        <p:spPr>
          <a:xfrm>
            <a:off x="457200" y="3657600"/>
            <a:ext cx="8153400" cy="1198563"/>
          </a:xfrm>
          <a:prstGeom prst="rect">
            <a:avLst/>
          </a:prstGeom>
        </p:spPr>
        <p:txBody>
          <a:bodyP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o-RO" alt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hlinkClick r:id="rId2"/>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alt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hlinkClick r:id="rId2"/>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alt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alt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5" name="Text Box 4"/>
          <p:cNvSpPr txBox="1"/>
          <p:nvPr/>
        </p:nvSpPr>
        <p:spPr>
          <a:xfrm>
            <a:off x="1981200" y="3914775"/>
            <a:ext cx="5202238" cy="776366"/>
          </a:xfrm>
          <a:prstGeom prst="rect">
            <a:avLst/>
          </a:prstGeom>
          <a:noFill/>
        </p:spPr>
        <p:txBody>
          <a:bodyPr wrap="square" rtlCol="0">
            <a:spAutoFit/>
          </a:bodyPr>
          <a:lstStyle/>
          <a:p>
            <a:pPr marL="273050" marR="0" indent="-273050" algn="ctr" defTabSz="914400" eaLnBrk="0" hangingPunct="0">
              <a:lnSpc>
                <a:spcPct val="60000"/>
              </a:lnSpc>
              <a:buClrTx/>
              <a:buSzTx/>
              <a:buFont typeface="Wingdings 2" panose="05020102010507070707" pitchFamily="18" charset="2"/>
              <a:buNone/>
            </a:pPr>
            <a:r>
              <a:rPr kumimoji="0" lang="ro-RO" altLang="en-US" b="1" kern="1200" cap="none" spc="0" normalizeH="0" baseline="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https://www.rocnee.eu/index.php/dcee-oriz/curriculum-oriz/programe-scolare-front/programe-scolare-in-vigoare</a:t>
            </a:r>
            <a:endParaRPr kumimoji="0" lang="ro-RO" altLang="en-US" b="1" kern="1200" cap="none" spc="0" normalizeH="0" baseline="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273050" marR="0" indent="-273050" algn="ctr" defTabSz="914400" eaLnBrk="0" hangingPunct="0">
              <a:lnSpc>
                <a:spcPct val="60000"/>
              </a:lnSpc>
              <a:buClrTx/>
              <a:buSzTx/>
              <a:buFont typeface="Wingdings 2" panose="05020102010507070707" pitchFamily="18" charset="2"/>
              <a:buNone/>
            </a:pPr>
            <a:endParaRPr kumimoji="0" lang="en-US" kern="1200" cap="none" spc="0" normalizeH="0" baseline="0" noProof="1">
              <a:latin typeface="Arial Black" panose="020B0A04020102020204" pitchFamily="34" charset="0"/>
              <a:ea typeface="+mn-ea"/>
              <a:cs typeface="+mn-cs"/>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713105" y="2275205"/>
            <a:ext cx="7154545" cy="4130675"/>
          </a:xfrm>
          <a:prstGeom prst="rect">
            <a:avLst/>
          </a:prstGeom>
          <a:noFill/>
        </p:spPr>
        <p:txBody>
          <a:bodyPr wrap="square" rtlCol="0" anchor="t">
            <a:spAutoFit/>
          </a:bodyPr>
          <a:lstStyle/>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r>
              <a:rPr lang="ro-RO" altLang="en-US"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TOATE PROGRAMELE SCOLARE </a:t>
            </a:r>
            <a:r>
              <a:rPr lang="ro-RO" altLang="zh-CN"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PENTRU ÎNVĂȚĂMÂNTUL </a:t>
            </a:r>
            <a:r>
              <a:rPr lang="en-US" altLang="ro-RO"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LICEAL</a:t>
            </a:r>
            <a:r>
              <a:rPr lang="ro-RO" altLang="zh-CN"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LA DISCIPLINA ISTORIE</a:t>
            </a:r>
            <a:endParaRPr kumimoji="0" lang="ro-RO" altLang="zh-CN"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r>
              <a:rPr lang="ro-RO" altLang="en-US" b="1"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POT FI ACCESATE LA ADRESA:</a:t>
            </a:r>
            <a:endParaRPr kumimoji="0" lang="ro-RO" altLang="en-US"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0" algn="ctr" defTabSz="914400" rtl="0" eaLnBrk="0" fontAlgn="base" latinLnBrk="0" hangingPunct="0">
              <a:lnSpc>
                <a:spcPct val="60000"/>
              </a:lnSpc>
              <a:spcBef>
                <a:spcPts val="600"/>
              </a:spcBef>
              <a:spcAft>
                <a:spcPct val="0"/>
              </a:spcAft>
              <a:buClr>
                <a:schemeClr val="accent1"/>
              </a:buClr>
              <a:buSzPct val="70000"/>
              <a:buFont typeface="Wingdings 2" panose="05020102010507070707" pitchFamily="18" charset="2"/>
              <a:buNone/>
            </a:pPr>
            <a:r>
              <a:rPr lang="ro-RO" altLang="en-US" b="1" dirty="0">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https://www.rocnee.eu/index.php/dcee-oriz/curriculum-oriz/programe-scolare-front/programe-scolare-in-vigoare</a:t>
            </a:r>
            <a:endParaRPr kumimoji="0" lang="ro-RO" altLang="en-US"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0" marR="0" indent="0" algn="ctr" defTabSz="914400" rtl="0" eaLnBrk="0" fontAlgn="base" latinLnBrk="0" hangingPunct="0">
              <a:lnSpc>
                <a:spcPct val="60000"/>
              </a:lnSpc>
              <a:spcBef>
                <a:spcPts val="600"/>
              </a:spcBef>
              <a:spcAft>
                <a:spcPct val="0"/>
              </a:spcAft>
              <a:buClr>
                <a:schemeClr val="accent1"/>
              </a:buClr>
              <a:buSzPct val="70000"/>
              <a:buFont typeface="Wingdings 2" panose="05020102010507070707" pitchFamily="18" charset="2"/>
              <a:buNone/>
            </a:pPr>
            <a:endParaRPr kumimoji="0" lang="ro-RO" altLang="en-US" b="1" i="0" u="none" strike="noStrike" kern="1200" cap="none" spc="0" normalizeH="0" baseline="0" noProof="1">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0" marR="0" indent="0" algn="ctr" defTabSz="914400" rtl="0" eaLnBrk="0" fontAlgn="base" latinLnBrk="0" hangingPunct="0">
              <a:lnSpc>
                <a:spcPct val="100000"/>
              </a:lnSpc>
              <a:spcBef>
                <a:spcPct val="0"/>
              </a:spcBef>
              <a:spcAft>
                <a:spcPct val="0"/>
              </a:spcAft>
              <a:buClrTx/>
              <a:buSzTx/>
              <a:buFontTx/>
              <a:buNone/>
            </a:pPr>
            <a:endParaRPr lang="ro-RO" altLang="zh-CN" b="1" dirty="0">
              <a:solidFill>
                <a:srgbClr val="FF0000"/>
              </a:solidFill>
              <a:effectLst>
                <a:outerShdw blurRad="38100" dist="38100" dir="2700000">
                  <a:srgbClr val="C0C0C0"/>
                </a:outerShdw>
              </a:effectLst>
              <a:latin typeface="Times New Roman" panose="02020603050405020304" pitchFamily="18" charset="0"/>
              <a:cs typeface="Calibri" panose="020F0502020204030204" pitchFamily="34" charset="0"/>
              <a:sym typeface="+mn-ea"/>
            </a:endParaRPr>
          </a:p>
          <a:p>
            <a:pPr marL="0" marR="0" indent="0" algn="ctr" defTabSz="914400" rtl="0" eaLnBrk="0" fontAlgn="base" latinLnBrk="0" hangingPunct="0">
              <a:lnSpc>
                <a:spcPct val="100000"/>
              </a:lnSpc>
              <a:spcBef>
                <a:spcPct val="0"/>
              </a:spcBef>
              <a:spcAft>
                <a:spcPct val="0"/>
              </a:spcAft>
              <a:buClrTx/>
              <a:buSzTx/>
              <a:buFontTx/>
              <a:buNone/>
            </a:pPr>
            <a:r>
              <a:rPr lang="ro-RO" altLang="zh-CN"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PROGRAME ȘCOLARE PENTRU ÎNVĂȚĂMÂNTUL </a:t>
            </a:r>
            <a:r>
              <a:rPr lang="en-US" altLang="ro-RO"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LICEAL</a:t>
            </a:r>
            <a:r>
              <a:rPr lang="ro-RO" altLang="zh-CN"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LA DISCIPLINA ISTORIE</a:t>
            </a:r>
            <a:endParaRPr kumimoji="0" lang="ro-RO" altLang="zh-CN"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algn="ctr"/>
            <a:r>
              <a:rPr lang="en-US" b="1" dirty="0">
                <a:solidFill>
                  <a:srgbClr val="C00000"/>
                </a:solidFill>
                <a:latin typeface="Times New Roman" panose="02020603050405020304" pitchFamily="18" charset="0"/>
                <a:cs typeface="Times New Roman" panose="02020603050405020304" pitchFamily="18" charset="0"/>
              </a:rPr>
              <a:t>NOUT</a:t>
            </a:r>
            <a:r>
              <a:rPr lang="ro-RO" b="1" dirty="0">
                <a:solidFill>
                  <a:srgbClr val="C00000"/>
                </a:solidFill>
                <a:latin typeface="Times New Roman" panose="02020603050405020304" pitchFamily="18" charset="0"/>
                <a:cs typeface="Times New Roman" panose="02020603050405020304" pitchFamily="18" charset="0"/>
              </a:rPr>
              <a:t>ĂȚI</a:t>
            </a:r>
            <a:endParaRPr lang="en-US" b="1" dirty="0">
              <a:solidFill>
                <a:srgbClr val="C00000"/>
              </a:solidFill>
              <a:latin typeface="Times New Roman" panose="02020603050405020304" pitchFamily="18" charset="0"/>
              <a:cs typeface="Times New Roman" panose="02020603050405020304" pitchFamily="18" charset="0"/>
            </a:endParaRPr>
          </a:p>
          <a:p>
            <a:pPr algn="ctr"/>
            <a:r>
              <a:rPr lang="en-US" b="1" dirty="0" err="1">
                <a:latin typeface="Times New Roman" panose="02020603050405020304" pitchFamily="18" charset="0"/>
                <a:cs typeface="Times New Roman" panose="02020603050405020304" pitchFamily="18" charset="0"/>
              </a:rPr>
              <a:t>Programa</a:t>
            </a:r>
            <a:r>
              <a:rPr lang="en-US" b="1" dirty="0">
                <a:latin typeface="Times New Roman" panose="02020603050405020304" pitchFamily="18" charset="0"/>
                <a:cs typeface="Times New Roman" panose="02020603050405020304" pitchFamily="18" charset="0"/>
              </a:rPr>
              <a:t> </a:t>
            </a:r>
            <a:r>
              <a:rPr lang="ro-RO" altLang="en-US" b="1" dirty="0">
                <a:latin typeface="Times New Roman" panose="02020603050405020304" pitchFamily="18" charset="0"/>
                <a:cs typeface="Times New Roman" panose="02020603050405020304" pitchFamily="18" charset="0"/>
              </a:rPr>
              <a:t>ș</a:t>
            </a:r>
            <a:r>
              <a:rPr lang="en-US" b="1" dirty="0" err="1">
                <a:latin typeface="Times New Roman" panose="02020603050405020304" pitchFamily="18" charset="0"/>
                <a:cs typeface="Times New Roman" panose="02020603050405020304" pitchFamily="18" charset="0"/>
              </a:rPr>
              <a:t>colar</a:t>
            </a:r>
            <a:r>
              <a:rPr lang="ro-RO" altLang="en-US" b="1" dirty="0">
                <a:latin typeface="Times New Roman" panose="02020603050405020304" pitchFamily="18" charset="0"/>
                <a:cs typeface="Times New Roman" panose="02020603050405020304" pitchFamily="18" charset="0"/>
              </a:rPr>
              <a:t>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Istoria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evreilor</a:t>
            </a:r>
            <a:r>
              <a:rPr lang="en-US" b="1" dirty="0">
                <a:latin typeface="Times New Roman" panose="02020603050405020304" pitchFamily="18" charset="0"/>
                <a:cs typeface="Times New Roman" panose="02020603050405020304" pitchFamily="18" charset="0"/>
              </a:rPr>
              <a:t>.</a:t>
            </a:r>
            <a:r>
              <a:rPr lang="ro-RO" alt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Holocaustul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clasa</a:t>
            </a:r>
            <a:r>
              <a:rPr lang="en-US" b="1" dirty="0">
                <a:latin typeface="Times New Roman" panose="02020603050405020304" pitchFamily="18" charset="0"/>
                <a:cs typeface="Times New Roman" panose="02020603050405020304" pitchFamily="18" charset="0"/>
              </a:rPr>
              <a:t> a XI-a/a XII-a, </a:t>
            </a:r>
            <a:r>
              <a:rPr lang="ro-RO" altLang="en-US" b="1" dirty="0">
                <a:latin typeface="Times New Roman" panose="02020603050405020304" pitchFamily="18" charset="0"/>
                <a:cs typeface="Times New Roman" panose="02020603050405020304" pitchFamily="18" charset="0"/>
              </a:rPr>
              <a:t>î</a:t>
            </a:r>
            <a:r>
              <a:rPr lang="en-US" b="1" dirty="0" err="1">
                <a:latin typeface="Times New Roman" panose="02020603050405020304" pitchFamily="18" charset="0"/>
                <a:cs typeface="Times New Roman" panose="02020603050405020304" pitchFamily="18" charset="0"/>
              </a:rPr>
              <a:t>nv</a:t>
            </a:r>
            <a:r>
              <a:rPr lang="ro-RO" altLang="en-US" b="1" dirty="0" err="1">
                <a:latin typeface="Times New Roman" panose="02020603050405020304" pitchFamily="18" charset="0"/>
                <a:cs typeface="Times New Roman" panose="02020603050405020304" pitchFamily="18" charset="0"/>
              </a:rPr>
              <a:t>ăță</a:t>
            </a:r>
            <a:r>
              <a:rPr lang="en-US" b="1" dirty="0">
                <a:latin typeface="Times New Roman" panose="02020603050405020304" pitchFamily="18" charset="0"/>
                <a:cs typeface="Times New Roman" panose="02020603050405020304" pitchFamily="18" charset="0"/>
              </a:rPr>
              <a:t>m</a:t>
            </a:r>
            <a:r>
              <a:rPr lang="ro-RO" altLang="en-US" b="1" dirty="0">
                <a:latin typeface="Times New Roman" panose="02020603050405020304" pitchFamily="18" charset="0"/>
                <a:cs typeface="Times New Roman" panose="02020603050405020304" pitchFamily="18" charset="0"/>
              </a:rPr>
              <a:t>â</a:t>
            </a:r>
            <a:r>
              <a:rPr lang="en-US" b="1" dirty="0" err="1">
                <a:latin typeface="Times New Roman" panose="02020603050405020304" pitchFamily="18" charset="0"/>
                <a:cs typeface="Times New Roman" panose="02020603050405020304" pitchFamily="18" charset="0"/>
              </a:rPr>
              <a:t>nt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liceal</a:t>
            </a:r>
            <a:r>
              <a:rPr lang="en-US" b="1" dirty="0">
                <a:latin typeface="Times New Roman" panose="02020603050405020304" pitchFamily="18" charset="0"/>
                <a:cs typeface="Times New Roman" panose="02020603050405020304" pitchFamily="18" charset="0"/>
              </a:rPr>
              <a:t> </a:t>
            </a:r>
            <a:r>
              <a:rPr lang="ro-RO" altLang="en-US" b="1" dirty="0">
                <a:latin typeface="Times New Roman" panose="02020603050405020304" pitchFamily="18" charset="0"/>
                <a:cs typeface="Times New Roman" panose="02020603050405020304" pitchFamily="18" charset="0"/>
              </a:rPr>
              <a:t>ș</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profesional</a:t>
            </a:r>
            <a:endParaRPr lang="en-US" b="1"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ro-RO" altLang="en-US" dirty="0">
                <a:latin typeface="Times New Roman" panose="02020603050405020304" pitchFamily="18" charset="0"/>
                <a:cs typeface="Times New Roman" panose="02020603050405020304" pitchFamily="18" charset="0"/>
              </a:rPr>
              <a:t>Poate fi accesată la adresa:</a:t>
            </a:r>
            <a:endParaRPr lang="en-US" dirty="0">
              <a:latin typeface="Times New Roman" panose="02020603050405020304" pitchFamily="18" charset="0"/>
              <a:cs typeface="Times New Roman" panose="02020603050405020304" pitchFamily="18" charset="0"/>
            </a:endParaRPr>
          </a:p>
          <a:p>
            <a:pPr algn="ctr"/>
            <a:r>
              <a:rPr lang="en-US" sz="1400" dirty="0">
                <a:latin typeface="Times New Roman" panose="02020603050405020304" pitchFamily="18" charset="0"/>
                <a:cs typeface="Times New Roman" panose="02020603050405020304" pitchFamily="18" charset="0"/>
              </a:rPr>
              <a:t>https://www.rocnee.eu/images/rocnee/fisiere/programe_scolare/inv_liceal_profesional/OME_5344_09082023_Istoria_evreilor.Holocaustul.pdf</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16</a:t>
            </a:fld>
            <a:endParaRPr lang="en-US" altLang="en-US" sz="1400" b="1" dirty="0">
              <a:solidFill>
                <a:srgbClr val="FFFFFF"/>
              </a:solidFill>
              <a:latin typeface="Arial Black" panose="020B0A04020102020204" pitchFamily="34" charset="0"/>
            </a:endParaRPr>
          </a:p>
        </p:txBody>
      </p:sp>
      <p:sp>
        <p:nvSpPr>
          <p:cNvPr id="382978" name="Rectangle 2"/>
          <p:cNvSpPr>
            <a:spLocks noGrp="1" noChangeArrowheads="1"/>
          </p:cNvSpPr>
          <p:nvPr>
            <p:ph type="title" idx="4294967295"/>
          </p:nvPr>
        </p:nvSpPr>
        <p:spPr>
          <a:xfrm>
            <a:off x="0" y="274638"/>
            <a:ext cx="8229600" cy="1143000"/>
          </a:xfrm>
        </p:spPr>
        <p:txBody>
          <a:bodyPr anchor="b">
            <a:normAutofit fontScale="90000"/>
          </a:bodyPr>
          <a:lstStyle/>
          <a:p>
            <a:pPr marL="0" marR="0" indent="0" algn="ctr" defTabSz="914400" rtl="0" eaLnBrk="1" fontAlgn="base" latinLnBrk="0" hangingPunct="1">
              <a:lnSpc>
                <a:spcPct val="100000"/>
              </a:lnSpc>
              <a:spcBef>
                <a:spcPct val="0"/>
              </a:spcBef>
              <a:spcAft>
                <a:spcPct val="0"/>
              </a:spcAft>
              <a:buClrTx/>
              <a:buSzTx/>
              <a:buFontTx/>
              <a:buNone/>
            </a:pPr>
            <a:r>
              <a:rPr kumimoji="0" lang="en-US"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REPERE METODOLOGICE PENTRU APLICAREA </a:t>
            </a:r>
            <a:r>
              <a:rPr kumimoji="0" lang="en-US"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CURRICULUMULUI LA CLASA A X</a:t>
            </a:r>
            <a:r>
              <a:rPr kumimoji="0" lang="en-US"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I</a:t>
            </a:r>
            <a:r>
              <a:rPr lang="ro-RO" sz="240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I</a:t>
            </a:r>
            <a:r>
              <a:rPr kumimoji="0"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 A </a:t>
            </a:r>
            <a:r>
              <a:rPr kumimoji="0" lang="en-US"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ÎN ANUL ȘCOLAR 202</a:t>
            </a:r>
            <a:r>
              <a:rPr kumimoji="0" lang="en-US"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3</a:t>
            </a:r>
            <a:r>
              <a:rPr kumimoji="0"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-20</a:t>
            </a:r>
            <a:r>
              <a:rPr kumimoji="0" lang="ro-RO" altLang="x-none"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2</a:t>
            </a:r>
            <a:r>
              <a:rPr kumimoji="0" lang="en-US" altLang="ro-RO" sz="2400" b="0" i="0" u="none" strike="noStrike" kern="1200" cap="small" spc="0" normalizeH="0" baseline="0" noProof="1">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4</a:t>
            </a:r>
          </a:p>
        </p:txBody>
      </p:sp>
      <p:sp>
        <p:nvSpPr>
          <p:cNvPr id="382979" name="Rectangle 3"/>
          <p:cNvSpPr>
            <a:spLocks noGrp="1" noChangeArrowheads="1"/>
          </p:cNvSpPr>
          <p:nvPr>
            <p:ph type="body" idx="4294967295"/>
          </p:nvPr>
        </p:nvSpPr>
        <p:spPr>
          <a:xfrm>
            <a:off x="228600" y="1600200"/>
            <a:ext cx="8915400" cy="4495800"/>
          </a:xfrm>
        </p:spPr>
        <p:txBody>
          <a:bodyPr vert="horz" wrap="square" lIns="91440" tIns="45720" rIns="91440" bIns="45720" numCol="1" anchor="t" anchorCtr="0" compatLnSpc="1"/>
          <a:lstStyle/>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33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33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r>
              <a:rPr kumimoji="0" lang="ro-RO" altLang="x-none" sz="33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Reperele metodologice pentru aplicarea curriculumului la clasa a XII - a în anul școlar 2024-2025 pot fi accesate la adresele:</a:t>
            </a: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33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r>
              <a:rPr kumimoji="0" lang="ro-RO" altLang="x-none" sz="18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hlinkClick r:id="rId3"/>
              </a:rPr>
              <a:t>https://rocnee.eu/images/rocnee/fisiere/repere_medotologice/2025/finale/REPERE_METODOLOGICE_FILOSOFIE_%C8%98TIIN%C8%9AE_SOCIALE_ECONOMIE_APL_2024_2025_CLS_XII.pdf</a:t>
            </a:r>
            <a:endParaRPr kumimoji="0" lang="ro-RO" altLang="x-none" sz="18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18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r>
              <a:rPr kumimoji="0" lang="ro-RO" altLang="x-none" sz="18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hlinkClick r:id="rId4"/>
              </a:rPr>
              <a:t>https://rocnee.eu/images/rocnee/fisiere/repere_medotologice/2025/finale/REPERE_METODOLOGICE_ISTORIE_2024_2025_CLS_XII.pdf</a:t>
            </a:r>
            <a:endParaRPr kumimoji="0" lang="ro-RO" altLang="x-none" sz="18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18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33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29992028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2978"/>
                                        </p:tgtEl>
                                        <p:attrNameLst>
                                          <p:attrName>style.visibility</p:attrName>
                                        </p:attrNameLst>
                                      </p:cBhvr>
                                      <p:to>
                                        <p:strVal val="visible"/>
                                      </p:to>
                                    </p:set>
                                    <p:animEffect transition="in" filter="fade">
                                      <p:cBhvr>
                                        <p:cTn id="7" dur="2000"/>
                                        <p:tgtEl>
                                          <p:spTgt spid="382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17</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1066800" y="685800"/>
            <a:ext cx="6629400" cy="2738120"/>
          </a:xfrm>
          <a:prstGeom prst="rect">
            <a:avLst/>
          </a:prstGeom>
        </p:spPr>
        <p:txBody>
          <a:bodyPr>
            <a:spAutoFit/>
          </a:bodyPr>
          <a:lstStyle/>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lang="ro-RO" altLang="x-none" sz="32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Examene naţionale</a:t>
            </a: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endParaRPr kumimoji="0" lang="ro-RO" altLang="x-none" sz="28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x-none"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Aprecieri privind examenele naţionale </a:t>
            </a: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lang="ro-RO" altLang="x-none"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a:t>
            </a:r>
            <a:r>
              <a:rPr kumimoji="0"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a:t>
            </a:r>
            <a:r>
              <a:rPr lang="en-US" sz="28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4</a:t>
            </a:r>
            <a:endParaRPr kumimoji="0" lang="ro-RO" altLang="x-none"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endParaRPr kumimoji="0"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lang="ro-RO" altLang="x-none"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Examenul naţional de bacalaureat 20</a:t>
            </a:r>
            <a:r>
              <a:rPr kumimoji="0"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a:t>
            </a:r>
            <a:r>
              <a:rPr lang="en-US" sz="28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endParaRPr kumimoji="0" 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957647373"/>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8440CFE-38BC-43CC-9BCF-D14A5DECABCF}"/>
              </a:ext>
            </a:extLst>
          </p:cNvPr>
          <p:cNvSpPr>
            <a:spLocks noGrp="1"/>
          </p:cNvSpPr>
          <p:nvPr>
            <p:ph type="title"/>
          </p:nvPr>
        </p:nvSpPr>
        <p:spPr/>
        <p:txBody>
          <a:bodyPr>
            <a:normAutofit fontScale="90000"/>
          </a:bodyPr>
          <a:lstStyle/>
          <a:p>
            <a:pPr algn="ctr"/>
            <a:r>
              <a:rPr lang="ro-RO" b="1" dirty="0">
                <a:effectLst/>
                <a:latin typeface="Times New Roman" panose="02020603050405020304" pitchFamily="18" charset="0"/>
                <a:ea typeface="Times New Roman" panose="02020603050405020304" pitchFamily="18" charset="0"/>
                <a:cs typeface="Times New Roman" panose="02020603050405020304" pitchFamily="18" charset="0"/>
              </a:rPr>
              <a:t>CADRUL NORMATIV PENTRU ANUL ȘCOLAR 2024-2025</a:t>
            </a:r>
            <a:br>
              <a:rPr lang="ro-RO"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41307C11-571C-448C-90B6-4D15DDAC33D0}"/>
              </a:ext>
            </a:extLst>
          </p:cNvPr>
          <p:cNvSpPr>
            <a:spLocks noGrp="1"/>
          </p:cNvSpPr>
          <p:nvPr>
            <p:ph sz="quarter" idx="1"/>
          </p:nvPr>
        </p:nvSpPr>
        <p:spPr>
          <a:xfrm>
            <a:off x="457200" y="1219258"/>
            <a:ext cx="7467600" cy="5254694"/>
          </a:xfrm>
        </p:spPr>
        <p:txBody>
          <a:bodyPr/>
          <a:lstStyle/>
          <a:p>
            <a:pPr algn="ctr"/>
            <a:r>
              <a:rPr lang="ro-RO"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Ordinul ministrului educației nr. 6481/30.08.2024</a:t>
            </a:r>
            <a:r>
              <a:rPr lang="ro-RO"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rPr>
              <a:t>privind organizarea și desfășurarea examenului național de bacalaureat – 2025</a:t>
            </a:r>
          </a:p>
          <a:p>
            <a:pPr algn="ctr"/>
            <a:endParaRPr lang="ro-RO" sz="1600" b="1" dirty="0">
              <a:solidFill>
                <a:srgbClr val="002060"/>
              </a:solidFill>
              <a:latin typeface="Times New Roman" panose="02020603050405020304" pitchFamily="18" charset="0"/>
              <a:ea typeface="Palatino Linotype" panose="02040502050505030304" pitchFamily="18" charset="0"/>
              <a:cs typeface="Times New Roman" panose="02020603050405020304" pitchFamily="18" charset="0"/>
            </a:endParaRPr>
          </a:p>
          <a:p>
            <a:pPr algn="ctr"/>
            <a:r>
              <a:rPr lang="ro-RO"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Ordinul ministrului educației nr. 6479/30.08.2024</a:t>
            </a:r>
            <a:r>
              <a:rPr lang="ro-RO"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rPr>
              <a:t>privind organizarea și desfășurarea evaluării naționale pentru absolvenții clasei a VIII-a, în anul școlar 2024-2025</a:t>
            </a:r>
          </a:p>
          <a:p>
            <a:pPr algn="ctr"/>
            <a:endParaRPr lang="ro-RO" sz="1600" b="1" dirty="0">
              <a:solidFill>
                <a:srgbClr val="002060"/>
              </a:solidFill>
              <a:latin typeface="Times New Roman" panose="02020603050405020304" pitchFamily="18" charset="0"/>
              <a:ea typeface="Palatino Linotype" panose="02040502050505030304" pitchFamily="18" charset="0"/>
              <a:cs typeface="Times New Roman" panose="02020603050405020304" pitchFamily="18" charset="0"/>
            </a:endParaRPr>
          </a:p>
          <a:p>
            <a:pPr algn="ctr"/>
            <a:r>
              <a:rPr lang="ro-RO"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Ordinul ministrului educației nr. 6480/30.08.2024</a:t>
            </a:r>
            <a:r>
              <a:rPr lang="ro-RO"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rPr>
              <a:t>privind organizarea și desfășurarea admiterii în învățământul liceal pentru anul școlar 2024-2025</a:t>
            </a:r>
          </a:p>
          <a:p>
            <a:pPr algn="ctr"/>
            <a:endParaRPr lang="ro-RO" sz="1600" b="1" dirty="0">
              <a:solidFill>
                <a:srgbClr val="002060"/>
              </a:solidFill>
              <a:latin typeface="Times New Roman" panose="02020603050405020304" pitchFamily="18" charset="0"/>
              <a:ea typeface="Palatino Linotype" panose="02040502050505030304" pitchFamily="18" charset="0"/>
              <a:cs typeface="Times New Roman" panose="02020603050405020304" pitchFamily="18" charset="0"/>
            </a:endParaRPr>
          </a:p>
          <a:p>
            <a:pPr algn="ctr"/>
            <a:r>
              <a:rPr lang="ro-RO"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Ordinul ministrului educației nr. 6477/30.08.2024</a:t>
            </a:r>
            <a:r>
              <a:rPr lang="ro-RO"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rPr>
              <a:t>privind aprobarea graficului de desfășurare a examenelor de certificare a calificării profesionale a absolvenților din învățământul profesional și tehnic preuniversitar în anul școlar 2024-2025</a:t>
            </a:r>
          </a:p>
          <a:p>
            <a:pPr marL="0" indent="0" algn="ctr">
              <a:buNone/>
            </a:pPr>
            <a:endPar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endParaRPr>
          </a:p>
          <a:p>
            <a:pPr algn="ctr"/>
            <a:r>
              <a:rPr lang="ro-RO" sz="16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Ordinului ministrului educației nr. 6478/2024, privind aprobarea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Metodologiei</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privind</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portofoliul</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educațional</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al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preșcolarului</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și</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al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elevului</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din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învățământul</a:t>
            </a:r>
            <a:r>
              <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preuniversitar</a:t>
            </a:r>
            <a:endParaRPr lang="ro-RO" sz="1600" b="1" dirty="0">
              <a:solidFill>
                <a:srgbClr val="002060"/>
              </a:solidFill>
              <a:effectLst/>
              <a:latin typeface="Times New Roman" panose="02020603050405020304" pitchFamily="18" charset="0"/>
              <a:ea typeface="Palatino Linotype" panose="0204050205050503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14487148"/>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659E680-F3F2-41B4-A760-403B56987201}"/>
              </a:ext>
            </a:extLst>
          </p:cNvPr>
          <p:cNvSpPr>
            <a:spLocks noGrp="1"/>
          </p:cNvSpPr>
          <p:nvPr>
            <p:ph type="title"/>
          </p:nvPr>
        </p:nvSpPr>
        <p:spPr>
          <a:xfrm>
            <a:off x="457200" y="274638"/>
            <a:ext cx="7467600" cy="639828"/>
          </a:xfrm>
        </p:spPr>
        <p:txBody>
          <a:bodyPr>
            <a:normAutofit fontScale="90000"/>
          </a:bodyPr>
          <a:lstStyle/>
          <a:p>
            <a:pPr algn="ctr"/>
            <a:br>
              <a:rPr lang="en-US" sz="3200" dirty="0">
                <a:effectLst/>
                <a:latin typeface="Times New Roman" panose="02020603050405020304" pitchFamily="18" charset="0"/>
                <a:ea typeface="Times New Roman" panose="02020603050405020304" pitchFamily="18" charset="0"/>
              </a:rPr>
            </a:br>
            <a:r>
              <a:rPr lang="ro-RO" sz="2200" b="1" dirty="0">
                <a:solidFill>
                  <a:srgbClr val="333333"/>
                </a:solidFill>
                <a:effectLst/>
                <a:latin typeface="Times New Roman" panose="02020603050405020304" pitchFamily="18" charset="0"/>
                <a:ea typeface="Times New Roman" panose="02020603050405020304" pitchFamily="18" charset="0"/>
              </a:rPr>
              <a:t>Principalele noutăți propuse</a:t>
            </a:r>
            <a:br>
              <a:rPr lang="ro-RO" sz="2200" b="1" dirty="0">
                <a:solidFill>
                  <a:srgbClr val="333333"/>
                </a:solidFill>
                <a:effectLst/>
                <a:latin typeface="Times New Roman" panose="02020603050405020304" pitchFamily="18" charset="0"/>
                <a:ea typeface="Times New Roman" panose="02020603050405020304" pitchFamily="18" charset="0"/>
              </a:rPr>
            </a:br>
            <a:r>
              <a:rPr lang="ro-RO" sz="2200" b="1" dirty="0">
                <a:solidFill>
                  <a:srgbClr val="333333"/>
                </a:solidFill>
                <a:effectLst/>
                <a:latin typeface="Times New Roman" panose="02020603050405020304" pitchFamily="18" charset="0"/>
                <a:ea typeface="Times New Roman" panose="02020603050405020304" pitchFamily="18" charset="0"/>
              </a:rPr>
              <a:t>bacalaureat și evaluare </a:t>
            </a:r>
            <a:r>
              <a:rPr lang="ro-RO" sz="2200" b="1" dirty="0" err="1">
                <a:solidFill>
                  <a:srgbClr val="333333"/>
                </a:solidFill>
                <a:effectLst/>
                <a:latin typeface="Times New Roman" panose="02020603050405020304" pitchFamily="18" charset="0"/>
                <a:ea typeface="Times New Roman" panose="02020603050405020304" pitchFamily="18" charset="0"/>
              </a:rPr>
              <a:t>natională</a:t>
            </a:r>
            <a:endParaRPr lang="en-US" sz="2200" dirty="0"/>
          </a:p>
        </p:txBody>
      </p:sp>
      <p:sp>
        <p:nvSpPr>
          <p:cNvPr id="3" name="Substituent conținut 2">
            <a:extLst>
              <a:ext uri="{FF2B5EF4-FFF2-40B4-BE49-F238E27FC236}">
                <a16:creationId xmlns:a16="http://schemas.microsoft.com/office/drawing/2014/main" id="{5A514EA0-16D5-414F-8BA9-261ED3939DF0}"/>
              </a:ext>
            </a:extLst>
          </p:cNvPr>
          <p:cNvSpPr>
            <a:spLocks noGrp="1"/>
          </p:cNvSpPr>
          <p:nvPr>
            <p:ph sz="quarter" idx="1"/>
          </p:nvPr>
        </p:nvSpPr>
        <p:spPr>
          <a:xfrm>
            <a:off x="457200" y="609674"/>
            <a:ext cx="7467600" cy="5864278"/>
          </a:xfrm>
        </p:spPr>
        <p:txBody>
          <a:bodyPr/>
          <a:lstStyle/>
          <a:p>
            <a:pPr marL="0" marR="0" lvl="0" indent="0" algn="ctr">
              <a:lnSpc>
                <a:spcPct val="115000"/>
              </a:lnSpc>
              <a:spcBef>
                <a:spcPts val="0"/>
              </a:spcBef>
              <a:spcAft>
                <a:spcPts val="750"/>
              </a:spcAft>
              <a:buSzPts val="1000"/>
              <a:buNone/>
              <a:tabLst>
                <a:tab pos="457200" algn="l"/>
              </a:tabLst>
            </a:pPr>
            <a:endParaRPr lang="ro-RO" sz="1400" b="1" i="1" dirty="0">
              <a:solidFill>
                <a:srgbClr val="333333"/>
              </a:solidFill>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400" b="1" i="1" dirty="0">
                <a:solidFill>
                  <a:srgbClr val="333333"/>
                </a:solidFill>
                <a:effectLst/>
                <a:latin typeface="Times New Roman" panose="02020603050405020304" pitchFamily="18" charset="0"/>
                <a:ea typeface="Times New Roman" panose="02020603050405020304" pitchFamily="18" charset="0"/>
              </a:rPr>
              <a:t>Pentru o mai bună fundamentare a deciziei privind contestarea notei obținute la evaluarea inițială,</a:t>
            </a:r>
            <a:r>
              <a:rPr lang="ro-RO" sz="1400" dirty="0">
                <a:solidFill>
                  <a:srgbClr val="333333"/>
                </a:solidFill>
                <a:effectLst/>
                <a:latin typeface="Times New Roman" panose="02020603050405020304" pitchFamily="18" charset="0"/>
                <a:ea typeface="Times New Roman" panose="02020603050405020304" pitchFamily="18" charset="0"/>
              </a:rPr>
              <a:t> a fost introdusă prevederea de a </a:t>
            </a:r>
            <a:r>
              <a:rPr lang="ro-RO" sz="1400" b="1" dirty="0">
                <a:solidFill>
                  <a:srgbClr val="333333"/>
                </a:solidFill>
                <a:effectLst/>
                <a:latin typeface="Times New Roman" panose="02020603050405020304" pitchFamily="18" charset="0"/>
                <a:ea typeface="Times New Roman" panose="02020603050405020304" pitchFamily="18" charset="0"/>
              </a:rPr>
              <a:t>permite vizualizarea lucrărilor după afișarea rezultatelor inițiale și înainte de contestații</a:t>
            </a:r>
            <a:r>
              <a:rPr lang="ro-RO" sz="1400" dirty="0">
                <a:solidFill>
                  <a:srgbClr val="333333"/>
                </a:solidFill>
                <a:effectLst/>
                <a:latin typeface="Times New Roman" panose="02020603050405020304" pitchFamily="18" charset="0"/>
                <a:ea typeface="Times New Roman" panose="02020603050405020304" pitchFamily="18" charset="0"/>
              </a:rPr>
              <a:t>, atât la evaluarea națională, cât și la bacalaureat. Depunerea contestației nu este condiționată de vizualizarea lucrării. Vizualizarea lucrărilor se va face la centrele de examen.</a:t>
            </a:r>
            <a:endParaRPr lang="en-US" sz="1400" dirty="0">
              <a:effectLst/>
              <a:latin typeface="Times New Roman" panose="02020603050405020304" pitchFamily="18" charset="0"/>
              <a:ea typeface="Times New Roman" panose="02020603050405020304" pitchFamily="18" charset="0"/>
            </a:endParaRPr>
          </a:p>
          <a:p>
            <a:pPr marL="0" marR="0" algn="ctr">
              <a:lnSpc>
                <a:spcPct val="115000"/>
              </a:lnSpc>
              <a:spcBef>
                <a:spcPts val="0"/>
              </a:spcBef>
              <a:spcAft>
                <a:spcPts val="0"/>
              </a:spcAft>
            </a:pPr>
            <a:r>
              <a:rPr lang="ro-RO" sz="1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Pentru predictibilitate: Alături de calendarele examenelor de evaluare națională și bacalaureat, sunt publicate și </a:t>
            </a:r>
            <a:r>
              <a:rPr lang="ro-RO" sz="1400" b="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calendarele simulărilor examenelor naționale, respectiv evaluare națională și bacalaureat. </a:t>
            </a:r>
            <a:r>
              <a:rPr lang="ro-RO" sz="1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Calendarele de desfășurare sunt disponibile în anexele celor două documente.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ctr">
              <a:lnSpc>
                <a:spcPct val="115000"/>
              </a:lnSpc>
              <a:spcBef>
                <a:spcPts val="0"/>
              </a:spcBef>
              <a:spcAft>
                <a:spcPts val="750"/>
              </a:spcAft>
              <a:buFont typeface="Symbol" panose="05050102010706020507" pitchFamily="18" charset="2"/>
              <a:buChar char=""/>
            </a:pPr>
            <a:r>
              <a:rPr lang="ro-RO" sz="1400" b="1" dirty="0">
                <a:solidFill>
                  <a:srgbClr val="333333"/>
                </a:solidFill>
                <a:effectLst/>
                <a:latin typeface="Times New Roman" panose="02020603050405020304" pitchFamily="18" charset="0"/>
                <a:ea typeface="Times New Roman" panose="02020603050405020304" pitchFamily="18" charset="0"/>
              </a:rPr>
              <a:t>În privința datelor pentru desfășurarea probelor examenelor naționale (EN VIII  și bacalaureat 2025, sesiunea iunie 2025), Ministerul Educației propune:</a:t>
            </a:r>
            <a:endParaRPr lang="en-US" sz="1400" dirty="0">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400" dirty="0">
                <a:solidFill>
                  <a:srgbClr val="333333"/>
                </a:solidFill>
                <a:effectLst/>
                <a:latin typeface="Times New Roman" panose="02020603050405020304" pitchFamily="18" charset="0"/>
                <a:ea typeface="Times New Roman" panose="02020603050405020304" pitchFamily="18" charset="0"/>
              </a:rPr>
              <a:t>Desfășurarea probelor de competențe din cadrul examenului de bacalaureat în perioada 27 ianuarie - 7 februarie;</a:t>
            </a:r>
            <a:endParaRPr lang="en-US" sz="1400" dirty="0">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400" dirty="0">
                <a:solidFill>
                  <a:srgbClr val="333333"/>
                </a:solidFill>
                <a:effectLst/>
                <a:latin typeface="Times New Roman" panose="02020603050405020304" pitchFamily="18" charset="0"/>
                <a:ea typeface="Times New Roman" panose="02020603050405020304" pitchFamily="18" charset="0"/>
              </a:rPr>
              <a:t>Desfășurarea probelor scrise - pentru ambele examene - înainte de finalul lunii iunie.</a:t>
            </a:r>
            <a:endParaRPr lang="en-US" sz="1400" dirty="0">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400" dirty="0">
                <a:solidFill>
                  <a:srgbClr val="333333"/>
                </a:solidFill>
                <a:effectLst/>
                <a:latin typeface="Times New Roman" panose="02020603050405020304" pitchFamily="18" charset="0"/>
                <a:ea typeface="Times New Roman" panose="02020603050405020304" pitchFamily="18" charset="0"/>
              </a:rPr>
              <a:t>Prelungirea perioadei de depunere a contestațiilor, dată fiind opțiunea de vizualizare a lucrărilor scrise înainte de contestații.</a:t>
            </a:r>
            <a:endParaRPr lang="en-US" sz="1400" dirty="0">
              <a:effectLst/>
              <a:latin typeface="Times New Roman" panose="02020603050405020304" pitchFamily="18" charset="0"/>
              <a:ea typeface="Times New Roman" panose="02020603050405020304" pitchFamily="18" charset="0"/>
            </a:endParaRPr>
          </a:p>
          <a:p>
            <a:pPr marL="0" marR="0" algn="ctr">
              <a:lnSpc>
                <a:spcPct val="115000"/>
              </a:lnSpc>
              <a:spcBef>
                <a:spcPts val="0"/>
              </a:spcBef>
              <a:spcAft>
                <a:spcPts val="750"/>
              </a:spcAft>
            </a:pPr>
            <a:r>
              <a:rPr lang="ro-RO" sz="1400" b="1" dirty="0">
                <a:solidFill>
                  <a:srgbClr val="333333"/>
                </a:solidFill>
                <a:effectLst/>
                <a:latin typeface="Times New Roman" panose="02020603050405020304" pitchFamily="18" charset="0"/>
                <a:ea typeface="Times New Roman" panose="02020603050405020304" pitchFamily="18" charset="0"/>
              </a:rPr>
              <a:t>Propunere de calendare a fost fundamentată pe:</a:t>
            </a:r>
            <a:endParaRPr lang="en-US" sz="1400" dirty="0">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400" dirty="0">
                <a:solidFill>
                  <a:srgbClr val="333333"/>
                </a:solidFill>
                <a:effectLst/>
                <a:latin typeface="Times New Roman" panose="02020603050405020304" pitchFamily="18" charset="0"/>
                <a:ea typeface="Times New Roman" panose="02020603050405020304" pitchFamily="18" charset="0"/>
              </a:rPr>
              <a:t>necesitatea de a ține cont de evoluția spre niveluri extreme ale temperaturilor din timpul verii, ce pot afecta randamentul candidaților;</a:t>
            </a:r>
            <a:endParaRPr lang="en-US" sz="1400" dirty="0">
              <a:effectLst/>
              <a:latin typeface="Times New Roman" panose="02020603050405020304" pitchFamily="18" charset="0"/>
              <a:ea typeface="Times New Roman" panose="02020603050405020304" pitchFamily="18" charset="0"/>
            </a:endParaRPr>
          </a:p>
          <a:p>
            <a:pPr marL="342900" marR="0" lvl="0" indent="-342900" algn="ctr">
              <a:lnSpc>
                <a:spcPct val="115000"/>
              </a:lnSpc>
              <a:spcBef>
                <a:spcPts val="0"/>
              </a:spcBef>
              <a:spcAft>
                <a:spcPts val="750"/>
              </a:spcAft>
              <a:buSzPts val="1000"/>
              <a:buFont typeface="Symbol" panose="05050102010706020507" pitchFamily="18" charset="2"/>
              <a:buChar char=""/>
              <a:tabLst>
                <a:tab pos="457200" algn="l"/>
              </a:tabLst>
            </a:pPr>
            <a:r>
              <a:rPr lang="ro-RO" sz="1400" dirty="0">
                <a:solidFill>
                  <a:srgbClr val="333333"/>
                </a:solidFill>
                <a:effectLst/>
                <a:latin typeface="Times New Roman" panose="02020603050405020304" pitchFamily="18" charset="0"/>
                <a:ea typeface="Times New Roman" panose="02020603050405020304" pitchFamily="18" charset="0"/>
              </a:rPr>
              <a:t>solicitările de a identifica o soluție funcțională care să permită încadrarea în termen a candidaților a căror înscriere în învățământul superior depinde de prezentarea diplomei de bacalaureat.</a:t>
            </a:r>
            <a:endParaRPr lang="en-US" sz="14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38242071"/>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a:t>
            </a:fld>
            <a:endParaRPr lang="en-US" altLang="en-US" sz="1400" b="1" dirty="0">
              <a:solidFill>
                <a:srgbClr val="FFFFFF"/>
              </a:solidFill>
              <a:latin typeface="Arial Black" panose="020B0A04020102020204" pitchFamily="34" charset="0"/>
            </a:endParaRPr>
          </a:p>
        </p:txBody>
      </p:sp>
      <p:sp>
        <p:nvSpPr>
          <p:cNvPr id="9218" name="Rectangle 2"/>
          <p:cNvSpPr>
            <a:spLocks noGrp="1" noChangeArrowheads="1"/>
          </p:cNvSpPr>
          <p:nvPr>
            <p:ph type="title" idx="4294967295"/>
          </p:nvPr>
        </p:nvSpPr>
        <p:spPr>
          <a:xfrm>
            <a:off x="0" y="0"/>
            <a:ext cx="9144000" cy="981075"/>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Prezentare</a:t>
            </a:r>
            <a: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 </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g</a:t>
            </a: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eneral</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ă</a:t>
            </a:r>
            <a:b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br>
            <a:endPar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9219" name="Rectangle 3"/>
          <p:cNvSpPr>
            <a:spLocks noGrp="1"/>
          </p:cNvSpPr>
          <p:nvPr>
            <p:ph type="body" idx="4294967295"/>
          </p:nvPr>
        </p:nvSpPr>
        <p:spPr>
          <a:xfrm>
            <a:off x="0" y="1066800"/>
            <a:ext cx="8839200" cy="5562600"/>
          </a:xfrm>
        </p:spPr>
        <p:txBody>
          <a:bodyPr vert="horz" wrap="square" lIns="91440" tIns="45720" rIns="91440" bIns="45720" anchor="t" anchorCtr="0"/>
          <a:lstStyle/>
          <a:p>
            <a:pPr marL="0" indent="0" algn="ctr" eaLnBrk="1" hangingPunct="1">
              <a:lnSpc>
                <a:spcPct val="70000"/>
              </a:lnSpc>
              <a:buClr>
                <a:srgbClr val="FFFF99"/>
              </a:buClr>
              <a:buNone/>
            </a:pPr>
            <a:r>
              <a:rPr lang="ro-RO" altLang="en-US" sz="1900" b="1" dirty="0">
                <a:solidFill>
                  <a:srgbClr val="740000"/>
                </a:solidFill>
                <a:latin typeface="Times New Roman" panose="02020603050405020304" pitchFamily="18" charset="0"/>
                <a:cs typeface="Times New Roman" panose="02020603050405020304" pitchFamily="18" charset="0"/>
              </a:rPr>
              <a:t>Structura anului școlar 2024 - 2025 a fost aprobată prin </a:t>
            </a:r>
            <a:r>
              <a:rPr lang="en-US" altLang="en-US" sz="1900" b="1" i="1" dirty="0">
                <a:solidFill>
                  <a:srgbClr val="74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OME </a:t>
            </a:r>
            <a:r>
              <a:rPr lang="ro-RO" altLang="en-US" sz="1900" b="1" i="1" dirty="0">
                <a:solidFill>
                  <a:srgbClr val="74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nr. 3.694/01.02 2024</a:t>
            </a:r>
            <a:endParaRPr lang="en-US" altLang="en-US" sz="1900" b="1" i="1" dirty="0">
              <a:solidFill>
                <a:srgbClr val="74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endParaRPr lang="en-US" altLang="en-US" sz="1900" b="1" dirty="0">
              <a:solidFill>
                <a:srgbClr val="74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r>
              <a:rPr lang="en-US" altLang="en-US" sz="1900" b="1" dirty="0" err="1">
                <a:solidFill>
                  <a:srgbClr val="740000"/>
                </a:solidFill>
                <a:latin typeface="Times New Roman" panose="02020603050405020304" pitchFamily="18" charset="0"/>
                <a:cs typeface="Times New Roman" panose="02020603050405020304" pitchFamily="18" charset="0"/>
              </a:rPr>
              <a:t>Potrivit</a:t>
            </a:r>
            <a:r>
              <a:rPr lang="en-US" altLang="en-US" sz="1900" b="1" dirty="0">
                <a:solidFill>
                  <a:srgbClr val="740000"/>
                </a:solidFill>
                <a:latin typeface="Times New Roman" panose="02020603050405020304" pitchFamily="18" charset="0"/>
                <a:cs typeface="Times New Roman" panose="02020603050405020304" pitchFamily="18" charset="0"/>
              </a:rPr>
              <a:t> </a:t>
            </a:r>
            <a:r>
              <a:rPr lang="en-US" altLang="en-US" sz="1900" b="1" dirty="0" err="1">
                <a:solidFill>
                  <a:srgbClr val="740000"/>
                </a:solidFill>
                <a:latin typeface="Times New Roman" panose="02020603050405020304" pitchFamily="18" charset="0"/>
                <a:cs typeface="Times New Roman" panose="02020603050405020304" pitchFamily="18" charset="0"/>
              </a:rPr>
              <a:t>acestui</a:t>
            </a:r>
            <a:r>
              <a:rPr lang="en-US" altLang="en-US" sz="1900" b="1" dirty="0">
                <a:solidFill>
                  <a:srgbClr val="740000"/>
                </a:solidFill>
                <a:latin typeface="Times New Roman" panose="02020603050405020304" pitchFamily="18" charset="0"/>
                <a:cs typeface="Times New Roman" panose="02020603050405020304" pitchFamily="18" charset="0"/>
              </a:rPr>
              <a:t> document, </a:t>
            </a:r>
            <a:r>
              <a:rPr lang="en-US" altLang="en-US" sz="1900" b="1" dirty="0" err="1">
                <a:solidFill>
                  <a:srgbClr val="740000"/>
                </a:solidFill>
                <a:latin typeface="Times New Roman" panose="02020603050405020304" pitchFamily="18" charset="0"/>
                <a:cs typeface="Times New Roman" panose="02020603050405020304" pitchFamily="18" charset="0"/>
              </a:rPr>
              <a:t>cursurile</a:t>
            </a:r>
            <a:r>
              <a:rPr lang="en-US" altLang="en-US" sz="1900" b="1" dirty="0">
                <a:solidFill>
                  <a:srgbClr val="740000"/>
                </a:solidFill>
                <a:latin typeface="Times New Roman" panose="02020603050405020304" pitchFamily="18" charset="0"/>
                <a:cs typeface="Times New Roman" panose="02020603050405020304" pitchFamily="18" charset="0"/>
              </a:rPr>
              <a:t> </a:t>
            </a:r>
            <a:r>
              <a:rPr lang="en-US" altLang="en-US" sz="1900" b="1" dirty="0" err="1">
                <a:solidFill>
                  <a:srgbClr val="740000"/>
                </a:solidFill>
                <a:latin typeface="Times New Roman" panose="02020603050405020304" pitchFamily="18" charset="0"/>
                <a:cs typeface="Times New Roman" panose="02020603050405020304" pitchFamily="18" charset="0"/>
              </a:rPr>
              <a:t>anului</a:t>
            </a:r>
            <a:r>
              <a:rPr lang="en-US" altLang="en-US" sz="1900" b="1" dirty="0">
                <a:solidFill>
                  <a:srgbClr val="740000"/>
                </a:solidFill>
                <a:latin typeface="Times New Roman" panose="02020603050405020304" pitchFamily="18" charset="0"/>
                <a:cs typeface="Times New Roman" panose="02020603050405020304" pitchFamily="18" charset="0"/>
              </a:rPr>
              <a:t> </a:t>
            </a:r>
            <a:r>
              <a:rPr lang="en-US" altLang="en-US" sz="1900" b="1" dirty="0" err="1">
                <a:solidFill>
                  <a:srgbClr val="740000"/>
                </a:solidFill>
                <a:latin typeface="Times New Roman" panose="02020603050405020304" pitchFamily="18" charset="0"/>
                <a:cs typeface="Times New Roman" panose="02020603050405020304" pitchFamily="18" charset="0"/>
              </a:rPr>
              <a:t>școlar</a:t>
            </a:r>
            <a:r>
              <a:rPr lang="en-US" altLang="en-US" sz="1900" b="1" dirty="0">
                <a:solidFill>
                  <a:srgbClr val="740000"/>
                </a:solidFill>
                <a:latin typeface="Times New Roman" panose="02020603050405020304" pitchFamily="18" charset="0"/>
                <a:cs typeface="Times New Roman" panose="02020603050405020304" pitchFamily="18" charset="0"/>
              </a:rPr>
              <a:t> 2024 - 2025 </a:t>
            </a:r>
            <a:r>
              <a:rPr lang="en-US" altLang="en-US" sz="1900" b="1" dirty="0" err="1">
                <a:solidFill>
                  <a:srgbClr val="740000"/>
                </a:solidFill>
                <a:latin typeface="Times New Roman" panose="02020603050405020304" pitchFamily="18" charset="0"/>
                <a:cs typeface="Times New Roman" panose="02020603050405020304" pitchFamily="18" charset="0"/>
              </a:rPr>
              <a:t>încep</a:t>
            </a:r>
            <a:r>
              <a:rPr lang="en-US" altLang="en-US" sz="1900" b="1" dirty="0">
                <a:solidFill>
                  <a:srgbClr val="740000"/>
                </a:solidFill>
                <a:latin typeface="Times New Roman" panose="02020603050405020304" pitchFamily="18" charset="0"/>
                <a:cs typeface="Times New Roman" panose="02020603050405020304" pitchFamily="18" charset="0"/>
              </a:rPr>
              <a:t> la data de 9 </a:t>
            </a:r>
            <a:r>
              <a:rPr lang="en-US" altLang="en-US" sz="1900" b="1" dirty="0" err="1">
                <a:solidFill>
                  <a:srgbClr val="740000"/>
                </a:solidFill>
                <a:latin typeface="Times New Roman" panose="02020603050405020304" pitchFamily="18" charset="0"/>
                <a:cs typeface="Times New Roman" panose="02020603050405020304" pitchFamily="18" charset="0"/>
              </a:rPr>
              <a:t>septembrie</a:t>
            </a:r>
            <a:r>
              <a:rPr lang="en-US" altLang="en-US" sz="1900" b="1" dirty="0">
                <a:solidFill>
                  <a:srgbClr val="740000"/>
                </a:solidFill>
                <a:latin typeface="Times New Roman" panose="02020603050405020304" pitchFamily="18" charset="0"/>
                <a:cs typeface="Times New Roman" panose="02020603050405020304" pitchFamily="18" charset="0"/>
              </a:rPr>
              <a:t> 2024.</a:t>
            </a:r>
          </a:p>
          <a:p>
            <a:pPr marL="0" indent="0" algn="ctr" eaLnBrk="1" hangingPunct="1">
              <a:lnSpc>
                <a:spcPct val="70000"/>
              </a:lnSpc>
              <a:buClr>
                <a:srgbClr val="FFFF99"/>
              </a:buClr>
              <a:buNone/>
            </a:pPr>
            <a:endParaRPr lang="en-US" altLang="en-US" sz="1900" b="1" dirty="0">
              <a:solidFill>
                <a:srgbClr val="74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r>
              <a:rPr lang="en-US" altLang="en-US" sz="1900" b="1" dirty="0">
                <a:solidFill>
                  <a:srgbClr val="740000"/>
                </a:solidFill>
                <a:latin typeface="Times New Roman" panose="02020603050405020304" pitchFamily="18" charset="0"/>
                <a:cs typeface="Times New Roman" panose="02020603050405020304" pitchFamily="18" charset="0"/>
              </a:rPr>
              <a:t>Din </a:t>
            </a:r>
            <a:r>
              <a:rPr lang="en-US" altLang="en-US" sz="1900" b="1" dirty="0" err="1">
                <a:solidFill>
                  <a:srgbClr val="740000"/>
                </a:solidFill>
                <a:latin typeface="Times New Roman" panose="02020603050405020304" pitchFamily="18" charset="0"/>
                <a:cs typeface="Times New Roman" panose="02020603050405020304" pitchFamily="18" charset="0"/>
              </a:rPr>
              <a:t>punct</a:t>
            </a:r>
            <a:r>
              <a:rPr lang="en-US" altLang="en-US" sz="1900" b="1" dirty="0">
                <a:solidFill>
                  <a:srgbClr val="740000"/>
                </a:solidFill>
                <a:latin typeface="Times New Roman" panose="02020603050405020304" pitchFamily="18" charset="0"/>
                <a:cs typeface="Times New Roman" panose="02020603050405020304" pitchFamily="18" charset="0"/>
              </a:rPr>
              <a:t> de </a:t>
            </a:r>
            <a:r>
              <a:rPr lang="en-US" altLang="en-US" sz="1900" b="1" dirty="0" err="1">
                <a:solidFill>
                  <a:srgbClr val="740000"/>
                </a:solidFill>
                <a:latin typeface="Times New Roman" panose="02020603050405020304" pitchFamily="18" charset="0"/>
                <a:cs typeface="Times New Roman" panose="02020603050405020304" pitchFamily="18" charset="0"/>
              </a:rPr>
              <a:t>vedere</a:t>
            </a:r>
            <a:r>
              <a:rPr lang="en-US" altLang="en-US" sz="1900" b="1" dirty="0">
                <a:solidFill>
                  <a:srgbClr val="740000"/>
                </a:solidFill>
                <a:latin typeface="Times New Roman" panose="02020603050405020304" pitchFamily="18" charset="0"/>
                <a:cs typeface="Times New Roman" panose="02020603050405020304" pitchFamily="18" charset="0"/>
              </a:rPr>
              <a:t> </a:t>
            </a:r>
            <a:r>
              <a:rPr lang="en-US" altLang="en-US" sz="1900" b="1" dirty="0" err="1">
                <a:solidFill>
                  <a:srgbClr val="740000"/>
                </a:solidFill>
                <a:latin typeface="Times New Roman" panose="02020603050405020304" pitchFamily="18" charset="0"/>
                <a:cs typeface="Times New Roman" panose="02020603050405020304" pitchFamily="18" charset="0"/>
              </a:rPr>
              <a:t>administrativ</a:t>
            </a:r>
            <a:r>
              <a:rPr lang="en-US" altLang="en-US" sz="1900" b="1" dirty="0">
                <a:solidFill>
                  <a:srgbClr val="740000"/>
                </a:solidFill>
                <a:latin typeface="Times New Roman" panose="02020603050405020304" pitchFamily="18" charset="0"/>
                <a:cs typeface="Times New Roman" panose="02020603050405020304" pitchFamily="18" charset="0"/>
              </a:rPr>
              <a:t>, </a:t>
            </a:r>
            <a:r>
              <a:rPr lang="en-US" altLang="en-US" sz="1900" b="1" dirty="0" err="1">
                <a:solidFill>
                  <a:srgbClr val="740000"/>
                </a:solidFill>
                <a:latin typeface="Times New Roman" panose="02020603050405020304" pitchFamily="18" charset="0"/>
                <a:cs typeface="Times New Roman" panose="02020603050405020304" pitchFamily="18" charset="0"/>
              </a:rPr>
              <a:t>anul</a:t>
            </a:r>
            <a:r>
              <a:rPr lang="en-US" altLang="en-US" sz="1900" b="1" dirty="0">
                <a:solidFill>
                  <a:srgbClr val="740000"/>
                </a:solidFill>
                <a:latin typeface="Times New Roman" panose="02020603050405020304" pitchFamily="18" charset="0"/>
                <a:cs typeface="Times New Roman" panose="02020603050405020304" pitchFamily="18" charset="0"/>
              </a:rPr>
              <a:t> </a:t>
            </a:r>
            <a:r>
              <a:rPr lang="en-US" altLang="en-US" sz="1900" b="1" dirty="0" err="1">
                <a:solidFill>
                  <a:srgbClr val="740000"/>
                </a:solidFill>
                <a:latin typeface="Times New Roman" panose="02020603050405020304" pitchFamily="18" charset="0"/>
                <a:cs typeface="Times New Roman" panose="02020603050405020304" pitchFamily="18" charset="0"/>
              </a:rPr>
              <a:t>școlar</a:t>
            </a:r>
            <a:r>
              <a:rPr lang="en-US" altLang="en-US" sz="1900" b="1" dirty="0">
                <a:solidFill>
                  <a:srgbClr val="740000"/>
                </a:solidFill>
                <a:latin typeface="Times New Roman" panose="02020603050405020304" pitchFamily="18" charset="0"/>
                <a:cs typeface="Times New Roman" panose="02020603050405020304" pitchFamily="18" charset="0"/>
              </a:rPr>
              <a:t> 2024 - 2025 </a:t>
            </a:r>
            <a:r>
              <a:rPr lang="en-US" altLang="en-US" sz="1900" b="1" dirty="0" err="1">
                <a:solidFill>
                  <a:srgbClr val="740000"/>
                </a:solidFill>
                <a:latin typeface="Times New Roman" panose="02020603050405020304" pitchFamily="18" charset="0"/>
                <a:cs typeface="Times New Roman" panose="02020603050405020304" pitchFamily="18" charset="0"/>
              </a:rPr>
              <a:t>începe</a:t>
            </a:r>
            <a:r>
              <a:rPr lang="en-US" altLang="en-US" sz="1900" b="1" dirty="0">
                <a:solidFill>
                  <a:srgbClr val="740000"/>
                </a:solidFill>
                <a:latin typeface="Times New Roman" panose="02020603050405020304" pitchFamily="18" charset="0"/>
                <a:cs typeface="Times New Roman" panose="02020603050405020304" pitchFamily="18" charset="0"/>
              </a:rPr>
              <a:t> la data de 1 </a:t>
            </a:r>
            <a:r>
              <a:rPr lang="en-US" altLang="en-US" sz="1900" b="1" dirty="0" err="1">
                <a:solidFill>
                  <a:srgbClr val="740000"/>
                </a:solidFill>
                <a:latin typeface="Times New Roman" panose="02020603050405020304" pitchFamily="18" charset="0"/>
                <a:cs typeface="Times New Roman" panose="02020603050405020304" pitchFamily="18" charset="0"/>
              </a:rPr>
              <a:t>septembrie</a:t>
            </a:r>
            <a:r>
              <a:rPr lang="en-US" altLang="en-US" sz="1900" b="1" dirty="0">
                <a:solidFill>
                  <a:srgbClr val="740000"/>
                </a:solidFill>
                <a:latin typeface="Times New Roman" panose="02020603050405020304" pitchFamily="18" charset="0"/>
                <a:cs typeface="Times New Roman" panose="02020603050405020304" pitchFamily="18" charset="0"/>
              </a:rPr>
              <a:t> 2024, se </a:t>
            </a:r>
            <a:r>
              <a:rPr lang="en-US" altLang="en-US" sz="1900" b="1" dirty="0" err="1">
                <a:solidFill>
                  <a:srgbClr val="740000"/>
                </a:solidFill>
                <a:latin typeface="Times New Roman" panose="02020603050405020304" pitchFamily="18" charset="0"/>
                <a:cs typeface="Times New Roman" panose="02020603050405020304" pitchFamily="18" charset="0"/>
              </a:rPr>
              <a:t>încheie</a:t>
            </a:r>
            <a:r>
              <a:rPr lang="en-US" altLang="en-US" sz="1900" b="1" dirty="0">
                <a:solidFill>
                  <a:srgbClr val="740000"/>
                </a:solidFill>
                <a:latin typeface="Times New Roman" panose="02020603050405020304" pitchFamily="18" charset="0"/>
                <a:cs typeface="Times New Roman" panose="02020603050405020304" pitchFamily="18" charset="0"/>
              </a:rPr>
              <a:t> la data de 31 august 2025 </a:t>
            </a:r>
            <a:r>
              <a:rPr lang="en-US" altLang="en-US" sz="1900" b="1" dirty="0" err="1">
                <a:solidFill>
                  <a:srgbClr val="740000"/>
                </a:solidFill>
                <a:latin typeface="Times New Roman" panose="02020603050405020304" pitchFamily="18" charset="0"/>
                <a:cs typeface="Times New Roman" panose="02020603050405020304" pitchFamily="18" charset="0"/>
              </a:rPr>
              <a:t>și</a:t>
            </a:r>
            <a:r>
              <a:rPr lang="en-US" altLang="en-US" sz="1900" b="1" dirty="0">
                <a:solidFill>
                  <a:srgbClr val="740000"/>
                </a:solidFill>
                <a:latin typeface="Times New Roman" panose="02020603050405020304" pitchFamily="18" charset="0"/>
                <a:cs typeface="Times New Roman" panose="02020603050405020304" pitchFamily="18" charset="0"/>
              </a:rPr>
              <a:t> are o </a:t>
            </a:r>
            <a:r>
              <a:rPr lang="en-US" altLang="en-US" sz="1900" b="1" dirty="0" err="1">
                <a:solidFill>
                  <a:srgbClr val="740000"/>
                </a:solidFill>
                <a:latin typeface="Times New Roman" panose="02020603050405020304" pitchFamily="18" charset="0"/>
                <a:cs typeface="Times New Roman" panose="02020603050405020304" pitchFamily="18" charset="0"/>
              </a:rPr>
              <a:t>durată</a:t>
            </a:r>
            <a:r>
              <a:rPr lang="en-US" altLang="en-US" sz="1900" b="1" dirty="0">
                <a:solidFill>
                  <a:srgbClr val="740000"/>
                </a:solidFill>
                <a:latin typeface="Times New Roman" panose="02020603050405020304" pitchFamily="18" charset="0"/>
                <a:cs typeface="Times New Roman" panose="02020603050405020304" pitchFamily="18" charset="0"/>
              </a:rPr>
              <a:t> de 36 de </a:t>
            </a:r>
            <a:r>
              <a:rPr lang="en-US" altLang="en-US" sz="1900" b="1" dirty="0" err="1">
                <a:solidFill>
                  <a:srgbClr val="740000"/>
                </a:solidFill>
                <a:latin typeface="Times New Roman" panose="02020603050405020304" pitchFamily="18" charset="0"/>
                <a:cs typeface="Times New Roman" panose="02020603050405020304" pitchFamily="18" charset="0"/>
              </a:rPr>
              <a:t>săptămâni</a:t>
            </a:r>
            <a:r>
              <a:rPr lang="en-US" altLang="en-US" sz="1900" b="1" dirty="0">
                <a:solidFill>
                  <a:srgbClr val="740000"/>
                </a:solidFill>
                <a:latin typeface="Times New Roman" panose="02020603050405020304" pitchFamily="18" charset="0"/>
                <a:cs typeface="Times New Roman" panose="02020603050405020304" pitchFamily="18" charset="0"/>
              </a:rPr>
              <a:t> de </a:t>
            </a:r>
            <a:r>
              <a:rPr lang="en-US" altLang="en-US" sz="1900" b="1" dirty="0" err="1">
                <a:solidFill>
                  <a:srgbClr val="740000"/>
                </a:solidFill>
                <a:latin typeface="Times New Roman" panose="02020603050405020304" pitchFamily="18" charset="0"/>
                <a:cs typeface="Times New Roman" panose="02020603050405020304" pitchFamily="18" charset="0"/>
              </a:rPr>
              <a:t>cursuri</a:t>
            </a:r>
            <a:r>
              <a:rPr lang="en-US" altLang="en-US" sz="1900" b="1" dirty="0">
                <a:solidFill>
                  <a:srgbClr val="740000"/>
                </a:solidFill>
                <a:latin typeface="Times New Roman" panose="02020603050405020304" pitchFamily="18" charset="0"/>
                <a:cs typeface="Times New Roman" panose="02020603050405020304" pitchFamily="18" charset="0"/>
              </a:rPr>
              <a:t>. </a:t>
            </a:r>
          </a:p>
          <a:p>
            <a:pPr marL="0" indent="0" algn="ctr" eaLnBrk="1" hangingPunct="1">
              <a:lnSpc>
                <a:spcPct val="70000"/>
              </a:lnSpc>
              <a:buClr>
                <a:srgbClr val="FFFF99"/>
              </a:buClr>
              <a:buNone/>
            </a:pPr>
            <a:endParaRPr lang="en-US" altLang="en-US" sz="1900" b="1" dirty="0">
              <a:solidFill>
                <a:srgbClr val="74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r>
              <a:rPr lang="en-US" altLang="en-US" sz="1900" b="1" dirty="0" err="1">
                <a:solidFill>
                  <a:srgbClr val="740000"/>
                </a:solidFill>
                <a:latin typeface="Times New Roman" panose="02020603050405020304" pitchFamily="18" charset="0"/>
                <a:cs typeface="Times New Roman" panose="02020603050405020304" pitchFamily="18" charset="0"/>
              </a:rPr>
              <a:t>Anul</a:t>
            </a:r>
            <a:r>
              <a:rPr lang="en-US" altLang="en-US" sz="1900" b="1" dirty="0">
                <a:solidFill>
                  <a:srgbClr val="740000"/>
                </a:solidFill>
                <a:latin typeface="Times New Roman" panose="02020603050405020304" pitchFamily="18" charset="0"/>
                <a:cs typeface="Times New Roman" panose="02020603050405020304" pitchFamily="18" charset="0"/>
              </a:rPr>
              <a:t> </a:t>
            </a:r>
            <a:r>
              <a:rPr lang="en-US" altLang="en-US" sz="1900" b="1" dirty="0" err="1">
                <a:solidFill>
                  <a:srgbClr val="740000"/>
                </a:solidFill>
                <a:latin typeface="Times New Roman" panose="02020603050405020304" pitchFamily="18" charset="0"/>
                <a:cs typeface="Times New Roman" panose="02020603050405020304" pitchFamily="18" charset="0"/>
              </a:rPr>
              <a:t>școlar</a:t>
            </a:r>
            <a:r>
              <a:rPr lang="en-US" altLang="en-US" sz="1900" b="1" dirty="0">
                <a:solidFill>
                  <a:srgbClr val="740000"/>
                </a:solidFill>
                <a:latin typeface="Times New Roman" panose="02020603050405020304" pitchFamily="18" charset="0"/>
                <a:cs typeface="Times New Roman" panose="02020603050405020304" pitchFamily="18" charset="0"/>
              </a:rPr>
              <a:t> 2024 - 2025 se </a:t>
            </a:r>
            <a:r>
              <a:rPr lang="en-US" altLang="en-US" sz="1900" b="1" dirty="0" err="1">
                <a:solidFill>
                  <a:srgbClr val="740000"/>
                </a:solidFill>
                <a:latin typeface="Times New Roman" panose="02020603050405020304" pitchFamily="18" charset="0"/>
                <a:cs typeface="Times New Roman" panose="02020603050405020304" pitchFamily="18" charset="0"/>
              </a:rPr>
              <a:t>structurează</a:t>
            </a:r>
            <a:r>
              <a:rPr lang="en-US" altLang="en-US" sz="1900" b="1" dirty="0">
                <a:solidFill>
                  <a:srgbClr val="740000"/>
                </a:solidFill>
                <a:latin typeface="Times New Roman" panose="02020603050405020304" pitchFamily="18" charset="0"/>
                <a:cs typeface="Times New Roman" panose="02020603050405020304" pitchFamily="18" charset="0"/>
              </a:rPr>
              <a:t> pe </a:t>
            </a:r>
            <a:r>
              <a:rPr lang="en-US" altLang="en-US" sz="1900" b="1" dirty="0" err="1">
                <a:solidFill>
                  <a:srgbClr val="740000"/>
                </a:solidFill>
                <a:latin typeface="Times New Roman" panose="02020603050405020304" pitchFamily="18" charset="0"/>
                <a:cs typeface="Times New Roman" panose="02020603050405020304" pitchFamily="18" charset="0"/>
              </a:rPr>
              <a:t>intervale</a:t>
            </a:r>
            <a:r>
              <a:rPr lang="en-US" altLang="en-US" sz="1900" b="1" dirty="0">
                <a:solidFill>
                  <a:srgbClr val="740000"/>
                </a:solidFill>
                <a:latin typeface="Times New Roman" panose="02020603050405020304" pitchFamily="18" charset="0"/>
                <a:cs typeface="Times New Roman" panose="02020603050405020304" pitchFamily="18" charset="0"/>
              </a:rPr>
              <a:t> de </a:t>
            </a:r>
            <a:r>
              <a:rPr lang="en-US" altLang="en-US" sz="1900" b="1" dirty="0" err="1">
                <a:solidFill>
                  <a:srgbClr val="740000"/>
                </a:solidFill>
                <a:latin typeface="Times New Roman" panose="02020603050405020304" pitchFamily="18" charset="0"/>
                <a:cs typeface="Times New Roman" panose="02020603050405020304" pitchFamily="18" charset="0"/>
              </a:rPr>
              <a:t>cursuri</a:t>
            </a:r>
            <a:r>
              <a:rPr lang="en-US" altLang="en-US" sz="1900" b="1" dirty="0">
                <a:solidFill>
                  <a:srgbClr val="740000"/>
                </a:solidFill>
                <a:latin typeface="Times New Roman" panose="02020603050405020304" pitchFamily="18" charset="0"/>
                <a:cs typeface="Times New Roman" panose="02020603050405020304" pitchFamily="18" charset="0"/>
              </a:rPr>
              <a:t> </a:t>
            </a:r>
            <a:r>
              <a:rPr lang="en-US" altLang="en-US" sz="1900" b="1" dirty="0" err="1">
                <a:solidFill>
                  <a:srgbClr val="740000"/>
                </a:solidFill>
                <a:latin typeface="Times New Roman" panose="02020603050405020304" pitchFamily="18" charset="0"/>
                <a:cs typeface="Times New Roman" panose="02020603050405020304" pitchFamily="18" charset="0"/>
              </a:rPr>
              <a:t>și</a:t>
            </a:r>
            <a:r>
              <a:rPr lang="en-US" altLang="en-US" sz="1900" b="1" dirty="0">
                <a:solidFill>
                  <a:srgbClr val="740000"/>
                </a:solidFill>
                <a:latin typeface="Times New Roman" panose="02020603050405020304" pitchFamily="18" charset="0"/>
                <a:cs typeface="Times New Roman" panose="02020603050405020304" pitchFamily="18" charset="0"/>
              </a:rPr>
              <a:t> </a:t>
            </a:r>
            <a:r>
              <a:rPr lang="en-US" altLang="en-US" sz="1900" b="1" dirty="0" err="1">
                <a:solidFill>
                  <a:srgbClr val="740000"/>
                </a:solidFill>
                <a:latin typeface="Times New Roman" panose="02020603050405020304" pitchFamily="18" charset="0"/>
                <a:cs typeface="Times New Roman" panose="02020603050405020304" pitchFamily="18" charset="0"/>
              </a:rPr>
              <a:t>intervale</a:t>
            </a:r>
            <a:r>
              <a:rPr lang="en-US" altLang="en-US" sz="1900" b="1" dirty="0">
                <a:solidFill>
                  <a:srgbClr val="740000"/>
                </a:solidFill>
                <a:latin typeface="Times New Roman" panose="02020603050405020304" pitchFamily="18" charset="0"/>
                <a:cs typeface="Times New Roman" panose="02020603050405020304" pitchFamily="18" charset="0"/>
              </a:rPr>
              <a:t> de </a:t>
            </a:r>
            <a:r>
              <a:rPr lang="en-US" altLang="en-US" sz="1900" b="1" dirty="0" err="1">
                <a:solidFill>
                  <a:srgbClr val="740000"/>
                </a:solidFill>
                <a:latin typeface="Times New Roman" panose="02020603050405020304" pitchFamily="18" charset="0"/>
                <a:cs typeface="Times New Roman" panose="02020603050405020304" pitchFamily="18" charset="0"/>
              </a:rPr>
              <a:t>vacanță</a:t>
            </a:r>
            <a:r>
              <a:rPr lang="en-US" altLang="en-US" sz="1900" b="1" dirty="0">
                <a:solidFill>
                  <a:srgbClr val="740000"/>
                </a:solidFill>
                <a:latin typeface="Times New Roman" panose="02020603050405020304" pitchFamily="18" charset="0"/>
                <a:cs typeface="Times New Roman" panose="02020603050405020304" pitchFamily="18" charset="0"/>
              </a:rPr>
              <a:t>.</a:t>
            </a:r>
          </a:p>
          <a:p>
            <a:pPr marL="0" indent="0" algn="ctr" eaLnBrk="1" hangingPunct="1">
              <a:lnSpc>
                <a:spcPct val="70000"/>
              </a:lnSpc>
              <a:buClr>
                <a:srgbClr val="FFFF99"/>
              </a:buClr>
              <a:buNone/>
            </a:pPr>
            <a:endParaRPr lang="en-US" altLang="en-US" sz="1900" b="1" dirty="0">
              <a:solidFill>
                <a:srgbClr val="74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endParaRPr lang="en-US" altLang="en-US" sz="1900" b="1" dirty="0">
              <a:solidFill>
                <a:srgbClr val="74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endParaRPr lang="en-US" altLang="en-US" sz="1900" b="1" dirty="0">
              <a:solidFill>
                <a:srgbClr val="74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r>
              <a:rPr lang="en-US" altLang="en-US" sz="1900" b="1" i="1" dirty="0">
                <a:solidFill>
                  <a:srgbClr val="74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OME nr. 3.694/01.02 2024 </a:t>
            </a:r>
            <a:r>
              <a:rPr lang="en-US" altLang="en-US" sz="1900" b="1" dirty="0" err="1">
                <a:solidFill>
                  <a:srgbClr val="740000"/>
                </a:solidFill>
                <a:latin typeface="Times New Roman" panose="02020603050405020304" pitchFamily="18" charset="0"/>
                <a:cs typeface="Times New Roman" panose="02020603050405020304" pitchFamily="18" charset="0"/>
              </a:rPr>
              <a:t>poate</a:t>
            </a:r>
            <a:r>
              <a:rPr lang="en-US" altLang="en-US" sz="1900" b="1" dirty="0">
                <a:solidFill>
                  <a:srgbClr val="740000"/>
                </a:solidFill>
                <a:latin typeface="Times New Roman" panose="02020603050405020304" pitchFamily="18" charset="0"/>
                <a:cs typeface="Times New Roman" panose="02020603050405020304" pitchFamily="18" charset="0"/>
              </a:rPr>
              <a:t> fi </a:t>
            </a:r>
            <a:r>
              <a:rPr lang="en-US" altLang="en-US" sz="1900" b="1" dirty="0" err="1">
                <a:solidFill>
                  <a:srgbClr val="740000"/>
                </a:solidFill>
                <a:latin typeface="Times New Roman" panose="02020603050405020304" pitchFamily="18" charset="0"/>
                <a:cs typeface="Times New Roman" panose="02020603050405020304" pitchFamily="18" charset="0"/>
              </a:rPr>
              <a:t>accesat</a:t>
            </a:r>
            <a:r>
              <a:rPr lang="en-US" altLang="en-US" sz="1900" b="1" dirty="0">
                <a:solidFill>
                  <a:srgbClr val="740000"/>
                </a:solidFill>
                <a:latin typeface="Times New Roman" panose="02020603050405020304" pitchFamily="18" charset="0"/>
                <a:cs typeface="Times New Roman" panose="02020603050405020304" pitchFamily="18" charset="0"/>
              </a:rPr>
              <a:t> la </a:t>
            </a:r>
            <a:r>
              <a:rPr lang="en-US" altLang="en-US" sz="1900" b="1" dirty="0" err="1">
                <a:solidFill>
                  <a:srgbClr val="740000"/>
                </a:solidFill>
                <a:latin typeface="Times New Roman" panose="02020603050405020304" pitchFamily="18" charset="0"/>
                <a:cs typeface="Times New Roman" panose="02020603050405020304" pitchFamily="18" charset="0"/>
              </a:rPr>
              <a:t>adresa</a:t>
            </a:r>
            <a:r>
              <a:rPr lang="en-US" altLang="en-US" sz="1900" b="1" dirty="0">
                <a:solidFill>
                  <a:srgbClr val="740000"/>
                </a:solidFill>
                <a:latin typeface="Times New Roman" panose="02020603050405020304" pitchFamily="18" charset="0"/>
                <a:cs typeface="Times New Roman" panose="02020603050405020304" pitchFamily="18" charset="0"/>
              </a:rPr>
              <a:t>:</a:t>
            </a:r>
          </a:p>
          <a:p>
            <a:pPr marL="0" indent="0" algn="ctr" eaLnBrk="1" hangingPunct="1">
              <a:lnSpc>
                <a:spcPct val="70000"/>
              </a:lnSpc>
              <a:buClr>
                <a:srgbClr val="FFFF99"/>
              </a:buClr>
              <a:buNone/>
            </a:pPr>
            <a:r>
              <a:rPr lang="ro-RO" altLang="en-US" sz="1900" b="1" dirty="0">
                <a:solidFill>
                  <a:srgbClr val="740000"/>
                </a:solidFill>
                <a:latin typeface="Times New Roman" panose="02020603050405020304" pitchFamily="18" charset="0"/>
                <a:cs typeface="Times New Roman" panose="02020603050405020304" pitchFamily="18" charset="0"/>
                <a:hlinkClick r:id="rId3"/>
              </a:rPr>
              <a:t>https://www.edu.ro/structura_an_scolar_2024_2025</a:t>
            </a:r>
            <a:endParaRPr lang="en-US" altLang="en-US" sz="1900" b="1" dirty="0">
              <a:solidFill>
                <a:srgbClr val="74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endParaRPr lang="ro-RO" altLang="en-US" sz="1900" b="1" dirty="0">
              <a:solidFill>
                <a:srgbClr val="740000"/>
              </a:solidFill>
              <a:latin typeface="Times New Roman" panose="02020603050405020304" pitchFamily="18" charset="0"/>
              <a:cs typeface="Times New Roman" panose="02020603050405020304" pitchFamily="18" charset="0"/>
            </a:endParaRPr>
          </a:p>
          <a:p>
            <a:pPr marL="0" indent="0" algn="ctr">
              <a:lnSpc>
                <a:spcPct val="70000"/>
              </a:lnSpc>
              <a:buNone/>
            </a:pPr>
            <a:endParaRPr lang="ro-RO" altLang="en-US" sz="1600" b="1" dirty="0">
              <a:solidFill>
                <a:srgbClr val="74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316" name="Substituent număr diapozitiv 1"/>
          <p:cNvSpPr txBox="1"/>
          <p:nvPr/>
        </p:nvSpPr>
        <p:spPr>
          <a:xfrm>
            <a:off x="8281988" y="5886450"/>
            <a:ext cx="609600" cy="520700"/>
          </a:xfrm>
          <a:prstGeom prst="rect">
            <a:avLst/>
          </a:prstGeom>
          <a:noFill/>
          <a:ln w="9525">
            <a:noFill/>
          </a:ln>
        </p:spPr>
        <p:txBody>
          <a:bodyPr anchor="ctr" anchorCtr="0"/>
          <a:lstStyle/>
          <a:p>
            <a:pPr algn="ctr"/>
            <a:fld id="{9A0DB2DC-4C9A-4742-B13C-FB6460FD3503}" type="slidenum">
              <a:rPr lang="en-US" altLang="en-US" sz="1400" b="1" dirty="0">
                <a:solidFill>
                  <a:srgbClr val="FFFFFF"/>
                </a:solidFill>
                <a:latin typeface="Arial Black" panose="020B0A04020102020204" pitchFamily="34" charset="0"/>
              </a:rPr>
              <a:t>2</a:t>
            </a:fld>
            <a:endParaRPr lang="en-US" altLang="en-US" sz="1400" b="1" dirty="0">
              <a:solidFill>
                <a:srgbClr val="FFFFFF"/>
              </a:solidFill>
              <a:latin typeface="Arial Black" panose="020B0A04020102020204"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20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fade">
                                      <p:cBhvr>
                                        <p:cTn id="22" dur="2000"/>
                                        <p:tgtEl>
                                          <p:spTgt spid="92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animEffect transition="in" filter="fade">
                                      <p:cBhvr>
                                        <p:cTn id="27" dur="2000"/>
                                        <p:tgtEl>
                                          <p:spTgt spid="921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10" end="10"/>
                                            </p:txEl>
                                          </p:spTgt>
                                        </p:tgtEl>
                                        <p:attrNameLst>
                                          <p:attrName>style.visibility</p:attrName>
                                        </p:attrNameLst>
                                      </p:cBhvr>
                                      <p:to>
                                        <p:strVal val="visible"/>
                                      </p:to>
                                    </p:set>
                                    <p:animEffect transition="in" filter="fade">
                                      <p:cBhvr>
                                        <p:cTn id="32" dur="2000"/>
                                        <p:tgtEl>
                                          <p:spTgt spid="9219">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11" end="11"/>
                                            </p:txEl>
                                          </p:spTgt>
                                        </p:tgtEl>
                                        <p:attrNameLst>
                                          <p:attrName>style.visibility</p:attrName>
                                        </p:attrNameLst>
                                      </p:cBhvr>
                                      <p:to>
                                        <p:strVal val="visible"/>
                                      </p:to>
                                    </p:set>
                                    <p:animEffect transition="in" filter="fade">
                                      <p:cBhvr>
                                        <p:cTn id="37" dur="2000"/>
                                        <p:tgtEl>
                                          <p:spTgt spid="92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u 2">
            <a:extLst>
              <a:ext uri="{FF2B5EF4-FFF2-40B4-BE49-F238E27FC236}">
                <a16:creationId xmlns:a16="http://schemas.microsoft.com/office/drawing/2014/main" id="{B2819BE7-507F-4E14-AA9E-3BC554838240}"/>
              </a:ext>
            </a:extLst>
          </p:cNvPr>
          <p:cNvSpPr>
            <a:spLocks noGrp="1"/>
          </p:cNvSpPr>
          <p:nvPr>
            <p:ph type="title"/>
          </p:nvPr>
        </p:nvSpPr>
        <p:spPr>
          <a:xfrm>
            <a:off x="457200" y="274638"/>
            <a:ext cx="8000898" cy="6430876"/>
          </a:xfrm>
        </p:spPr>
        <p:txBody>
          <a:bodyPr>
            <a:normAutofit fontScale="90000"/>
          </a:bodyPr>
          <a:lstStyle/>
          <a:p>
            <a:pPr marL="0" marR="0" lvl="0" indent="0" algn="ctr" defTabSz="914400" rtl="0" eaLnBrk="1" fontAlgn="base" latinLnBrk="0" hangingPunct="1">
              <a:lnSpc>
                <a:spcPct val="100000"/>
              </a:lnSpc>
              <a:spcBef>
                <a:spcPct val="0"/>
              </a:spcBef>
              <a:spcAft>
                <a:spcPct val="0"/>
              </a:spcAft>
              <a:tabLst/>
              <a:defRPr/>
            </a:pP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Regulamentul-cadru de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organizare</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și</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funcționare</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unităților</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de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învățământ</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preuniversitar</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r>
              <a:rPr kumimoji="0" lang="en-US"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br>
              <a:rPr kumimoji="0" lang="en-US"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br>
            <a:r>
              <a:rPr kumimoji="0" lang="en-US" sz="2000" b="0"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aprobat</a:t>
            </a:r>
            <a:r>
              <a:rPr kumimoji="0" lang="en-US"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prin</a:t>
            </a:r>
            <a:r>
              <a:rPr kumimoji="0" lang="en-US"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OME nr. 5.726/06.08.2024</a:t>
            </a:r>
            <a:r>
              <a:rPr kumimoji="0" lang="it-IT"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p</a:t>
            </a:r>
            <a:r>
              <a:rPr kumimoji="0" lang="it-IT"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ublicat </a:t>
            </a:r>
            <a: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rPr>
              <a:t>în </a:t>
            </a:r>
            <a:r>
              <a:rPr kumimoji="0" lang="it-IT"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M</a:t>
            </a:r>
            <a: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it-IT"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O</a:t>
            </a:r>
            <a: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it-IT"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partea I, Nr. 795 bis/12.VIII.2024</a:t>
            </a:r>
            <a:br>
              <a:rPr kumimoji="0" lang="ro-RO" sz="20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br>
              <a:rPr kumimoji="0" lang="en-US" altLang="en-US" sz="2000" b="0" i="0" u="none" strike="noStrike" kern="1200" cap="none" spc="0" normalizeH="0" baseline="0" noProof="1">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Art. 71</a:t>
            </a:r>
            <a:b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La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nivelul</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fiecărei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unităţi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funcţionează</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1. cu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caracter</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permanent;</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2. cu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caracter</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temporar</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3. cu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caracter</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ocazional</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fr-FR"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(2) </a:t>
            </a:r>
            <a:r>
              <a:rPr kumimoji="0" lang="fr-FR"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Comisiile</a:t>
            </a:r>
            <a:r>
              <a:rPr kumimoji="0" lang="fr-FR"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fr-FR"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cu</a:t>
            </a:r>
            <a:r>
              <a:rPr kumimoji="0" lang="fr-FR"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fr-FR"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caracter</a:t>
            </a:r>
            <a:r>
              <a:rPr kumimoji="0" lang="fr-FR"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permanent </a:t>
            </a:r>
            <a:r>
              <a:rPr kumimoji="0" lang="fr-FR"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sunt</a:t>
            </a:r>
            <a:r>
              <a:rPr kumimoji="0" lang="fr-FR"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fr-FR"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 </a:t>
            </a:r>
            <a:r>
              <a:rPr kumimoji="0" lang="en-US" sz="18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comisia</a:t>
            </a:r>
            <a: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curriculum;</a:t>
            </a:r>
            <a:b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b)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comisia</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evaluare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asigurare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calităţii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c)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comisia</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securitate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sănătate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muncă</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situaţii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urgenţă</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d)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comisia</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controlul</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managerial intern,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numai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unitățile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stat;</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comisia</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prevenirea</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combaterea</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violenţei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faptelor</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corupţie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discriminării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mediul</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şcolar</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promovarea</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interculturalităţii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it-IT"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f) comisia pentru formare și dezvoltare în cariera didactică.</a:t>
            </a:r>
            <a:br>
              <a:rPr kumimoji="0" lang="it-IT"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Art. 72</a:t>
            </a:r>
            <a:br>
              <a:rPr kumimoji="0" lang="en-US"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(2)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Activitatea</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comisiilor</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din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unitatea</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documentele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elaborate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membrii</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comisiei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sunt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reglementate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prin</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normative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sau</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prin</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regulamentul</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organizare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şi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funcţionare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a:t>
            </a:r>
            <a:r>
              <a:rPr kumimoji="0" lang="ro-RO"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unităţii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(3)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Fiecare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unitate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îşi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elaborează</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proceduri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privind</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funcţionarea</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comisiilor</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funcţie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nevoile</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proprii</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endParaRPr lang="en-US" sz="1800" dirty="0">
              <a:solidFill>
                <a:srgbClr val="002060"/>
              </a:solidFill>
            </a:endParaRPr>
          </a:p>
        </p:txBody>
      </p:sp>
    </p:spTree>
    <p:extLst>
      <p:ext uri="{BB962C8B-B14F-4D97-AF65-F5344CB8AC3E}">
        <p14:creationId xmlns:p14="http://schemas.microsoft.com/office/powerpoint/2010/main" val="2337826390"/>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3">
            <a:extLst>
              <a:ext uri="{FF2B5EF4-FFF2-40B4-BE49-F238E27FC236}">
                <a16:creationId xmlns:a16="http://schemas.microsoft.com/office/drawing/2014/main" id="{4E2DB666-3B09-495B-AFD7-7FC1202C16AC}"/>
              </a:ext>
            </a:extLst>
          </p:cNvPr>
          <p:cNvSpPr>
            <a:spLocks noGrp="1"/>
          </p:cNvSpPr>
          <p:nvPr>
            <p:ph type="title"/>
          </p:nvPr>
        </p:nvSpPr>
        <p:spPr>
          <a:xfrm>
            <a:off x="457200" y="274638"/>
            <a:ext cx="8153294" cy="5668896"/>
          </a:xfrm>
        </p:spPr>
        <p:txBody>
          <a:bodyPr>
            <a:noAutofit/>
          </a:bodyPr>
          <a:lstStyle/>
          <a:p>
            <a:pPr marL="0" marR="0" lvl="0" indent="0" algn="ctr" defTabSz="914400" rtl="0" eaLnBrk="1" fontAlgn="base" latinLnBrk="0" hangingPunct="1">
              <a:lnSpc>
                <a:spcPct val="100000"/>
              </a:lnSpc>
              <a:spcBef>
                <a:spcPct val="0"/>
              </a:spcBef>
              <a:spcAft>
                <a:spcPct val="0"/>
              </a:spcAft>
              <a:tabLst/>
              <a:defRPr/>
            </a:pPr>
            <a:r>
              <a:rPr kumimoji="0" lang="en-US" sz="16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(4) </a:t>
            </a:r>
            <a:r>
              <a:rPr kumimoji="0" lang="en-US" sz="16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Comisia</a:t>
            </a:r>
            <a:r>
              <a:rPr kumimoji="0" lang="en-US" sz="1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6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6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curriculum </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se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constituie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la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nivelul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unităţilor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preuniversitar</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de stat,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baza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hotărârii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consiliului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administraţie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fiind</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formată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din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membrii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catedrelor</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comisiilor</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pt-BR"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metodice.</a:t>
            </a:r>
            <a: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Directorul unității de învățământ emite decizia de constituire a Comisiei pentru curriculum.</a:t>
            </a:r>
            <a:b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(5)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Activitatea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curriculum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este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coordonată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un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responsabil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propus</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vot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către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consiliul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profesoral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din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rândul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personalului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didactic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predare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titular, cu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rezultate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deosebite</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obținute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activitatea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didactică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(6)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Numirea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responsabilului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curriculum se face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decizie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directorului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emisă</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baza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hotărâri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consiliului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administraţie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urma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propunerii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primite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din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partea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consiliului</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profesoral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(7)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cadrul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aceleiaşi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unităţi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catedrele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metodice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la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nivelul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Comisiei</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curriculum se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constituie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din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cel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puțin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4 cadre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didactice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care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desfășoară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activitatea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unitatea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a:t>
            </a:r>
            <a:r>
              <a:rPr kumimoji="0" lang="ro-RO"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după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caz</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arii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curriculare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discipline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studiu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sau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discipline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înrudite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ro-RO"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(8)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unitățile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educație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timpurie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învățământul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primar</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catedrele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comisiile</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metodice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se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constituie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din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cel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puțin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4 cadre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didactice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care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desfășoară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activitatea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unitatea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după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caz</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grupe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ani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studiu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grupe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clase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sau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ciclu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Catedrele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metodice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se pot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constitui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 2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sau</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3 cadre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didactice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unitățile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cu</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un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număr</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mic de cadre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didactice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care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desfășoară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activitatea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pe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ciclul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învățământ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ro-RO"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(9)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Fiecare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unitate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învăţământ</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elaborează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o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procedură</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privind</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funcţionarea</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Comisiei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pentru</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curriculum, care include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modul</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constituire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și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funcționare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catedrelelor</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comisiilor</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metodice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în</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funcţie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de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nevoile</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14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proprii</a:t>
            </a:r>
            <a: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br>
              <a:rPr kumimoji="0" lang="en-US"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br>
            <a:br>
              <a:rPr kumimoji="0" lang="ro-RO" altLang="en-US" sz="1400" b="1" i="0" u="none" strike="noStrike" kern="1200" cap="none" spc="0" normalizeH="0" baseline="0" noProof="1">
                <a:ln>
                  <a:noFill/>
                </a:ln>
                <a:solidFill>
                  <a:srgbClr val="002060"/>
                </a:solidFill>
                <a:effectLst/>
                <a:uLnTx/>
                <a:uFillTx/>
                <a:latin typeface="Times New Roman" panose="02020603050405020304" pitchFamily="18" charset="0"/>
                <a:ea typeface="+mn-ea"/>
                <a:cs typeface="Times New Roman" panose="02020603050405020304" pitchFamily="18" charset="0"/>
              </a:rPr>
            </a:br>
            <a:endParaRPr lang="en-US" sz="1400" b="1" dirty="0">
              <a:solidFill>
                <a:srgbClr val="002060"/>
              </a:solidFill>
            </a:endParaRPr>
          </a:p>
        </p:txBody>
      </p:sp>
    </p:spTree>
    <p:extLst>
      <p:ext uri="{BB962C8B-B14F-4D97-AF65-F5344CB8AC3E}">
        <p14:creationId xmlns:p14="http://schemas.microsoft.com/office/powerpoint/2010/main" val="2773530905"/>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AF94841-8396-4183-B1D9-07A6DDBA5AFD}"/>
              </a:ext>
            </a:extLst>
          </p:cNvPr>
          <p:cNvSpPr>
            <a:spLocks noGrp="1"/>
          </p:cNvSpPr>
          <p:nvPr>
            <p:ph type="title"/>
          </p:nvPr>
        </p:nvSpPr>
        <p:spPr>
          <a:xfrm>
            <a:off x="457200" y="152486"/>
            <a:ext cx="8229492" cy="6705514"/>
          </a:xfrm>
        </p:spPr>
        <p:txBody>
          <a:bodyPr>
            <a:noAutofit/>
          </a:bodyPr>
          <a:lstStyle/>
          <a:p>
            <a:pPr algn="ct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(10)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Atribuțiile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comisiei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curriculum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vizează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activități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legate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procesul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proiectare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implementare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monitorizare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evaluare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implementării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curriculumului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nivelul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unității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învățământ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precum:</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 inițierea și realizarea analizei de nevoi, implicând consultarea beneficiarilor educației, privind</a:t>
            </a:r>
            <a:b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oferta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curriculară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unităţii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învăţământ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inclusiv</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curriculumului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decizia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elevului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din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oferta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școlii</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(CDEOȘ),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fiecare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an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școlar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utilizarea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metodei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analiză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tip SWOT;</a:t>
            </a: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b)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consilierea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cadrelor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didactice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procesul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elaborare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planificării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proiectării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didactice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c) monitorizarea de către responsabilul comisiei pentru curriculum, a modului de aplicare a</a:t>
            </a:r>
            <a:b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planurilor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cadru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programelor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şcolare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inclusiv</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realizarea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asistențe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 ore;</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d)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analizarea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periodică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performanţelor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şcolare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ale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beneficiarilor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primari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propunerea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după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caz</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activități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remediale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care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să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fie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realizate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clasele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elevi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coordonarea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organizării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activităţi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pregătire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elevi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vederea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participării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acestora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examene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şi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concursuri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şcolare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s-E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f) </a:t>
            </a:r>
            <a:r>
              <a:rPr kumimoji="0" lang="es-E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realizarea</a:t>
            </a:r>
            <a:r>
              <a:rPr kumimoji="0" lang="es-E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 </a:t>
            </a:r>
            <a:r>
              <a:rPr kumimoji="0" lang="es-E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nivelul</a:t>
            </a:r>
            <a:r>
              <a:rPr kumimoji="0" lang="es-E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s-E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catedrelor</a:t>
            </a:r>
            <a:r>
              <a:rPr kumimoji="0" lang="es-E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r>
              <a:rPr kumimoji="0" lang="es-E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comisiilor</a:t>
            </a:r>
            <a:r>
              <a:rPr kumimoji="0" lang="es-E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metodice a </a:t>
            </a:r>
            <a:r>
              <a:rPr kumimoji="0" lang="es-E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unor</a:t>
            </a:r>
            <a:r>
              <a:rPr kumimoji="0" lang="es-E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instrumente </a:t>
            </a:r>
            <a:r>
              <a:rPr kumimoji="0" lang="es-E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s-E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s-E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resurse</a:t>
            </a:r>
            <a:r>
              <a:rPr kumimoji="0" lang="es-E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s-E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educaționale</a:t>
            </a:r>
            <a:r>
              <a:rPr kumimoji="0" lang="es-E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es-E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inclusiv</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resurse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educaționale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deschise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instrumente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evaluare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şi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notare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g)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centralizarea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responsabilul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comisiei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cursurilor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opționale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propuse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catedrele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comisiile</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metodice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sub forma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liste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care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este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prezentată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fi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dezbătută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avizată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consiliul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profesoral</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ulterior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propusă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spre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aprobare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consiliului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administrație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al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unității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învățământ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h) coordonarea activităților de prezentare a ofertei de CDEOȘ părinților/reprezentanților legali și</a:t>
            </a:r>
            <a:b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beneficiarilor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primari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i) analizarea proiectelor de programă, în vederea acordării de către inspectoratul școlar a avizului</a:t>
            </a:r>
            <a:br>
              <a:rPr kumimoji="0" lang="pt-BR"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specialitate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disciplinele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care fac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parte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din CDEOȘ, elaborate la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nivelul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unității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învățământ;34</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j)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elaborarea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anuală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raport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privind</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calitatea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ofertei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curriculare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unității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învățământ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inclusiv</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cursurilor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opționale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implementate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nivelul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unității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învățământ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prelucrarea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interpretarea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informațiilor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obținute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din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procesul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monitorizare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br>
            <a:endParaRPr lang="en-US" sz="1400" dirty="0">
              <a:solidFill>
                <a:srgbClr val="002060"/>
              </a:solidFill>
            </a:endParaRPr>
          </a:p>
        </p:txBody>
      </p:sp>
    </p:spTree>
    <p:extLst>
      <p:ext uri="{BB962C8B-B14F-4D97-AF65-F5344CB8AC3E}">
        <p14:creationId xmlns:p14="http://schemas.microsoft.com/office/powerpoint/2010/main" val="1527109892"/>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2950DD4F-25EA-4265-9FB1-1BA8350CC50D}"/>
              </a:ext>
            </a:extLst>
          </p:cNvPr>
          <p:cNvSpPr>
            <a:spLocks noGrp="1"/>
          </p:cNvSpPr>
          <p:nvPr>
            <p:ph type="title"/>
          </p:nvPr>
        </p:nvSpPr>
        <p:spPr>
          <a:xfrm>
            <a:off x="457200" y="274638"/>
            <a:ext cx="7467600" cy="5973688"/>
          </a:xfrm>
        </p:spPr>
        <p:txBody>
          <a:bodyPr>
            <a:normAutofit/>
          </a:bodyPr>
          <a:lstStyle/>
          <a:p>
            <a:pPr algn="ct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(k)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prezentarea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către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responsabilul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comisiei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curriculum,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consiliul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profesoral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raportului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activitate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al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comisiei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valorificarea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concluziilor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recomandărilor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raportului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fundamentarea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analizei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nevoi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proiectarea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ofertei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curriculare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inclusiv</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CDEOȘ, din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anul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școlar</a:t>
            </a:r>
            <a:r>
              <a:rPr lang="ro-RO" sz="1400" cap="none" dirty="0">
                <a:solidFill>
                  <a:srgbClr val="002060"/>
                </a:solidFill>
                <a:latin typeface="Times New Roman" panose="02020603050405020304" pitchFamily="18" charset="0"/>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următor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l)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susținerea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cadrelor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didactice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ceea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privește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adaptarea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planificării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școlare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predării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nivelul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performanță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al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beneficiarilor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primari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realizarea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planurilor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individualizate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învățare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m)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monitorizarea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nevoii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recuperare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achizițiilor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desfășurării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programului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Învățare</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remedială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nivelul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unității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învățământ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n)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monitorizarea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interesului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beneficiarilor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primari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studia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limba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maternă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respectiv</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istoria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cultura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minorității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căreia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aparțin</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întreprinderea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demersurilor</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necesare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le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oferi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posibilitatea</a:t>
            </a:r>
            <a:r>
              <a:rPr lang="ro-RO" sz="1400" cap="none" dirty="0">
                <a:solidFill>
                  <a:srgbClr val="002060"/>
                </a:solidFill>
                <a:latin typeface="Times New Roman" panose="02020603050405020304" pitchFamily="18" charset="0"/>
                <a:cs typeface="Times New Roman" panose="02020603050405020304" pitchFamily="18" charset="0"/>
              </a:rPr>
              <a:t> </a:t>
            </a:r>
            <a:r>
              <a:rPr kumimoji="0" lang="it-IT"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să le studieze, la cererea acestora sau a reprezentanților legali;</a:t>
            </a: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br>
              <a:rPr kumimoji="0" lang="it-IT"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o)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constituirea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actualizarea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periodică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arhive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electronice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care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să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cuprindă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documente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studii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cercetări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resurse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educaționale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realizate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avizate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Ministerul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Educației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care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sprijină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aplicarea</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curriculumului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a:t>
            </a: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p)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constituirea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actualizarea</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periodică</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arhivei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electronice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privind</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documentele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care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privesc</a:t>
            </a:r>
            <a:b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b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curriculumul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atât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cele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elaborate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aprobate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nivel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național</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cât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cele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elaborate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aprobate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la</a:t>
            </a:r>
            <a: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nivelul</a:t>
            </a:r>
            <a:r>
              <a:rPr lang="ro-RO" sz="1400" cap="none" dirty="0">
                <a:solidFill>
                  <a:srgbClr val="002060"/>
                </a:solidFill>
                <a:latin typeface="Times New Roman" panose="02020603050405020304" pitchFamily="18" charset="0"/>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unității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de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învățământ</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planuri-cadru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și</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programe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școlare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utilizate</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inclusiv</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a:t>
            </a:r>
            <a:r>
              <a:rPr kumimoji="0" lang="en-US" sz="1400" b="0" i="0" u="none" strike="noStrike" kern="1200" cap="none" spc="0" normalizeH="0" baseline="0" noProof="0" dirty="0" err="1">
                <a:ln>
                  <a:noFill/>
                </a:ln>
                <a:solidFill>
                  <a:srgbClr val="002060"/>
                </a:solidFill>
                <a:effectLst/>
                <a:uLnTx/>
                <a:uFillTx/>
                <a:latin typeface="Times New Roman" panose="02020603050405020304" pitchFamily="18" charset="0"/>
                <a:ea typeface="+mj-ea"/>
                <a:cs typeface="Times New Roman" panose="02020603050405020304" pitchFamily="18" charset="0"/>
              </a:rPr>
              <a:t>pentru</a:t>
            </a:r>
            <a:r>
              <a:rPr kumimoji="0" lang="en-US" sz="1400" b="0" i="0" u="none" strike="noStrike" kern="1200" cap="none" spc="0" normalizeH="0" baseline="0" noProof="0" dirty="0">
                <a:ln>
                  <a:noFill/>
                </a:ln>
                <a:solidFill>
                  <a:srgbClr val="002060"/>
                </a:solidFill>
                <a:effectLst/>
                <a:uLnTx/>
                <a:uFillTx/>
                <a:latin typeface="Times New Roman" panose="02020603050405020304" pitchFamily="18" charset="0"/>
                <a:ea typeface="+mj-ea"/>
                <a:cs typeface="Times New Roman" panose="02020603050405020304" pitchFamily="18" charset="0"/>
              </a:rPr>
              <a:t> CDEOȘ).</a:t>
            </a: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b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br>
            <a:br>
              <a:rPr kumimoji="0" lang="ro-RO" sz="1400" b="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br>
            <a:endParaRPr lang="en-US" sz="1400" dirty="0">
              <a:solidFill>
                <a:srgbClr val="002060"/>
              </a:solidFill>
            </a:endParaRPr>
          </a:p>
        </p:txBody>
      </p:sp>
    </p:spTree>
    <p:extLst>
      <p:ext uri="{BB962C8B-B14F-4D97-AF65-F5344CB8AC3E}">
        <p14:creationId xmlns:p14="http://schemas.microsoft.com/office/powerpoint/2010/main" val="2287280057"/>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24</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609600" y="838200"/>
            <a:ext cx="7924800" cy="3189605"/>
          </a:xfrm>
          <a:prstGeom prst="rect">
            <a:avLst/>
          </a:prstGeom>
        </p:spPr>
        <p:txBody>
          <a:bodyPr wrap="square">
            <a:spAutoFit/>
          </a:bodyPr>
          <a:lstStyle/>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en-US"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Planificarea </a:t>
            </a:r>
            <a:r>
              <a:rPr kumimoji="0" lang="ro-RO"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şi proiectarea didactica</a:t>
            </a: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endParaRPr kumimoji="0" lang="ro-RO"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panose="05000000000000000000" pitchFamily="2" charset="2"/>
              <a:buChar char="Ø"/>
            </a:pPr>
            <a:r>
              <a:rPr kumimoji="0" lang="ro-RO"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Elaborarea planificării calendaristice</a:t>
            </a:r>
            <a:endParaRPr kumimoji="0" lang="en-US"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panose="05000000000000000000" pitchFamily="2" charset="2"/>
              <a:buChar char="Ø"/>
            </a:pPr>
            <a:r>
              <a:rPr kumimoji="0" lang="ro-RO"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Proiectarea unităţi</a:t>
            </a:r>
            <a:r>
              <a:rPr kumimoji="0" lang="en-US"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lor</a:t>
            </a:r>
            <a:r>
              <a:rPr kumimoji="0" lang="ro-RO"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de învăţare</a:t>
            </a:r>
            <a:endParaRPr kumimoji="0" lang="en-US"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en-US"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a:t>
            </a: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en-US" altLang="zh-CN"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Recomandare</a:t>
            </a: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ro-RO" altLang="en-US" sz="2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a:t>
            </a:r>
            <a:r>
              <a:rPr kumimoji="0" lang="ro-RO"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Schița lecției, pentru cei aflați în primii 3 ani de activitate</a:t>
            </a:r>
            <a:endParaRPr kumimoji="0" lang="en-US"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25</a:t>
            </a:fld>
            <a:endParaRPr lang="en-US" altLang="en-US" sz="1400" b="1" dirty="0">
              <a:solidFill>
                <a:srgbClr val="FFFFFF"/>
              </a:solidFill>
              <a:latin typeface="Arial Black" panose="020B0A04020102020204" pitchFamily="34" charset="0"/>
            </a:endParaRPr>
          </a:p>
        </p:txBody>
      </p:sp>
      <p:sp>
        <p:nvSpPr>
          <p:cNvPr id="134145" name="Rectangle 1"/>
          <p:cNvSpPr>
            <a:spLocks noChangeArrowheads="1"/>
          </p:cNvSpPr>
          <p:nvPr/>
        </p:nvSpPr>
        <p:spPr bwMode="auto">
          <a:xfrm>
            <a:off x="0" y="211586"/>
            <a:ext cx="9144000" cy="6309420"/>
          </a:xfrm>
          <a:prstGeom prst="rect">
            <a:avLst/>
          </a:prstGeom>
          <a:noFill/>
          <a:ln w="9525">
            <a:noFill/>
            <a:miter lim="800000"/>
          </a:ln>
          <a:effectLst/>
        </p:spPr>
        <p:txBody>
          <a:bodyPr anchor="ctr">
            <a:spAutoFit/>
          </a:bodyPr>
          <a:lstStyle/>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1" u="none" strike="noStrike" kern="1200" cap="none" spc="0" normalizeH="0" baseline="0" noProof="1">
                <a:solidFill>
                  <a:schemeClr val="tx1"/>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Planificarea calendaristică – document proiectiv</a:t>
            </a:r>
            <a:endParaRPr kumimoji="0" lang="ro-RO" altLang="en-US" sz="1800" b="1" i="0" u="none" strike="noStrike" kern="1200" cap="none" spc="0" normalizeH="0" baseline="0" noProof="1">
              <a:solidFill>
                <a:schemeClr val="tx1"/>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Planificarea calendaristică reprezintă un document proiectiv, necesar realizării activităţilor didactice care permite asocierea, într-un mod personalizat, a elementelor programei (competenţe specifice şi conţinuturi), în cadrul unităţilor de învăţare. Acestora le sunt alocate unităţi de timp (număr de ore şi săptămâni) considerate ca optime de către cadrul didactic, pe parcursul unui an şcolar.</a:t>
            </a: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În elaborarea planificării calendaristice </a:t>
            </a:r>
            <a:r>
              <a:rPr kumimoji="0" lang="ro-RO" altLang="en-US" sz="18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programa şcolară reprezintă documentul de referinţă</a:t>
            </a:r>
            <a:r>
              <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După lectura atentă şi integrală a programei şcolare, elaborarea planificării calendaristice presupune parcurgerea următoarelor etape:</a:t>
            </a: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1.	asocierea competenţelor specifice şi a conţinuturilor prezentate în programa şcolară;</a:t>
            </a:r>
            <a:endPar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2.	stabilirea unităţilor de învăţare;</a:t>
            </a:r>
            <a:endPar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3.	stabilirea succesiunii parcurgerii unităţilor de învăţare;</a:t>
            </a:r>
            <a:endPar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AutoNum type="arabicPeriod" startAt="4"/>
            </a:pPr>
            <a:r>
              <a:rPr kumimoji="0" lang="ro-RO" altLang="en-US" sz="18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stabilirea bugetului de timp necesar pentru fiecare unitate de învăţare.</a:t>
            </a:r>
          </a:p>
          <a:p>
            <a:pPr marL="0" marR="0" indent="457200" algn="ctr" defTabSz="914400" rtl="0" eaLnBrk="0" fontAlgn="base" latinLnBrk="0" hangingPunct="0">
              <a:lnSpc>
                <a:spcPct val="100000"/>
              </a:lnSpc>
              <a:spcBef>
                <a:spcPct val="0"/>
              </a:spcBef>
              <a:spcAft>
                <a:spcPct val="0"/>
              </a:spcAft>
              <a:buClrTx/>
              <a:buSzTx/>
              <a:buFontTx/>
              <a:buAutoNum type="arabicPeriod" startAt="4"/>
            </a:pPr>
            <a:endParaRPr kumimoji="0" lang="ro-RO" altLang="en-US" sz="18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Planificarea calendaristică anuală </a:t>
            </a:r>
            <a:r>
              <a:rPr kumimoji="0" lang="ro-RO" altLang="en-US" sz="1800" b="1"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nu se realizează pe baza manualelor şcolare</a:t>
            </a:r>
            <a:r>
              <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acestea fiind materiale curriculare adresate elevilor. </a:t>
            </a: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Structura anului şcolar se aprobă anual, prin ordin al ministrului educaţiei. Pentru anul şcolar 202</a:t>
            </a:r>
            <a:r>
              <a:rPr kumimoji="0" lang="ro-RO" altLang="ro-RO"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4</a:t>
            </a:r>
            <a:r>
              <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-202</a:t>
            </a:r>
            <a:r>
              <a:rPr kumimoji="0" lang="ro-RO" altLang="ro-RO"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5</a:t>
            </a:r>
            <a:r>
              <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vezi </a:t>
            </a:r>
            <a:r>
              <a:rPr kumimoji="0" lang="it-IT" altLang="en-US" sz="1800" b="1" i="1" u="none" strike="noStrike" kern="1200" cap="none" spc="0" normalizeH="0" baseline="0" noProof="1">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OME nr. 3.694/01.02 2024 </a:t>
            </a:r>
            <a:r>
              <a:rPr kumimoji="0" lang="ro-RO" altLang="en-US" sz="1800" b="1" i="1" u="none" strike="noStrike" kern="1200" cap="none" spc="0" normalizeH="0" baseline="0" noProof="1">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kumimoji="0" lang="ro-RO" altLang="en-US" sz="180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disponibil</a:t>
            </a:r>
            <a:r>
              <a:rPr kumimoji="0" lang="ro-RO" altLang="en-US" sz="1800" b="1" i="1" u="none" strike="noStrike" kern="1200" cap="none" spc="0" normalizeH="0" baseline="0" noProof="1">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kumimoji="0" lang="it-IT"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la adresa:</a:t>
            </a:r>
          </a:p>
          <a:p>
            <a:pPr marL="0" marR="0" indent="457200" algn="ctr" defTabSz="914400" rtl="0" eaLnBrk="0" fontAlgn="base" latinLnBrk="0" hangingPunct="0">
              <a:lnSpc>
                <a:spcPct val="100000"/>
              </a:lnSpc>
              <a:spcBef>
                <a:spcPct val="0"/>
              </a:spcBef>
              <a:spcAft>
                <a:spcPct val="0"/>
              </a:spcAft>
              <a:buClrTx/>
              <a:buSzTx/>
              <a:buFontTx/>
              <a:buNone/>
            </a:pPr>
            <a:r>
              <a:rPr kumimoji="0" lang="it-IT"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hlinkClick r:id="rId2"/>
              </a:rPr>
              <a:t>https://www.edu.ro/structura_an_scolar_2024_2025</a:t>
            </a:r>
            <a:endParaRPr kumimoji="0" lang="ro-RO"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endParaRPr kumimoji="0" lang="it-IT"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endParaRPr kumimoji="0" lang="it-IT" altLang="en-US" sz="18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endParaRPr kumimoji="0" lang="ro-RO" altLang="en-US" sz="800" b="0" i="0" u="none" strike="noStrike" kern="1200" cap="none" spc="0" normalizeH="0" baseline="0" noProof="1">
              <a:solidFill>
                <a:schemeClr val="tx1"/>
              </a:solidFill>
              <a:latin typeface="Arial Black" panose="020B0A04020102020204" pitchFamily="34" charset="0"/>
              <a:ea typeface="+mn-ea"/>
              <a:cs typeface="+mn-cs"/>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26</a:t>
            </a:fld>
            <a:endParaRPr lang="en-US" altLang="en-US" sz="1400" b="1" dirty="0">
              <a:solidFill>
                <a:srgbClr val="FFFFFF"/>
              </a:solidFill>
              <a:latin typeface="Arial Black" panose="020B0A04020102020204" pitchFamily="34" charset="0"/>
            </a:endParaRPr>
          </a:p>
        </p:txBody>
      </p:sp>
      <p:graphicFrame>
        <p:nvGraphicFramePr>
          <p:cNvPr id="30723" name="Table 30722"/>
          <p:cNvGraphicFramePr/>
          <p:nvPr/>
        </p:nvGraphicFramePr>
        <p:xfrm>
          <a:off x="381000" y="838200"/>
          <a:ext cx="8229600" cy="2590800"/>
        </p:xfrm>
        <a:graphic>
          <a:graphicData uri="http://schemas.openxmlformats.org/drawingml/2006/table">
            <a:tbl>
              <a:tblPr/>
              <a:tblGrid>
                <a:gridCol w="1863725">
                  <a:extLst>
                    <a:ext uri="{9D8B030D-6E8A-4147-A177-3AD203B41FA5}">
                      <a16:colId xmlns:a16="http://schemas.microsoft.com/office/drawing/2014/main" val="20000"/>
                    </a:ext>
                  </a:extLst>
                </a:gridCol>
                <a:gridCol w="1171575">
                  <a:extLst>
                    <a:ext uri="{9D8B030D-6E8A-4147-A177-3AD203B41FA5}">
                      <a16:colId xmlns:a16="http://schemas.microsoft.com/office/drawing/2014/main" val="20001"/>
                    </a:ext>
                  </a:extLst>
                </a:gridCol>
                <a:gridCol w="1330325">
                  <a:extLst>
                    <a:ext uri="{9D8B030D-6E8A-4147-A177-3AD203B41FA5}">
                      <a16:colId xmlns:a16="http://schemas.microsoft.com/office/drawing/2014/main" val="20002"/>
                    </a:ext>
                  </a:extLst>
                </a:gridCol>
                <a:gridCol w="1128713">
                  <a:extLst>
                    <a:ext uri="{9D8B030D-6E8A-4147-A177-3AD203B41FA5}">
                      <a16:colId xmlns:a16="http://schemas.microsoft.com/office/drawing/2014/main" val="20003"/>
                    </a:ext>
                  </a:extLst>
                </a:gridCol>
                <a:gridCol w="1455737">
                  <a:extLst>
                    <a:ext uri="{9D8B030D-6E8A-4147-A177-3AD203B41FA5}">
                      <a16:colId xmlns:a16="http://schemas.microsoft.com/office/drawing/2014/main" val="20004"/>
                    </a:ext>
                  </a:extLst>
                </a:gridCol>
                <a:gridCol w="1279525">
                  <a:extLst>
                    <a:ext uri="{9D8B030D-6E8A-4147-A177-3AD203B41FA5}">
                      <a16:colId xmlns:a16="http://schemas.microsoft.com/office/drawing/2014/main" val="20005"/>
                    </a:ext>
                  </a:extLst>
                </a:gridCol>
              </a:tblGrid>
              <a:tr h="6746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latin typeface="Times New Roman" panose="02020603050405020304" pitchFamily="18" charset="0"/>
                          <a:cs typeface="Times New Roman" panose="02020603050405020304" pitchFamily="18" charset="0"/>
                        </a:rPr>
                        <a:t>Unită</a:t>
                      </a:r>
                      <a:r>
                        <a:rPr lang="ro-RO" altLang="en-US" sz="1200" b="1" dirty="0">
                          <a:latin typeface="Times New Roman" panose="02020603050405020304" pitchFamily="18" charset="0"/>
                          <a:cs typeface="Times New Roman" panose="02020603050405020304" pitchFamily="18" charset="0"/>
                        </a:rPr>
                        <a:t>ț</a:t>
                      </a:r>
                      <a:r>
                        <a:rPr lang="en-US" altLang="en-US" sz="1200" b="1" dirty="0">
                          <a:latin typeface="Times New Roman" panose="02020603050405020304" pitchFamily="18" charset="0"/>
                          <a:cs typeface="Times New Roman" panose="02020603050405020304" pitchFamily="18" charset="0"/>
                        </a:rPr>
                        <a:t>i de învăţare</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latin typeface="Times New Roman" panose="02020603050405020304" pitchFamily="18" charset="0"/>
                          <a:cs typeface="Times New Roman" panose="02020603050405020304" pitchFamily="18" charset="0"/>
                        </a:rPr>
                        <a:t>Competenţe specifice</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Conţinuturi</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latin typeface="Times New Roman" panose="02020603050405020304" pitchFamily="18" charset="0"/>
                          <a:cs typeface="Times New Roman" panose="02020603050405020304" pitchFamily="18" charset="0"/>
                        </a:rPr>
                        <a:t>Nr.  de ore</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Săptămâna*</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Observaţii</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161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menţionează titluri/teme</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precizează numărul criterial al competenţelor specifice din programa şcolară</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din conţinuturile programei şcolare</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stabilite de către cadrul didactic</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precizează săptămâna sau săptămânile</a:t>
                      </a:r>
                      <a:r>
                        <a:rPr lang="ro-RO" altLang="en-US" sz="1200" dirty="0">
                          <a:latin typeface="Times New Roman" panose="02020603050405020304" pitchFamily="18" charset="0"/>
                          <a:cs typeface="Times New Roman" panose="02020603050405020304" pitchFamily="18" charset="0"/>
                        </a:rPr>
                        <a:t>]</a:t>
                      </a:r>
                      <a:r>
                        <a:rPr lang="ro-RO" altLang="en-US" sz="1200" b="1" dirty="0">
                          <a:latin typeface="Times New Roman" panose="02020603050405020304" pitchFamily="18" charset="0"/>
                          <a:cs typeface="Times New Roman" panose="02020603050405020304" pitchFamily="18" charset="0"/>
                        </a:rPr>
                        <a:t> *</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menţionează, de exemplu,</a:t>
                      </a:r>
                      <a:r>
                        <a:rPr lang="ro-RO" altLang="en-US" sz="1200" dirty="0">
                          <a:latin typeface="Times New Roman" panose="02020603050405020304" pitchFamily="18" charset="0"/>
                          <a:cs typeface="Times New Roman" panose="02020603050405020304" pitchFamily="18" charset="0"/>
                        </a:rPr>
                        <a:t> </a:t>
                      </a:r>
                      <a:r>
                        <a:rPr lang="ro-RO" altLang="en-US" sz="1200" i="1" dirty="0">
                          <a:latin typeface="Times New Roman" panose="02020603050405020304" pitchFamily="18" charset="0"/>
                          <a:cs typeface="Times New Roman" panose="02020603050405020304" pitchFamily="18" charset="0"/>
                        </a:rPr>
                        <a:t>modificări în urma realizării activităţii didactice la clasă</a:t>
                      </a:r>
                      <a:r>
                        <a:rPr lang="ro-RO" altLang="en-US" sz="1200" dirty="0">
                          <a:latin typeface="Times New Roman" panose="02020603050405020304" pitchFamily="18" charset="0"/>
                          <a:cs typeface="Times New Roman" panose="02020603050405020304" pitchFamily="18" charset="0"/>
                        </a:rPr>
                        <a:t>]</a:t>
                      </a:r>
                      <a:endParaRPr lang="ro-RO" altLang="en-US" sz="1200" b="1" i="1" dirty="0">
                        <a:latin typeface="Times New Roman" panose="02020603050405020304" pitchFamily="18" charset="0"/>
                        <a:ea typeface="Calibri" panose="020F0502020204030204" pitchFamily="34"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0745" name="Rectangle 1"/>
          <p:cNvSpPr/>
          <p:nvPr/>
        </p:nvSpPr>
        <p:spPr>
          <a:xfrm>
            <a:off x="0" y="0"/>
            <a:ext cx="9144000" cy="0"/>
          </a:xfrm>
          <a:prstGeom prst="rect">
            <a:avLst/>
          </a:prstGeom>
          <a:noFill/>
          <a:ln w="9525">
            <a:noFill/>
          </a:ln>
        </p:spPr>
        <p:txBody>
          <a:bodyPr wrap="none" bIns="0" anchor="ctr" anchorCtr="0">
            <a:spAutoFit/>
          </a:bodyPr>
          <a:lstStyle/>
          <a:p>
            <a:pPr eaLnBrk="0" hangingPunct="0"/>
            <a:br>
              <a:rPr lang="en-US" altLang="en-US" sz="1200" dirty="0">
                <a:latin typeface="Arial Black" panose="020B0A04020102020204" pitchFamily="34" charset="0"/>
              </a:rPr>
            </a:br>
            <a:endParaRPr lang="en-US" altLang="en-US" dirty="0">
              <a:latin typeface="Arial Black" panose="020B0A04020102020204" pitchFamily="34" charset="0"/>
            </a:endParaRPr>
          </a:p>
        </p:txBody>
      </p:sp>
      <p:sp>
        <p:nvSpPr>
          <p:cNvPr id="30746" name="Rectangle 2"/>
          <p:cNvSpPr/>
          <p:nvPr/>
        </p:nvSpPr>
        <p:spPr>
          <a:xfrm>
            <a:off x="685800" y="3778250"/>
            <a:ext cx="7848600" cy="461963"/>
          </a:xfrm>
          <a:prstGeom prst="rect">
            <a:avLst/>
          </a:prstGeom>
          <a:noFill/>
          <a:ln w="9525">
            <a:noFill/>
          </a:ln>
        </p:spPr>
        <p:txBody>
          <a:bodyPr anchor="ctr" anchorCtr="0">
            <a:spAutoFit/>
          </a:bodyPr>
          <a:lstStyle/>
          <a:p>
            <a:pPr indent="450850" algn="ctr" eaLnBrk="0" hangingPunct="0"/>
            <a:r>
              <a:rPr lang="ro-RO" altLang="en-US" sz="1200" dirty="0">
                <a:latin typeface="Times New Roman" panose="02020603050405020304" pitchFamily="18" charset="0"/>
              </a:rPr>
              <a:t>*</a:t>
            </a:r>
            <a:r>
              <a:rPr lang="ro-RO" altLang="en-US" sz="1200" i="1" dirty="0">
                <a:latin typeface="Times New Roman" panose="02020603050405020304" pitchFamily="18" charset="0"/>
              </a:rPr>
              <a:t>notaţia se poate realiza prin precizarea explicită a săptămânii/săptămânilor, spre exemplu 11-15.09, sau se poate nota sub forma generică S1, pentru săptămâna 1 sau perioada S1-S3 pentru săptămânile 1-3</a:t>
            </a:r>
            <a:endParaRPr lang="ro-RO" altLang="en-US" dirty="0">
              <a:latin typeface="Arial Black" panose="020B0A04020102020204" pitchFamily="34" charset="0"/>
            </a:endParaRPr>
          </a:p>
        </p:txBody>
      </p:sp>
      <p:sp>
        <p:nvSpPr>
          <p:cNvPr id="30747" name="Dreptunghi 6"/>
          <p:cNvSpPr/>
          <p:nvPr/>
        </p:nvSpPr>
        <p:spPr>
          <a:xfrm>
            <a:off x="914400" y="5229225"/>
            <a:ext cx="7391400" cy="646113"/>
          </a:xfrm>
          <a:prstGeom prst="rect">
            <a:avLst/>
          </a:prstGeom>
          <a:noFill/>
          <a:ln w="9525">
            <a:noFill/>
          </a:ln>
        </p:spPr>
        <p:txBody>
          <a:bodyPr anchor="t" anchorCtr="0">
            <a:spAutoFit/>
          </a:bodyPr>
          <a:lstStyle/>
          <a:p>
            <a:pPr algn="ctr" eaLnBrk="0" hangingPunct="0"/>
            <a:r>
              <a:rPr lang="ro-RO" altLang="en-US" dirty="0">
                <a:latin typeface="Century Schoolbook" panose="02040604050505020304" pitchFamily="18" charset="0"/>
              </a:rPr>
              <a:t>Din punct de vedere formal, planificarea calendaristică anuală poate fi realizată potrivit modelului de mai sus</a:t>
            </a:r>
          </a:p>
        </p:txBody>
      </p:sp>
      <p:sp>
        <p:nvSpPr>
          <p:cNvPr id="8" name="Dreptunghi 7"/>
          <p:cNvSpPr/>
          <p:nvPr/>
        </p:nvSpPr>
        <p:spPr>
          <a:xfrm>
            <a:off x="1371600" y="228600"/>
            <a:ext cx="6705600" cy="400050"/>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ro-RO" sz="2000" b="1" i="0" u="none" strike="noStrike" kern="1200" cap="none" spc="0" normalizeH="0" baseline="0" noProof="0" dirty="0">
                <a:ln>
                  <a:noFill/>
                </a:ln>
                <a:solidFill>
                  <a:srgbClr val="002060"/>
                </a:solidFill>
                <a:effectLst>
                  <a:outerShdw blurRad="38100" dist="38100" dir="2700000" algn="tl">
                    <a:srgbClr val="C0C0C0"/>
                  </a:outerShdw>
                </a:effectLst>
                <a:uLnTx/>
                <a:uFillTx/>
                <a:latin typeface="Times New Roman" panose="02020603050405020304" pitchFamily="18" charset="0"/>
                <a:cs typeface="Times New Roman" panose="02020603050405020304" pitchFamily="18" charset="0"/>
              </a:rPr>
              <a:t>PLANIFICAREA CALENDARISTICA ANUALA</a:t>
            </a:r>
            <a:endParaRPr kumimoji="0" lang="ro-RO" sz="20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27</a:t>
            </a:fld>
            <a:endParaRPr lang="en-US" altLang="en-US" sz="1400" b="1" dirty="0">
              <a:solidFill>
                <a:srgbClr val="FFFFFF"/>
              </a:solidFill>
              <a:latin typeface="Arial Black" panose="020B0A04020102020204" pitchFamily="34" charset="0"/>
            </a:endParaRPr>
          </a:p>
        </p:txBody>
      </p:sp>
      <p:graphicFrame>
        <p:nvGraphicFramePr>
          <p:cNvPr id="31747" name="Table 31746"/>
          <p:cNvGraphicFramePr/>
          <p:nvPr/>
        </p:nvGraphicFramePr>
        <p:xfrm>
          <a:off x="762000" y="2103438"/>
          <a:ext cx="7467600" cy="1646873"/>
        </p:xfrm>
        <a:graphic>
          <a:graphicData uri="http://schemas.openxmlformats.org/drawingml/2006/table">
            <a:tbl>
              <a:tblPr/>
              <a:tblGrid>
                <a:gridCol w="1023938">
                  <a:extLst>
                    <a:ext uri="{9D8B030D-6E8A-4147-A177-3AD203B41FA5}">
                      <a16:colId xmlns:a16="http://schemas.microsoft.com/office/drawing/2014/main" val="20000"/>
                    </a:ext>
                  </a:extLst>
                </a:gridCol>
                <a:gridCol w="1185862">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tblGrid>
              <a:tr h="3651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Conținuturi</a:t>
                      </a:r>
                    </a:p>
                    <a:p>
                      <a:pPr lvl="0" algn="ctr" eaLnBrk="1" hangingPunct="1">
                        <a:buNone/>
                      </a:pPr>
                      <a:r>
                        <a:rPr lang="ro-RO" altLang="en-US" sz="1200" b="1" dirty="0">
                          <a:latin typeface="Times New Roman" panose="02020603050405020304" pitchFamily="18" charset="0"/>
                          <a:cs typeface="Times New Roman" panose="02020603050405020304" pitchFamily="18" charset="0"/>
                        </a:rPr>
                        <a:t>(detalieri)</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latin typeface="Times New Roman" panose="02020603050405020304" pitchFamily="18" charset="0"/>
                          <a:cs typeface="Times New Roman" panose="02020603050405020304" pitchFamily="18" charset="0"/>
                        </a:rPr>
                        <a:t>Competenţe specifice</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Activități de învățare</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Resurse</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Evaluare</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811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menţionează   detalieri de conținut care explicitează anumite parcursuri</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precizează numărul criterial al competenţelor specifice din programa şcolară</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vizate/recomandate de programa școlară sau altele adecvate pentru realizarea competențelor specifice</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precizează resurse de timp, de loc, material didactic, forme de organizare a clasei</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menționează metodele, instrumentele sau modalitățile de evaluare utilizate</a:t>
                      </a:r>
                      <a:r>
                        <a:rPr lang="ro-RO" altLang="en-US" sz="1200" dirty="0">
                          <a:latin typeface="Times New Roman" panose="02020603050405020304" pitchFamily="18" charset="0"/>
                          <a:cs typeface="Times New Roman" panose="02020603050405020304" pitchFamily="18" charset="0"/>
                        </a:rPr>
                        <a:t>]</a:t>
                      </a:r>
                    </a:p>
                    <a:p>
                      <a:pPr lvl="0" algn="ctr" eaLnBrk="1" hangingPunct="1">
                        <a:buNone/>
                      </a:pPr>
                      <a:endParaRPr lang="ro-RO" altLang="en-US" sz="1200" b="1" i="1" dirty="0">
                        <a:latin typeface="Times New Roman" panose="02020603050405020304" pitchFamily="18" charset="0"/>
                        <a:ea typeface="Calibri" panose="020F0502020204030204" pitchFamily="34"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766" name="Rectangle 1"/>
          <p:cNvSpPr/>
          <p:nvPr/>
        </p:nvSpPr>
        <p:spPr>
          <a:xfrm>
            <a:off x="0" y="0"/>
            <a:ext cx="9144000" cy="0"/>
          </a:xfrm>
          <a:prstGeom prst="rect">
            <a:avLst/>
          </a:prstGeom>
          <a:noFill/>
          <a:ln w="9525">
            <a:noFill/>
          </a:ln>
        </p:spPr>
        <p:txBody>
          <a:bodyPr wrap="none" bIns="0" anchor="ctr" anchorCtr="0">
            <a:spAutoFit/>
          </a:bodyPr>
          <a:lstStyle/>
          <a:p>
            <a:pPr eaLnBrk="0" hangingPunct="0"/>
            <a:br>
              <a:rPr lang="en-US" altLang="en-US" sz="1200" dirty="0">
                <a:latin typeface="Arial Black" panose="020B0A04020102020204" pitchFamily="34" charset="0"/>
              </a:rPr>
            </a:br>
            <a:endParaRPr lang="en-US" altLang="en-US" dirty="0">
              <a:latin typeface="Arial Black" panose="020B0A04020102020204" pitchFamily="34" charset="0"/>
            </a:endParaRPr>
          </a:p>
        </p:txBody>
      </p:sp>
      <p:sp>
        <p:nvSpPr>
          <p:cNvPr id="31767" name="Dreptunghi 5"/>
          <p:cNvSpPr/>
          <p:nvPr/>
        </p:nvSpPr>
        <p:spPr>
          <a:xfrm>
            <a:off x="1143000" y="4343400"/>
            <a:ext cx="6400800" cy="646113"/>
          </a:xfrm>
          <a:prstGeom prst="rect">
            <a:avLst/>
          </a:prstGeom>
          <a:noFill/>
          <a:ln w="9525">
            <a:noFill/>
          </a:ln>
        </p:spPr>
        <p:txBody>
          <a:bodyPr anchor="t" anchorCtr="0">
            <a:spAutoFit/>
          </a:bodyPr>
          <a:lstStyle/>
          <a:p>
            <a:pPr algn="ctr" eaLnBrk="0" hangingPunct="0"/>
            <a:r>
              <a:rPr lang="ro-RO" altLang="en-US" dirty="0">
                <a:latin typeface="Times New Roman" panose="02020603050405020304" pitchFamily="18" charset="0"/>
                <a:cs typeface="Times New Roman" panose="02020603050405020304" pitchFamily="18" charset="0"/>
              </a:rPr>
              <a:t>Din punct de vedere formal, proiectul unei unități de învățare poate fi realizat potrivit modelului de mai sus</a:t>
            </a:r>
          </a:p>
        </p:txBody>
      </p:sp>
      <p:sp>
        <p:nvSpPr>
          <p:cNvPr id="7" name="Dreptunghi 6"/>
          <p:cNvSpPr/>
          <p:nvPr/>
        </p:nvSpPr>
        <p:spPr>
          <a:xfrm>
            <a:off x="2317750" y="685800"/>
            <a:ext cx="4508500" cy="708025"/>
          </a:xfrm>
          <a:prstGeom prst="rect">
            <a:avLst/>
          </a:prstGeom>
        </p:spPr>
        <p:txBody>
          <a:bodyP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ro-RO" altLang="en-US" sz="2000" b="1" i="0" u="none" strike="noStrike" kern="1200" cap="none" spc="0" normalizeH="0" baseline="0" noProof="0" dirty="0">
                <a:ln>
                  <a:noFill/>
                </a:ln>
                <a:solidFill>
                  <a:schemeClr val="tx1"/>
                </a:solidFill>
                <a:effectLst>
                  <a:outerShdw blurRad="38100" dist="38100" dir="2700000" algn="tl">
                    <a:srgbClr val="C0C0C0"/>
                  </a:outerShdw>
                </a:effectLst>
                <a:uLnTx/>
                <a:uFillTx/>
                <a:latin typeface="Times New Roman" panose="02020603050405020304" pitchFamily="18" charset="0"/>
                <a:cs typeface="Times New Roman" panose="02020603050405020304" pitchFamily="18" charset="0"/>
              </a:rPr>
              <a:t>PROIECTAREA UNITĂȚILOR DE ÎNVĂȚARE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28</a:t>
            </a:fld>
            <a:endParaRPr lang="en-US" altLang="en-US" sz="1400" b="1" dirty="0">
              <a:solidFill>
                <a:srgbClr val="FFFFFF"/>
              </a:solidFill>
              <a:latin typeface="Arial Black" panose="020B0A04020102020204" pitchFamily="34" charset="0"/>
            </a:endParaRPr>
          </a:p>
        </p:txBody>
      </p:sp>
      <p:sp>
        <p:nvSpPr>
          <p:cNvPr id="382978" name="Rectangle 2"/>
          <p:cNvSpPr>
            <a:spLocks noGrp="1" noChangeArrowheads="1"/>
          </p:cNvSpPr>
          <p:nvPr>
            <p:ph type="title" idx="4294967295"/>
          </p:nvPr>
        </p:nvSpPr>
        <p:spPr>
          <a:xfrm>
            <a:off x="0" y="274638"/>
            <a:ext cx="8229600" cy="1143000"/>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Prezentare</a:t>
            </a:r>
            <a:r>
              <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 General</a:t>
            </a:r>
            <a:r>
              <a:rPr kumimoji="0" lang="ro-RO"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ă</a:t>
            </a:r>
            <a:br>
              <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br>
            <a:endPar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endParaRPr>
          </a:p>
        </p:txBody>
      </p:sp>
      <p:sp>
        <p:nvSpPr>
          <p:cNvPr id="382979" name="Rectangle 3"/>
          <p:cNvSpPr>
            <a:spLocks noGrp="1" noChangeArrowheads="1"/>
          </p:cNvSpPr>
          <p:nvPr>
            <p:ph type="body" idx="4294967295"/>
          </p:nvPr>
        </p:nvSpPr>
        <p:spPr>
          <a:xfrm>
            <a:off x="228600" y="1600200"/>
            <a:ext cx="8915400" cy="4495800"/>
          </a:xfrm>
        </p:spPr>
        <p:txBody>
          <a:bodyPr vert="horz" wrap="square" lIns="91440" tIns="45720" rIns="91440" bIns="45720" numCol="1" anchor="t" anchorCtr="0" compatLnSpc="1"/>
          <a:lstStyle/>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x-none" sz="6600" b="0" i="0" u="none" strike="noStrike" kern="1200" cap="none" spc="0" normalizeH="0" baseline="0" noProof="1">
              <a:solidFill>
                <a:srgbClr val="002060"/>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x-none" sz="66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Manuale şcolare</a:t>
            </a:r>
          </a:p>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x-none" sz="66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 anul şcolar 2024-2025</a:t>
            </a:r>
            <a:endParaRPr kumimoji="0" sz="66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2978"/>
                                        </p:tgtEl>
                                        <p:attrNameLst>
                                          <p:attrName>style.visibility</p:attrName>
                                        </p:attrNameLst>
                                      </p:cBhvr>
                                      <p:to>
                                        <p:strVal val="visible"/>
                                      </p:to>
                                    </p:set>
                                    <p:animEffect transition="in" filter="fade">
                                      <p:cBhvr>
                                        <p:cTn id="7" dur="2000"/>
                                        <p:tgtEl>
                                          <p:spTgt spid="3829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2979">
                                            <p:txEl>
                                              <p:pRg st="1" end="1"/>
                                            </p:txEl>
                                          </p:spTgt>
                                        </p:tgtEl>
                                        <p:attrNameLst>
                                          <p:attrName>style.visibility</p:attrName>
                                        </p:attrNameLst>
                                      </p:cBhvr>
                                      <p:to>
                                        <p:strVal val="visible"/>
                                      </p:to>
                                    </p:set>
                                    <p:animEffect transition="in" filter="fade">
                                      <p:cBhvr>
                                        <p:cTn id="12" dur="2000"/>
                                        <p:tgtEl>
                                          <p:spTgt spid="3829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2979">
                                            <p:txEl>
                                              <p:pRg st="2" end="2"/>
                                            </p:txEl>
                                          </p:spTgt>
                                        </p:tgtEl>
                                        <p:attrNameLst>
                                          <p:attrName>style.visibility</p:attrName>
                                        </p:attrNameLst>
                                      </p:cBhvr>
                                      <p:to>
                                        <p:strVal val="visible"/>
                                      </p:to>
                                    </p:set>
                                    <p:animEffect transition="in" filter="fade">
                                      <p:cBhvr>
                                        <p:cTn id="17" dur="2000"/>
                                        <p:tgtEl>
                                          <p:spTgt spid="382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8" grpId="0"/>
      <p:bldP spid="38297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29</a:t>
            </a:fld>
            <a:endParaRPr lang="en-US" altLang="en-US" sz="1400" b="1" dirty="0">
              <a:solidFill>
                <a:srgbClr val="FFFFFF"/>
              </a:solidFill>
              <a:latin typeface="Arial Black" panose="020B0A04020102020204" pitchFamily="34" charset="0"/>
            </a:endParaRPr>
          </a:p>
        </p:txBody>
      </p:sp>
      <p:sp>
        <p:nvSpPr>
          <p:cNvPr id="381954" name="Rectangle 2"/>
          <p:cNvSpPr>
            <a:spLocks noGrp="1" noChangeArrowheads="1"/>
          </p:cNvSpPr>
          <p:nvPr>
            <p:ph type="title" idx="4294967295"/>
          </p:nvPr>
        </p:nvSpPr>
        <p:spPr>
          <a:xfrm>
            <a:off x="0" y="274638"/>
            <a:ext cx="8229600" cy="1143000"/>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54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Prezentare</a:t>
            </a:r>
            <a:r>
              <a:rPr kumimoji="0" lang="en-US" sz="54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 </a:t>
            </a:r>
            <a:r>
              <a:rPr kumimoji="0" lang="ro-RO" sz="54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g</a:t>
            </a:r>
            <a:r>
              <a:rPr kumimoji="0" lang="en-US" sz="54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eneral</a:t>
            </a:r>
            <a:r>
              <a:rPr kumimoji="0" lang="ro-RO" sz="54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ă</a:t>
            </a:r>
            <a:br>
              <a:rPr kumimoji="0" lang="en-US" sz="54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br>
            <a:endParaRPr kumimoji="0" lang="en-US" sz="3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endParaRPr>
          </a:p>
        </p:txBody>
      </p:sp>
      <p:sp>
        <p:nvSpPr>
          <p:cNvPr id="381955" name="Rectangle 3"/>
          <p:cNvSpPr>
            <a:spLocks noGrp="1" noChangeArrowheads="1"/>
          </p:cNvSpPr>
          <p:nvPr>
            <p:ph type="body" idx="4294967295"/>
          </p:nvPr>
        </p:nvSpPr>
        <p:spPr>
          <a:xfrm>
            <a:off x="0" y="1295456"/>
            <a:ext cx="8534400" cy="4800544"/>
          </a:xfrm>
        </p:spPr>
        <p:txBody>
          <a:bodyPr vert="horz" wrap="square" lIns="91440" tIns="45720" rIns="91440" bIns="45720" numCol="1" anchor="t" anchorCtr="0" compatLnSpc="1"/>
          <a:lstStyle/>
          <a:p>
            <a:pPr marL="273050" marR="0" indent="-273050" algn="ctr" defTabSz="914400" rtl="0" eaLnBrk="1" fontAlgn="base" latinLnBrk="0" hangingPunct="1">
              <a:lnSpc>
                <a:spcPct val="30000"/>
              </a:lnSpc>
              <a:spcBef>
                <a:spcPts val="600"/>
              </a:spcBef>
              <a:spcAft>
                <a:spcPct val="0"/>
              </a:spcAft>
              <a:buClr>
                <a:schemeClr val="accent1"/>
              </a:buClr>
              <a:buSzPct val="70000"/>
              <a:buFont typeface="Wingdings 2" panose="05020102010507070707" pitchFamily="18" charset="2"/>
              <a:buNone/>
            </a:pPr>
            <a:r>
              <a:rPr kumimoji="0" lang="en-US" altLang="en-US" sz="2000" b="0" i="0" u="none" strike="noStrike" kern="1200" cap="none" spc="0" normalizeH="0" baseline="0" noProof="1">
                <a:solidFill>
                  <a:srgbClr val="002060"/>
                </a:solidFill>
                <a:effectLst>
                  <a:outerShdw blurRad="38100" dist="38100" dir="2700000">
                    <a:srgbClr val="C0C0C0"/>
                  </a:outerShdw>
                </a:effectLst>
                <a:latin typeface="+mn-lt"/>
                <a:ea typeface="+mn-ea"/>
                <a:cs typeface="+mn-cs"/>
              </a:rPr>
              <a:t>Manuale scolare</a:t>
            </a:r>
            <a:endParaRPr kumimoji="0" lang="ro-RO" altLang="en-US" sz="2000" b="0" i="0" u="none" strike="noStrike" kern="1200" cap="none" spc="0" normalizeH="0" baseline="0" noProof="1">
              <a:solidFill>
                <a:srgbClr val="002060"/>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30000"/>
              </a:lnSpc>
              <a:spcBef>
                <a:spcPts val="600"/>
              </a:spcBef>
              <a:spcAft>
                <a:spcPct val="0"/>
              </a:spcAft>
              <a:buClr>
                <a:schemeClr val="accent1"/>
              </a:buClr>
              <a:buSzPct val="70000"/>
              <a:buFont typeface="Wingdings 2" panose="05020102010507070707" pitchFamily="18" charset="2"/>
              <a:buNone/>
            </a:pPr>
            <a:endParaRPr kumimoji="0" lang="ro-RO" altLang="zh-CN" sz="2000" b="1" i="0" u="none" strike="noStrike" kern="1200" cap="none" spc="0" normalizeH="0" baseline="0" noProof="1">
              <a:solidFill>
                <a:srgbClr val="002060"/>
              </a:solidFill>
              <a:effectLst>
                <a:outerShdw blurRad="38100" dist="38100" dir="2700000">
                  <a:srgbClr val="C0C0C0"/>
                </a:outerShdw>
              </a:effectLst>
              <a:latin typeface="+mn-lt"/>
              <a:ea typeface="SimSun" panose="02010600030101010101" pitchFamily="2" charset="-122"/>
              <a:cs typeface="+mn-cs"/>
            </a:endParaRPr>
          </a:p>
          <a:p>
            <a:pPr marL="273050" marR="0" indent="-273050" algn="ctr"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Char char=""/>
            </a:pP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În anul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ş</a:t>
            </a: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colar 202</a:t>
            </a:r>
            <a:r>
              <a:rPr lang="en-US" altLang="zh-CN" sz="1800" b="1"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rPr>
              <a:t>4</a:t>
            </a: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-202</a:t>
            </a:r>
            <a:r>
              <a:rPr lang="en-US" altLang="zh-CN" sz="1800" b="1"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rPr>
              <a:t>5</a:t>
            </a: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sunt în </a:t>
            </a: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vigoare  manualele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ş</a:t>
            </a:r>
            <a:r>
              <a:rPr kumimoji="0" lang="it-IT"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colare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aprobate prin ordinul ministrului educaţiei</a:t>
            </a:r>
            <a:r>
              <a:rPr kumimoji="0" lang="en-US"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pentru</a:t>
            </a:r>
            <a:r>
              <a:rPr kumimoji="0" lang="en-US"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a fi folosite în sistemul naţional de</a:t>
            </a:r>
            <a:r>
              <a:rPr kumimoji="0" lang="en-US"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învăţământ  </a:t>
            </a:r>
            <a:r>
              <a:rPr kumimoji="0" lang="ro-RO" altLang="zh-CN" sz="18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(vezi </a:t>
            </a:r>
            <a:r>
              <a:rPr kumimoji="0" lang="en-US"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Catalogul manualelor şcolare  pentru clasele I-VIII </a:t>
            </a:r>
            <a:r>
              <a:rPr kumimoji="0" lang="ro-RO"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şi Catalogul manualelor şcolare pentru clasele  IX-XII  pentru anul şcolar 202</a:t>
            </a:r>
            <a:r>
              <a:rPr lang="en-US" altLang="en-US" sz="1800" b="1" i="1"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4</a:t>
            </a:r>
            <a:r>
              <a:rPr kumimoji="0" lang="ro-RO"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lang="en-US" altLang="en-US" sz="1800" b="1" i="1"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r>
              <a:rPr kumimoji="0" lang="ro-RO"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en-US"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Char char=""/>
            </a:pPr>
            <a:endParaRPr kumimoji="0" lang="ro-RO" altLang="en-US"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chemeClr val="accent1"/>
              </a:buClr>
              <a:buSzPct val="70000"/>
              <a:buNone/>
            </a:pPr>
            <a:r>
              <a:rPr lang="ro-RO" altLang="zh-CN" sz="1800" b="1" i="1"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Cataloagele pot fi accesate la adresa</a:t>
            </a:r>
            <a:r>
              <a:rPr lang="en-US" altLang="zh-CN" sz="1800" b="1" i="1" noProof="1">
                <a:solidFill>
                  <a:srgbClr val="C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endParaRPr kumimoji="0" lang="ro-RO" altLang="zh-CN" sz="1800" b="1" i="1"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algn="ctr" eaLnBrk="1" hangingPunct="1">
              <a:buNone/>
            </a:pPr>
            <a:r>
              <a:rPr lang="ro-RO" altLang="zh-CN" sz="1800" b="1"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hlinkClick r:id="rId2"/>
              </a:rPr>
              <a:t>https://rocnee.eu/index.php/manuale-scolare/cataloage-manuale-scolare-invatamant-preuniversitar2024-2025-clasele-i-viii-si-ix-xii</a:t>
            </a:r>
            <a:endParaRPr lang="en-US" altLang="zh-CN" sz="1800" b="1"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endParaRPr>
          </a:p>
          <a:p>
            <a:pPr algn="ctr" eaLnBrk="1" hangingPunct="1">
              <a:buNone/>
            </a:pPr>
            <a:endPar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ctr"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Char char=""/>
            </a:pP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Pentru predarea-învăţarea disciplinei </a:t>
            </a:r>
            <a:r>
              <a:rPr kumimoji="0" lang="ro-RO" altLang="zh-CN" sz="1800" b="1" i="1"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Logică, argumentare şi comunicare</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se vor utiliza manualele </a:t>
            </a:r>
            <a:r>
              <a:rPr kumimoji="0" lang="en-US"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şcolare existente pentru </a:t>
            </a:r>
            <a:r>
              <a:rPr kumimoji="0" lang="ro-RO" altLang="zh-CN" sz="1800" b="1" i="1"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Logică şi argumentare</a:t>
            </a:r>
            <a:r>
              <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a:t>
            </a:r>
          </a:p>
          <a:p>
            <a:pPr marL="273050" marR="0" indent="-273050" algn="ctr"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None/>
            </a:pPr>
            <a:endParaRPr kumimoji="0" lang="ro-RO" altLang="zh-CN"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l" defTabSz="914400" rtl="0" eaLnBrk="1" fontAlgn="base" latinLnBrk="0" hangingPunct="1">
              <a:lnSpc>
                <a:spcPct val="30000"/>
              </a:lnSpc>
              <a:spcBef>
                <a:spcPts val="600"/>
              </a:spcBef>
              <a:spcAft>
                <a:spcPct val="0"/>
              </a:spcAft>
              <a:buClr>
                <a:srgbClr val="FFFF99"/>
              </a:buClr>
              <a:buSzPct val="70000"/>
              <a:buFont typeface="Wingdings" panose="05000000000000000000" pitchFamily="2" charset="2"/>
              <a:buNone/>
            </a:pPr>
            <a:endParaRPr kumimoji="0" lang="ro-RO" altLang="en-US" sz="1500" b="0" i="0" u="none" strike="noStrike" kern="1200" cap="none" spc="0" normalizeH="0" baseline="0" noProof="1">
              <a:solidFill>
                <a:srgbClr val="FF0000"/>
              </a:solidFill>
              <a:effectLst>
                <a:outerShdw blurRad="38100" dist="38100" dir="2700000">
                  <a:srgbClr val="C0C0C0"/>
                </a:outerShdw>
              </a:effectLst>
              <a:latin typeface="+mn-lt"/>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1954"/>
                                        </p:tgtEl>
                                        <p:attrNameLst>
                                          <p:attrName>style.visibility</p:attrName>
                                        </p:attrNameLst>
                                      </p:cBhvr>
                                      <p:to>
                                        <p:strVal val="visible"/>
                                      </p:to>
                                    </p:set>
                                    <p:animEffect transition="in" filter="fade">
                                      <p:cBhvr>
                                        <p:cTn id="7" dur="2000"/>
                                        <p:tgtEl>
                                          <p:spTgt spid="3819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1955">
                                            <p:txEl>
                                              <p:pRg st="0" end="0"/>
                                            </p:txEl>
                                          </p:spTgt>
                                        </p:tgtEl>
                                        <p:attrNameLst>
                                          <p:attrName>style.visibility</p:attrName>
                                        </p:attrNameLst>
                                      </p:cBhvr>
                                      <p:to>
                                        <p:strVal val="visible"/>
                                      </p:to>
                                    </p:set>
                                    <p:animEffect transition="in" filter="fade">
                                      <p:cBhvr>
                                        <p:cTn id="12" dur="2000"/>
                                        <p:tgtEl>
                                          <p:spTgt spid="3819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1955">
                                            <p:txEl>
                                              <p:pRg st="2" end="2"/>
                                            </p:txEl>
                                          </p:spTgt>
                                        </p:tgtEl>
                                        <p:attrNameLst>
                                          <p:attrName>style.visibility</p:attrName>
                                        </p:attrNameLst>
                                      </p:cBhvr>
                                      <p:to>
                                        <p:strVal val="visible"/>
                                      </p:to>
                                    </p:set>
                                    <p:animEffect transition="in" filter="fade">
                                      <p:cBhvr>
                                        <p:cTn id="17" dur="2000"/>
                                        <p:tgtEl>
                                          <p:spTgt spid="3819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1955">
                                            <p:txEl>
                                              <p:pRg st="4" end="4"/>
                                            </p:txEl>
                                          </p:spTgt>
                                        </p:tgtEl>
                                        <p:attrNameLst>
                                          <p:attrName>style.visibility</p:attrName>
                                        </p:attrNameLst>
                                      </p:cBhvr>
                                      <p:to>
                                        <p:strVal val="visible"/>
                                      </p:to>
                                    </p:set>
                                    <p:animEffect transition="in" filter="fade">
                                      <p:cBhvr>
                                        <p:cTn id="22" dur="2000"/>
                                        <p:tgtEl>
                                          <p:spTgt spid="38195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1955">
                                            <p:txEl>
                                              <p:pRg st="5" end="5"/>
                                            </p:txEl>
                                          </p:spTgt>
                                        </p:tgtEl>
                                        <p:attrNameLst>
                                          <p:attrName>style.visibility</p:attrName>
                                        </p:attrNameLst>
                                      </p:cBhvr>
                                      <p:to>
                                        <p:strVal val="visible"/>
                                      </p:to>
                                    </p:set>
                                    <p:animEffect transition="in" filter="fade">
                                      <p:cBhvr>
                                        <p:cTn id="27" dur="2000"/>
                                        <p:tgtEl>
                                          <p:spTgt spid="38195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1955">
                                            <p:txEl>
                                              <p:pRg st="7" end="7"/>
                                            </p:txEl>
                                          </p:spTgt>
                                        </p:tgtEl>
                                        <p:attrNameLst>
                                          <p:attrName>style.visibility</p:attrName>
                                        </p:attrNameLst>
                                      </p:cBhvr>
                                      <p:to>
                                        <p:strVal val="visible"/>
                                      </p:to>
                                    </p:set>
                                    <p:animEffect transition="in" filter="fade">
                                      <p:cBhvr>
                                        <p:cTn id="32" dur="2000"/>
                                        <p:tgtEl>
                                          <p:spTgt spid="3819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4" grpId="0"/>
      <p:bldP spid="3819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vert="horz"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Prezentare</a:t>
            </a:r>
            <a:r>
              <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 General</a:t>
            </a:r>
            <a:r>
              <a:rPr kumimoji="0" lang="ro-RO"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ă</a:t>
            </a:r>
            <a:br>
              <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br>
            <a:endPar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endParaRPr>
          </a:p>
        </p:txBody>
      </p:sp>
      <p:sp>
        <p:nvSpPr>
          <p:cNvPr id="16386" name="Rectangle 3"/>
          <p:cNvSpPr>
            <a:spLocks noGrp="1"/>
          </p:cNvSpPr>
          <p:nvPr>
            <p:ph sz="quarter" idx="1"/>
          </p:nvPr>
        </p:nvSpPr>
        <p:spPr>
          <a:xfrm>
            <a:off x="381000" y="1447800"/>
            <a:ext cx="8553450" cy="4800600"/>
          </a:xfrm>
        </p:spPr>
        <p:txBody>
          <a:bodyPr vert="horz" wrap="square" lIns="91440" tIns="45720" rIns="91440" bIns="45720" anchor="t" anchorCtr="0"/>
          <a:lstStyle/>
          <a:p>
            <a:pPr eaLnBrk="1" hangingPunct="1">
              <a:lnSpc>
                <a:spcPct val="90000"/>
              </a:lnSpc>
              <a:buClr>
                <a:schemeClr val="accent1"/>
              </a:buClr>
              <a:buSzPct val="70000"/>
              <a:buFont typeface="Wingdings" panose="05000000000000000000" pitchFamily="2" charset="2"/>
            </a:pPr>
            <a:r>
              <a:rPr lang="it-IT" altLang="en-US" sz="3200" b="1" dirty="0">
                <a:solidFill>
                  <a:srgbClr val="002060"/>
                </a:solidFill>
                <a:latin typeface="Times New Roman" panose="02020603050405020304" pitchFamily="18" charset="0"/>
              </a:rPr>
              <a:t>ISTORIE şi SOCIO-UMANE-</a:t>
            </a:r>
            <a:r>
              <a:rPr lang="it-IT" altLang="en-US" sz="3200" b="1" u="sng" dirty="0">
                <a:solidFill>
                  <a:srgbClr val="002060"/>
                </a:solidFill>
                <a:latin typeface="Times New Roman" panose="02020603050405020304" pitchFamily="18" charset="0"/>
              </a:rPr>
              <a:t>planuri-cadru, programe şcolare de trunchi comun şi programe şcolare pt. cursuri opţionale oferta naţională</a:t>
            </a:r>
            <a:r>
              <a:rPr lang="it-IT" altLang="en-US" sz="3200" b="1" dirty="0">
                <a:solidFill>
                  <a:srgbClr val="002060"/>
                </a:solidFill>
                <a:latin typeface="Times New Roman" panose="02020603050405020304" pitchFamily="18" charset="0"/>
              </a:rPr>
              <a:t> </a:t>
            </a:r>
          </a:p>
          <a:p>
            <a:pPr eaLnBrk="1" hangingPunct="1">
              <a:lnSpc>
                <a:spcPct val="90000"/>
              </a:lnSpc>
              <a:buClr>
                <a:schemeClr val="accent1"/>
              </a:buClr>
              <a:buSzPct val="70000"/>
              <a:buFont typeface="Wingdings 2" panose="05020102010507070707" pitchFamily="18" charset="2"/>
              <a:buNone/>
            </a:pPr>
            <a:endParaRPr lang="it-IT" altLang="en-US" sz="3200" b="1" dirty="0">
              <a:solidFill>
                <a:srgbClr val="002060"/>
              </a:solidFill>
              <a:latin typeface="Times New Roman" panose="02020603050405020304" pitchFamily="18" charset="0"/>
            </a:endParaRPr>
          </a:p>
          <a:p>
            <a:pPr eaLnBrk="1" hangingPunct="1">
              <a:lnSpc>
                <a:spcPct val="90000"/>
              </a:lnSpc>
              <a:buClr>
                <a:schemeClr val="accent1"/>
              </a:buClr>
              <a:buSzPct val="70000"/>
              <a:buFont typeface="Wingdings" panose="05000000000000000000" pitchFamily="2" charset="2"/>
            </a:pPr>
            <a:r>
              <a:rPr lang="it-IT" altLang="en-US" sz="3200" b="1" dirty="0">
                <a:solidFill>
                  <a:srgbClr val="002060"/>
                </a:solidFill>
                <a:latin typeface="Times New Roman" panose="02020603050405020304" pitchFamily="18" charset="0"/>
              </a:rPr>
              <a:t>SOCIO-UMANE - </a:t>
            </a:r>
            <a:r>
              <a:rPr lang="it-IT" altLang="en-US" sz="3200" b="1" u="sng" dirty="0">
                <a:solidFill>
                  <a:srgbClr val="002060"/>
                </a:solidFill>
                <a:latin typeface="Times New Roman" panose="02020603050405020304" pitchFamily="18" charset="0"/>
              </a:rPr>
              <a:t>recomandari metodologice</a:t>
            </a:r>
          </a:p>
          <a:p>
            <a:pPr eaLnBrk="1" hangingPunct="1">
              <a:lnSpc>
                <a:spcPct val="90000"/>
              </a:lnSpc>
              <a:buClr>
                <a:schemeClr val="accent1"/>
              </a:buClr>
              <a:buSzPct val="70000"/>
              <a:buFont typeface="Wingdings 2" panose="05020102010507070707" pitchFamily="18" charset="2"/>
              <a:buNone/>
            </a:pPr>
            <a:endParaRPr lang="it-IT" altLang="en-US" sz="3200" b="1" dirty="0">
              <a:solidFill>
                <a:srgbClr val="002060"/>
              </a:solidFill>
              <a:latin typeface="Times New Roman" panose="02020603050405020304" pitchFamily="18" charset="0"/>
            </a:endParaRPr>
          </a:p>
          <a:p>
            <a:pPr eaLnBrk="1" hangingPunct="1">
              <a:lnSpc>
                <a:spcPct val="90000"/>
              </a:lnSpc>
              <a:buClr>
                <a:schemeClr val="accent1"/>
              </a:buClr>
              <a:buSzPct val="70000"/>
              <a:buFont typeface="Wingdings" panose="05000000000000000000" pitchFamily="2" charset="2"/>
            </a:pPr>
            <a:r>
              <a:rPr lang="it-IT" altLang="en-US" sz="3200" b="1" dirty="0">
                <a:solidFill>
                  <a:srgbClr val="002060"/>
                </a:solidFill>
                <a:latin typeface="Times New Roman" panose="02020603050405020304" pitchFamily="18" charset="0"/>
              </a:rPr>
              <a:t>ISTORIE- </a:t>
            </a:r>
            <a:r>
              <a:rPr lang="it-IT" altLang="en-US" sz="3200" b="1" u="sng" dirty="0">
                <a:solidFill>
                  <a:srgbClr val="002060"/>
                </a:solidFill>
                <a:latin typeface="Times New Roman" panose="02020603050405020304" pitchFamily="18" charset="0"/>
              </a:rPr>
              <a:t>recomandari metodologice</a:t>
            </a:r>
            <a:endParaRPr lang="en-US" altLang="en-US" sz="3200" b="1" u="sng" dirty="0">
              <a:solidFill>
                <a:srgbClr val="002060"/>
              </a:solidFill>
              <a:latin typeface="Times New Roman" panose="02020603050405020304" pitchFamily="18" charset="0"/>
              <a:ea typeface="Times New Roman" panose="02020603050405020304" pitchFamily="18" charset="0"/>
            </a:endParaRPr>
          </a:p>
        </p:txBody>
      </p:sp>
      <p:sp>
        <p:nvSpPr>
          <p:cNvPr id="16387" name="Substituent număr diapozitiv 3"/>
          <p:cNvSpPr>
            <a:spLocks noGrp="1"/>
          </p:cNvSpPr>
          <p:nvPr>
            <p:ph type="sldNum" sz="quarter" idx="4"/>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3</a:t>
            </a:fld>
            <a:endParaRPr lang="en-US" altLang="en-US" sz="1400" b="1" dirty="0">
              <a:solidFill>
                <a:srgbClr val="FFFFFF"/>
              </a:solidFill>
              <a:latin typeface="Arial Black" panose="020B0A04020102020204"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30</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685800" y="609600"/>
            <a:ext cx="7772400" cy="5184775"/>
          </a:xfrm>
          <a:prstGeom prst="rect">
            <a:avLst/>
          </a:prstGeom>
        </p:spPr>
        <p:txBody>
          <a:bodyPr>
            <a:spAutoFit/>
          </a:bodyPr>
          <a:lstStyle/>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r>
              <a:rPr kumimoji="0" lang="ro-RO" altLang="en-US" sz="28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Concursuri şcolare la ştiinţele </a:t>
            </a:r>
            <a:br>
              <a:rPr lang="ro-RO" altLang="en-US" sz="28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lang="ro-RO" altLang="en-US" sz="28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socio-umane şi istorie</a:t>
            </a: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2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r>
              <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Aprecieri privind concursurile</a:t>
            </a: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r>
              <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naţionale desfăşurate</a:t>
            </a: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r>
              <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 anul şcolar  202</a:t>
            </a:r>
            <a:r>
              <a:rPr kumimoji="0" lang="en-US"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3</a:t>
            </a:r>
            <a:r>
              <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kumimoji="0" lang="en-US"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4</a:t>
            </a: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a:solidFill>
                <a:srgbClr val="002060"/>
              </a:solidFill>
              <a:effectLst>
                <a:outerShdw blurRad="38100" dist="38100" dir="2700000">
                  <a:srgbClr val="C0C0C0"/>
                </a:outerShdw>
              </a:effectLst>
              <a:latin typeface="Arial Black" panose="020B0A04020102020204" pitchFamily="34" charset="0"/>
              <a:ea typeface="+mn-ea"/>
              <a:cs typeface="+mn-cs"/>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5"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31</a:t>
            </a:fld>
            <a:endParaRPr lang="en-US" altLang="en-US" sz="1400" b="1" dirty="0">
              <a:solidFill>
                <a:srgbClr val="FFFFFF"/>
              </a:solidFill>
              <a:latin typeface="Arial Black" panose="020B0A04020102020204" pitchFamily="34" charset="0"/>
            </a:endParaRPr>
          </a:p>
        </p:txBody>
      </p:sp>
      <p:sp>
        <p:nvSpPr>
          <p:cNvPr id="23554" name="Rectangle 2"/>
          <p:cNvSpPr>
            <a:spLocks noGrp="1" noChangeArrowheads="1"/>
          </p:cNvSpPr>
          <p:nvPr>
            <p:ph type="title" idx="4294967295"/>
          </p:nvPr>
        </p:nvSpPr>
        <p:spPr>
          <a:xfrm>
            <a:off x="914400" y="381000"/>
            <a:ext cx="8229600" cy="1524000"/>
          </a:xfrm>
        </p:spPr>
        <p:txBody>
          <a:bodyPr anchor="b">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3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Prezentare</a:t>
            </a:r>
            <a:r>
              <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 </a:t>
            </a:r>
            <a: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g</a:t>
            </a:r>
            <a:r>
              <a:rPr kumimoji="0" lang="en-US" sz="3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eneral</a:t>
            </a:r>
            <a: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ă</a:t>
            </a:r>
            <a:br>
              <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br>
            <a:endPar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endParaRPr>
          </a:p>
        </p:txBody>
      </p:sp>
      <p:sp>
        <p:nvSpPr>
          <p:cNvPr id="23555" name="Rectangle 3"/>
          <p:cNvSpPr>
            <a:spLocks noGrp="1" noChangeArrowheads="1"/>
          </p:cNvSpPr>
          <p:nvPr>
            <p:ph type="body" idx="4294967295"/>
          </p:nvPr>
        </p:nvSpPr>
        <p:spPr>
          <a:xfrm>
            <a:off x="685800" y="1752600"/>
            <a:ext cx="8458200" cy="4953000"/>
          </a:xfrm>
        </p:spPr>
        <p:txBody>
          <a:bodyPr vert="horz" wrap="square" lIns="91440" tIns="45720" rIns="91440" bIns="45720" numCol="1" anchor="t" anchorCtr="0" compatLnSpc="1"/>
          <a:lstStyle/>
          <a:p>
            <a:pPr marL="1462405" marR="0" lvl="4" indent="-182880" algn="l" defTabSz="914400" rtl="0" eaLnBrk="1" fontAlgn="base" latinLnBrk="0" hangingPunct="1">
              <a:lnSpc>
                <a:spcPct val="60000"/>
              </a:lnSpc>
              <a:spcBef>
                <a:spcPct val="20000"/>
              </a:spcBef>
              <a:spcAft>
                <a:spcPct val="0"/>
              </a:spcAft>
              <a:buClr>
                <a:schemeClr val="tx1"/>
              </a:buClr>
              <a:buSzPct val="68000"/>
              <a:buFont typeface="Wingdings" panose="05000000000000000000" pitchFamily="2" charset="2"/>
              <a:buNone/>
            </a:pPr>
            <a:endParaRPr kumimoji="0" lang="ro-RO" altLang="en-US" sz="400" b="0" i="0" u="none" strike="noStrike" kern="1200" cap="none" spc="0" normalizeH="0" baseline="0" noProof="1">
              <a:solidFill>
                <a:srgbClr val="FFFF99"/>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60000"/>
              </a:lnSpc>
              <a:spcBef>
                <a:spcPts val="600"/>
              </a:spcBef>
              <a:spcAft>
                <a:spcPct val="0"/>
              </a:spcAft>
              <a:buClr>
                <a:srgbClr val="FFFF99"/>
              </a:buClr>
              <a:buSzPct val="70000"/>
              <a:buFont typeface="Wingdings 2" panose="05020102010507070707" pitchFamily="18" charset="2"/>
              <a:buNone/>
            </a:pPr>
            <a:endParaRPr kumimoji="0" lang="ro-RO" altLang="en-US" sz="2400" b="0" i="0" u="none" strike="noStrike" kern="1200" cap="none" spc="0" normalizeH="0" baseline="0" noProof="1">
              <a:solidFill>
                <a:srgbClr val="002060"/>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60000"/>
              </a:lnSpc>
              <a:spcBef>
                <a:spcPts val="600"/>
              </a:spcBef>
              <a:spcAft>
                <a:spcPct val="0"/>
              </a:spcAft>
              <a:buClr>
                <a:srgbClr val="FFFF99"/>
              </a:buClr>
              <a:buSzPct val="70000"/>
              <a:buFont typeface="Wingdings 2" panose="05020102010507070707" pitchFamily="18" charset="2"/>
              <a:buNone/>
            </a:pPr>
            <a:r>
              <a:rPr kumimoji="0" lang="ro-RO" altLang="en-US" sz="24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Concursuri şcolare la ştiinţele </a:t>
            </a:r>
            <a:br>
              <a:rPr lang="ro-RO" altLang="en-US"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lang="ro-RO" altLang="en-US" sz="24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socio-umane şi istorie</a:t>
            </a:r>
            <a:endPar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60000"/>
              </a:lnSpc>
              <a:spcBef>
                <a:spcPts val="600"/>
              </a:spcBef>
              <a:spcAft>
                <a:spcPct val="0"/>
              </a:spcAft>
              <a:buClr>
                <a:srgbClr val="FFFF99"/>
              </a:buClr>
              <a:buSzPct val="70000"/>
              <a:buFont typeface="Wingdings" panose="05000000000000000000" pitchFamily="2" charset="2"/>
              <a:buChar char="Ø"/>
            </a:pPr>
            <a:endPar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60000"/>
              </a:lnSpc>
              <a:spcBef>
                <a:spcPts val="600"/>
              </a:spcBef>
              <a:spcAft>
                <a:spcPct val="0"/>
              </a:spcAft>
              <a:buClr>
                <a:srgbClr val="FFFF99"/>
              </a:buClr>
              <a:buSzPct val="70000"/>
              <a:buFont typeface="Wingdings" panose="05000000000000000000" pitchFamily="2" charset="2"/>
              <a:buChar char="Ø"/>
            </a:pPr>
            <a:r>
              <a:rPr kumimoji="0" lang="ro-RO" altLang="en-US" sz="19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Concursurile naţionale în anul şcolar 202</a:t>
            </a:r>
            <a:r>
              <a:rPr lang="en-US" altLang="en-US" sz="1900" b="1" u="sng"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4</a:t>
            </a:r>
            <a:r>
              <a:rPr kumimoji="0" lang="ro-RO" altLang="en-US" sz="19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lang="en-US" altLang="en-US" sz="1900" b="1" u="sng"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r>
              <a:rPr kumimoji="0" lang="ro-RO" altLang="en-US" sz="19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la ştiinţele socio-umane:</a:t>
            </a:r>
          </a:p>
          <a:p>
            <a:pPr marL="273050" marR="0" indent="-273050" algn="l" defTabSz="914400" rtl="0" eaLnBrk="1" fontAlgn="base" latinLnBrk="0" hangingPunct="1">
              <a:lnSpc>
                <a:spcPct val="60000"/>
              </a:lnSpc>
              <a:spcBef>
                <a:spcPts val="600"/>
              </a:spcBef>
              <a:spcAft>
                <a:spcPct val="0"/>
              </a:spcAft>
              <a:buClr>
                <a:srgbClr val="FFFF99"/>
              </a:buClr>
              <a:buSzPct val="70000"/>
              <a:buFont typeface="Wingdings" panose="05000000000000000000" pitchFamily="2" charset="2"/>
              <a:buChar char="Ø"/>
            </a:pPr>
            <a:r>
              <a:rPr kumimoji="0" lang="en-US"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Olimpiad</a:t>
            </a:r>
            <a:r>
              <a:rPr kumimoji="0" lang="ro-RO"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 </a:t>
            </a:r>
            <a:r>
              <a:rPr kumimoji="0" lang="en-US"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Na</a:t>
            </a:r>
            <a:r>
              <a:rPr kumimoji="0" lang="ro-RO"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de</a:t>
            </a:r>
            <a:r>
              <a:rPr kumimoji="0" lang="ro-RO"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Ştiinţe socio-umane</a:t>
            </a:r>
            <a:r>
              <a:rPr kumimoji="0" lang="en-US"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pe şcoală: </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ianuarie 202</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locală (comuna, oraş): </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februarie 202</a:t>
            </a:r>
            <a:r>
              <a:rPr lang="ro-RO" altLang="en-US" sz="18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endPar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ro-RO"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sectoarelor </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municipiului Bucureşti</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ro-RO" altLang="en-US" sz="1800" b="1"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15</a:t>
            </a:r>
            <a:r>
              <a:rPr kumimoji="0" lang="en-US"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martie 202</a:t>
            </a:r>
            <a:r>
              <a:rPr kumimoji="0" lang="ro-RO"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endParaRPr kumimoji="0" lang="en-US"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ro-RO" altLang="en-US" sz="18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23-27</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aprilie</a:t>
            </a:r>
            <a:r>
              <a:rPr kumimoji="0" lang="ro-RO" altLang="en-US" sz="1800" b="1" i="0" u="none" strike="noStrike" kern="1200" cap="none" spc="0" normalizeH="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p>
          <a:p>
            <a:pPr marL="367030" marR="0" lvl="1" indent="0" algn="l" defTabSz="914400" rtl="0" eaLnBrk="1" fontAlgn="base" latinLnBrk="0" hangingPunct="1">
              <a:lnSpc>
                <a:spcPct val="60000"/>
              </a:lnSpc>
              <a:spcBef>
                <a:spcPct val="20000"/>
              </a:spcBef>
              <a:spcAft>
                <a:spcPct val="0"/>
              </a:spcAft>
              <a:buClr>
                <a:srgbClr val="FFFF99"/>
              </a:buClr>
              <a:buSzPct val="80000"/>
              <a:buNone/>
            </a:pPr>
            <a:endPar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Concursul Naţional “Democraţie şi toleranţă”</a:t>
            </a:r>
            <a:r>
              <a:rPr kumimoji="0" lang="en-US"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kumimoji="0" lang="ro-RO"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endParaRPr kumimoji="0" lang="en-US" altLang="en-US" sz="19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pe şcoală</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luna </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februarie</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locală (comuna, oraş</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luna  </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martie 202</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ro-RO"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sectoarelor </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municipiului Bucureşti</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mai </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26-29 iulie 202</a:t>
            </a:r>
            <a:r>
              <a:rPr kumimoji="0" lang="ro-RO"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r>
              <a:rPr kumimoji="0" lang="en-US"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endParaRPr kumimoji="0" lang="ro-RO"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3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55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355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355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355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3555">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23555">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23555">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3555">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23555">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2355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32</a:t>
            </a:fld>
            <a:endParaRPr lang="en-US" altLang="en-US" sz="1400" b="1" dirty="0">
              <a:solidFill>
                <a:srgbClr val="FFFFFF"/>
              </a:solidFill>
              <a:latin typeface="Arial Black" panose="020B0A04020102020204" pitchFamily="34" charset="0"/>
            </a:endParaRPr>
          </a:p>
        </p:txBody>
      </p:sp>
      <p:sp>
        <p:nvSpPr>
          <p:cNvPr id="384002" name="Rectangle 2"/>
          <p:cNvSpPr>
            <a:spLocks noGrp="1" noChangeArrowheads="1"/>
          </p:cNvSpPr>
          <p:nvPr>
            <p:ph type="title" idx="4294967295"/>
          </p:nvPr>
        </p:nvSpPr>
        <p:spPr>
          <a:xfrm>
            <a:off x="914400" y="274638"/>
            <a:ext cx="8229600" cy="1143000"/>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Prezentare</a:t>
            </a:r>
            <a: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 </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g</a:t>
            </a: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eneral</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ă</a:t>
            </a:r>
            <a:b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br>
            <a:endPar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endParaRPr>
          </a:p>
        </p:txBody>
      </p:sp>
      <p:sp>
        <p:nvSpPr>
          <p:cNvPr id="384003" name="Rectangle 3"/>
          <p:cNvSpPr>
            <a:spLocks noGrp="1" noChangeArrowheads="1"/>
          </p:cNvSpPr>
          <p:nvPr>
            <p:ph type="body" idx="4294967295"/>
          </p:nvPr>
        </p:nvSpPr>
        <p:spPr>
          <a:xfrm>
            <a:off x="304800" y="1371600"/>
            <a:ext cx="8839200" cy="5029200"/>
          </a:xfrm>
        </p:spPr>
        <p:txBody>
          <a:bodyPr vert="horz" wrap="square" lIns="91440" tIns="45720" rIns="91440" bIns="45720" numCol="1" anchor="t" anchorCtr="0" compatLnSpc="1"/>
          <a:lstStyle/>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2000" b="1" i="0" u="sng" strike="noStrike" kern="1200" cap="none" spc="0" normalizeH="0" baseline="0" noProof="1">
              <a:solidFill>
                <a:srgbClr val="FF0000"/>
              </a:solidFill>
              <a:effectLst>
                <a:outerShdw blurRad="38100" dist="38100" dir="2700000">
                  <a:srgbClr val="C0C0C0"/>
                </a:outerShdw>
              </a:effectLst>
              <a:latin typeface="+mn-lt"/>
              <a:ea typeface="+mn-ea"/>
              <a:cs typeface="+mn-cs"/>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2000" b="1" i="0" u="sng" strike="noStrike" kern="1200" cap="none" spc="0" normalizeH="0" baseline="0" noProof="1">
              <a:solidFill>
                <a:srgbClr val="FF0000"/>
              </a:solidFill>
              <a:effectLst>
                <a:outerShdw blurRad="38100" dist="38100" dir="2700000">
                  <a:srgbClr val="C0C0C0"/>
                </a:outerShdw>
              </a:effectLst>
              <a:latin typeface="+mn-lt"/>
              <a:ea typeface="+mn-ea"/>
              <a:cs typeface="+mn-cs"/>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r>
              <a:rPr kumimoji="0" lang="ro-RO" altLang="en-US" sz="20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Concursurile naţionale în anul şcolar 202</a:t>
            </a:r>
            <a:r>
              <a:rPr lang="en-US" altLang="en-US" sz="2000" b="1" u="sng"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4</a:t>
            </a:r>
            <a:r>
              <a:rPr kumimoji="0" lang="ro-RO" altLang="en-US" sz="20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lang="en-US" altLang="en-US" sz="2000" b="1" u="sng"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r>
              <a:rPr kumimoji="0" lang="ro-RO" altLang="en-US" sz="2000" b="1"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la istorie:</a:t>
            </a: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r>
              <a:rPr kumimoji="0" lang="en-US"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Olimpiad</a:t>
            </a: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 </a:t>
            </a:r>
            <a:r>
              <a:rPr kumimoji="0" lang="en-US"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Na</a:t>
            </a: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de</a:t>
            </a: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ro-RO"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a:t>
            </a: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storie</a:t>
            </a:r>
            <a:r>
              <a:rPr kumimoji="0" lang="en-US"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pe şcoală</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decembrie 2023-ianuarie 202</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endPar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locală (comuna, oraş): </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ianuarie-februarie</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202</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ro-RO"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sectoarelor </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municipiului Bucureşti</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ro-RO" altLang="en-US" sz="1800" b="1"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22</a:t>
            </a:r>
            <a:r>
              <a:rPr kumimoji="0" lang="en-US"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martie 202</a:t>
            </a:r>
            <a:r>
              <a:rPr kumimoji="0" lang="ro-RO"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3</a:t>
            </a:r>
            <a:r>
              <a:rPr kumimoji="0" lang="ro-RO" altLang="en-US" sz="1800" b="1" i="0" u="none" kern="1200" cap="none" spc="0" normalizeH="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 27 </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aprilie 202</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p>
          <a:p>
            <a:pPr marL="367030" marR="0" lvl="1" indent="0" algn="l" defTabSz="914400" rtl="0" eaLnBrk="1" fontAlgn="base" latinLnBrk="0" hangingPunct="1">
              <a:lnSpc>
                <a:spcPct val="80000"/>
              </a:lnSpc>
              <a:spcBef>
                <a:spcPct val="20000"/>
              </a:spcBef>
              <a:spcAft>
                <a:spcPct val="0"/>
              </a:spcAft>
              <a:buClr>
                <a:srgbClr val="FFFF99"/>
              </a:buClr>
              <a:buSzPct val="80000"/>
              <a:buNone/>
            </a:pPr>
            <a:endParaRPr lang="en-US" altLang="en-US" sz="1800" b="1" strike="noStrike"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367030" marR="0" lvl="1" indent="0" algn="l" defTabSz="914400" rtl="0" eaLnBrk="1" fontAlgn="base" latinLnBrk="0" hangingPunct="1">
              <a:lnSpc>
                <a:spcPct val="80000"/>
              </a:lnSpc>
              <a:spcBef>
                <a:spcPct val="20000"/>
              </a:spcBef>
              <a:spcAft>
                <a:spcPct val="0"/>
              </a:spcAft>
              <a:buClr>
                <a:srgbClr val="FFFF99"/>
              </a:buClr>
              <a:buSzPct val="80000"/>
              <a:buNone/>
            </a:pP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Concursul de referate şi comunicări ştiinţifice ale elevilor de liceu la istorie</a:t>
            </a:r>
            <a:r>
              <a:rPr kumimoji="0" lang="en-US"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ă/municipiului Bucureşti</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luna </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aprilie-mai 202</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kumimoji="0" lang="ro-RO"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24-27 iulie 202</a:t>
            </a:r>
            <a:r>
              <a:rPr kumimoji="0" lang="ro-RO"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5</a:t>
            </a:r>
            <a:r>
              <a:rPr kumimoji="0" lang="en-US" altLang="en-US" sz="1800" b="1" i="0" u="none" kern="1200" cap="none" spc="0" normalizeH="0" baseline="0" noProof="1">
                <a:solidFill>
                  <a:schemeClr val="tx2"/>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kumimoji="0" lang="en-US" altLang="en-US" sz="1800" b="1" i="0" u="none" kern="1200" cap="none" spc="0" normalizeH="0" noProof="1">
                <a:solidFill>
                  <a:schemeClr val="tx2"/>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kern="1200" cap="none" spc="0" normalizeH="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p>
          <a:p>
            <a:pPr marL="367030" marR="0" lvl="1" indent="0" algn="l" defTabSz="914400" rtl="0" eaLnBrk="1" fontAlgn="base" latinLnBrk="0" hangingPunct="1">
              <a:lnSpc>
                <a:spcPct val="80000"/>
              </a:lnSpc>
              <a:spcBef>
                <a:spcPct val="20000"/>
              </a:spcBef>
              <a:spcAft>
                <a:spcPct val="0"/>
              </a:spcAft>
              <a:buClr>
                <a:srgbClr val="FFFF99"/>
              </a:buClr>
              <a:buSzPct val="80000"/>
              <a:buNone/>
            </a:pPr>
            <a:endParaRPr lang="en-US" altLang="en-US" sz="1800" b="1" baseline="0" noProof="1">
              <a:solidFill>
                <a:schemeClr val="tx2"/>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R="0" lvl="1" algn="l" defTabSz="914400" rtl="0" eaLnBrk="1" fontAlgn="base" latinLnBrk="0" hangingPunct="1">
              <a:lnSpc>
                <a:spcPct val="80000"/>
              </a:lnSpc>
              <a:spcBef>
                <a:spcPct val="20000"/>
              </a:spcBef>
              <a:spcAft>
                <a:spcPct val="0"/>
              </a:spcAft>
              <a:buClr>
                <a:srgbClr val="FFFF99"/>
              </a:buClr>
              <a:buSzPct val="80000"/>
              <a:buFont typeface="Wingdings" panose="05000000000000000000" pitchFamily="2" charset="2"/>
              <a:buChar char="Ø"/>
            </a:pPr>
            <a:r>
              <a:rPr kumimoji="0" lang="ro-RO" altLang="en-US" sz="20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Memoria Holocaustului</a:t>
            </a:r>
            <a:r>
              <a:rPr kumimoji="0" lang="en-US" altLang="en-US" sz="20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a:t>
            </a:r>
            <a:r>
              <a:rPr lang="ro-RO" altLang="en-US" sz="2000" b="1" dirty="0">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concursul se organizează din doi în doi ani, cu faza </a:t>
            </a:r>
            <a:r>
              <a:rPr lang="ro-RO" altLang="en-US" sz="2000" b="1" dirty="0" err="1">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natională</a:t>
            </a:r>
            <a:r>
              <a:rPr lang="ro-RO" altLang="en-US" sz="2000" b="1" dirty="0">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În anul școlar 2024-2025 nu se organizează</a:t>
            </a:r>
            <a:r>
              <a:rPr lang="en-US" altLang="en-US" sz="2000" b="1" dirty="0">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a:t>
            </a:r>
            <a:r>
              <a:rPr lang="en-US" altLang="en-US" sz="2000" b="1" dirty="0" err="1">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faz</a:t>
            </a:r>
            <a:r>
              <a:rPr lang="ro-RO" altLang="en-US" sz="2000" b="1" dirty="0">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ă</a:t>
            </a:r>
            <a:r>
              <a:rPr lang="en-US" altLang="en-US" sz="2000" b="1" dirty="0">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a:t>
            </a:r>
            <a:r>
              <a:rPr lang="en-US" altLang="en-US" sz="2000" b="1" dirty="0" err="1">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na</a:t>
            </a:r>
            <a:r>
              <a:rPr lang="ro-RO" altLang="en-US" sz="2000" b="1" dirty="0">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ț</a:t>
            </a:r>
            <a:r>
              <a:rPr lang="en-US" altLang="en-US" sz="2000" b="1" dirty="0" err="1">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ional</a:t>
            </a:r>
            <a:r>
              <a:rPr lang="ro-RO" altLang="en-US" sz="2000" b="1" dirty="0">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ă</a:t>
            </a:r>
            <a:endParaRPr lang="en-US" altLang="en-US" sz="2000" b="1" dirty="0">
              <a:solidFill>
                <a:srgbClr val="FFC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endParaRPr>
          </a:p>
          <a:p>
            <a:pPr marL="367030" marR="0" lvl="1" indent="0" algn="l" defTabSz="914400" rtl="0" eaLnBrk="1" fontAlgn="base" latinLnBrk="0" hangingPunct="1">
              <a:lnSpc>
                <a:spcPct val="80000"/>
              </a:lnSpc>
              <a:spcBef>
                <a:spcPct val="20000"/>
              </a:spcBef>
              <a:spcAft>
                <a:spcPct val="0"/>
              </a:spcAft>
              <a:buClr>
                <a:srgbClr val="FFFF99"/>
              </a:buClr>
              <a:buSzPct val="80000"/>
              <a:buNone/>
            </a:pP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Faza </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jude</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ţ</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ean</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ă/municipiului Bucureşti</a:t>
            </a:r>
            <a:r>
              <a:rPr kumimoji="0" lang="en-US"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kumimoji="0" lang="ro-RO" altLang="en-US" sz="18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luna </a:t>
            </a:r>
            <a:r>
              <a:rPr kumimoji="0" lang="ro-RO"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aprilie-mai</a:t>
            </a:r>
            <a:r>
              <a:rPr kumimoji="0" lang="ro-RO" altLang="en-US" sz="1800" b="1" i="0" u="none" kern="1200" cap="none" spc="0" normalizeH="0"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2025</a:t>
            </a:r>
            <a:endParaRPr kumimoji="0" lang="ro-RO" altLang="en-US" sz="18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367030" marR="0" lvl="1" indent="0" algn="l" defTabSz="914400" rtl="0" eaLnBrk="1" fontAlgn="base" latinLnBrk="0" hangingPunct="1">
              <a:lnSpc>
                <a:spcPct val="80000"/>
              </a:lnSpc>
              <a:spcBef>
                <a:spcPct val="20000"/>
              </a:spcBef>
              <a:spcAft>
                <a:spcPct val="0"/>
              </a:spcAft>
              <a:buClr>
                <a:srgbClr val="FFFF99"/>
              </a:buClr>
              <a:buSzPct val="80000"/>
              <a:buNone/>
            </a:pPr>
            <a:endParaRPr kumimoji="0" lang="en-US" altLang="en-US" sz="1800" b="1" i="0" u="none" strike="sngStrike" kern="1200" cap="none" spc="0" normalizeH="0" baseline="0" noProof="1">
              <a:solidFill>
                <a:srgbClr val="002060"/>
              </a:solidFill>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endParaRPr kumimoji="0" lang="en-US" altLang="en-US" sz="2000" b="1" i="0" u="none" strike="noStrike" kern="1200" cap="none" spc="0" normalizeH="0" baseline="0" noProof="1">
              <a:solidFill>
                <a:srgbClr val="FFFF99"/>
              </a:solidFill>
              <a:effectLst>
                <a:outerShdw blurRad="38100" dist="38100" dir="2700000">
                  <a:srgbClr val="C0C0C0"/>
                </a:outerShdw>
              </a:effectLst>
              <a:latin typeface="+mn-lt"/>
              <a:ea typeface="+mn-ea"/>
              <a:cs typeface="+mn-cs"/>
            </a:endParaRPr>
          </a:p>
          <a:p>
            <a:pPr marL="273050" marR="0" indent="-273050" algn="l" defTabSz="914400" rtl="0" eaLnBrk="1" fontAlgn="base" latinLnBrk="0" hangingPunct="1">
              <a:lnSpc>
                <a:spcPct val="80000"/>
              </a:lnSpc>
              <a:spcBef>
                <a:spcPts val="600"/>
              </a:spcBef>
              <a:spcAft>
                <a:spcPct val="0"/>
              </a:spcAft>
              <a:buClr>
                <a:schemeClr val="accent1"/>
              </a:buClr>
              <a:buSzPct val="70000"/>
              <a:buFont typeface="Wingdings" panose="05000000000000000000" pitchFamily="2" charset="2"/>
              <a:buChar char=""/>
            </a:pPr>
            <a:endParaRPr kumimoji="0" lang="en-US" altLang="en-US" sz="2000" b="0" i="0" u="none" strike="noStrike" kern="1200" cap="none" spc="0" normalizeH="0" baseline="0" noProof="1">
              <a:solidFill>
                <a:schemeClr val="tx1"/>
              </a:solidFill>
              <a:effectLst>
                <a:outerShdw blurRad="38100" dist="38100" dir="2700000">
                  <a:srgbClr val="C0C0C0"/>
                </a:outerShdw>
              </a:effectLst>
              <a:latin typeface="+mn-lt"/>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840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40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400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8400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8400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8400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8400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8400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8400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8400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84003">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38400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2" grpId="0"/>
      <p:bldP spid="38400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33</a:t>
            </a:fld>
            <a:endParaRPr lang="en-US" altLang="en-US" sz="1400" b="1" dirty="0">
              <a:solidFill>
                <a:srgbClr val="FFFFFF"/>
              </a:solidFill>
              <a:latin typeface="Arial Black" panose="020B0A04020102020204" pitchFamily="34" charset="0"/>
            </a:endParaRPr>
          </a:p>
        </p:txBody>
      </p:sp>
      <p:sp>
        <p:nvSpPr>
          <p:cNvPr id="221186" name="Rectangle 2"/>
          <p:cNvSpPr>
            <a:spLocks noGrp="1" noChangeArrowheads="1"/>
          </p:cNvSpPr>
          <p:nvPr>
            <p:ph type="title" idx="4294967295"/>
          </p:nvPr>
        </p:nvSpPr>
        <p:spPr>
          <a:xfrm>
            <a:off x="1219200" y="274638"/>
            <a:ext cx="7924800" cy="1143000"/>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0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Prezentare</a:t>
            </a:r>
            <a:r>
              <a:rPr kumimoji="0" lang="en-US" sz="4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 </a:t>
            </a:r>
            <a:r>
              <a:rPr kumimoji="0" lang="ro-RO" sz="4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g</a:t>
            </a:r>
            <a:r>
              <a:rPr kumimoji="0" lang="en-US" sz="40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eneral</a:t>
            </a:r>
            <a:r>
              <a:rPr kumimoji="0" lang="ro-RO" sz="4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ă</a:t>
            </a:r>
            <a:br>
              <a:rPr kumimoji="0" lang="en-US" sz="4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br>
            <a:endParaRPr kumimoji="0" lang="en-US" sz="4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endParaRPr>
          </a:p>
        </p:txBody>
      </p:sp>
      <p:sp>
        <p:nvSpPr>
          <p:cNvPr id="221187" name="Rectangle 3"/>
          <p:cNvSpPr>
            <a:spLocks noGrp="1" noChangeArrowheads="1"/>
          </p:cNvSpPr>
          <p:nvPr>
            <p:ph type="body" idx="4294967295"/>
          </p:nvPr>
        </p:nvSpPr>
        <p:spPr>
          <a:xfrm>
            <a:off x="304800" y="1600200"/>
            <a:ext cx="8839200" cy="4495800"/>
          </a:xfrm>
        </p:spPr>
        <p:txBody>
          <a:bodyPr vert="horz" wrap="square" lIns="91440" tIns="45720" rIns="91440" bIns="45720" numCol="1" anchor="t" anchorCtr="0" compatLnSpc="1"/>
          <a:lstStyle/>
          <a:p>
            <a:pPr marL="273050" marR="0" indent="-273050" algn="ctr" defTabSz="914400" rtl="0" eaLnBrk="1" fontAlgn="base" latinLnBrk="0" hangingPunct="1">
              <a:lnSpc>
                <a:spcPct val="60000"/>
              </a:lnSpc>
              <a:spcBef>
                <a:spcPts val="600"/>
              </a:spcBef>
              <a:spcAft>
                <a:spcPct val="0"/>
              </a:spcAft>
              <a:buClr>
                <a:srgbClr val="FFFF99"/>
              </a:buClr>
              <a:buSzPct val="70000"/>
              <a:buFont typeface="Wingdings 2" panose="05020102010507070707" pitchFamily="18" charset="2"/>
              <a:buNone/>
            </a:pPr>
            <a:r>
              <a:rPr kumimoji="0" lang="ro-RO" altLang="en-US" sz="24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Concursuri şcolare transdisciplinare</a:t>
            </a:r>
            <a:endPar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60000"/>
              </a:lnSpc>
              <a:spcBef>
                <a:spcPts val="600"/>
              </a:spcBef>
              <a:spcAft>
                <a:spcPct val="0"/>
              </a:spcAft>
              <a:buClr>
                <a:srgbClr val="FFFF99"/>
              </a:buClr>
              <a:buSzPct val="70000"/>
              <a:buFont typeface="Wingdings" panose="05000000000000000000" pitchFamily="2" charset="2"/>
              <a:buChar char="Ø"/>
            </a:pPr>
            <a:endParaRPr kumimoji="0" lang="ro-RO"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60000"/>
              </a:lnSpc>
              <a:spcBef>
                <a:spcPts val="600"/>
              </a:spcBef>
              <a:spcAft>
                <a:spcPct val="0"/>
              </a:spcAft>
              <a:buClr>
                <a:srgbClr val="FFFF99"/>
              </a:buClr>
              <a:buSzPct val="70000"/>
              <a:buFont typeface="Wingdings" panose="05000000000000000000" pitchFamily="2" charset="2"/>
              <a:buChar char="Ø"/>
            </a:pP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Istorie şi societate în dimensiune virtuală</a:t>
            </a: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ă/municipiului Bucureşti</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perioada</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ianuarie-martie 202</a:t>
            </a:r>
            <a:r>
              <a:rPr lang="ro-RO" altLang="en-US" sz="24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5</a:t>
            </a:r>
            <a:endPar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lvl="1" eaLnBrk="1" hangingPunct="1">
              <a:lnSpc>
                <a:spcPct val="80000"/>
              </a:lnSpc>
              <a:buClr>
                <a:srgbClr val="FFFF99"/>
              </a:buClr>
            </a:pP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en-US" altLang="en-US" sz="2400" b="1" noProof="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rPr>
              <a:t>15</a:t>
            </a:r>
            <a:r>
              <a:rPr lang="en-US" altLang="en-US" sz="2400"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-18 </a:t>
            </a:r>
            <a:r>
              <a:rPr lang="en-US" altLang="en-US" sz="2400" b="1" dirty="0" err="1">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iulie</a:t>
            </a:r>
            <a:r>
              <a:rPr lang="ro-RO" altLang="en-US" sz="2400"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2025,....................</a:t>
            </a:r>
          </a:p>
          <a:p>
            <a:pPr marL="367030" lvl="1" indent="0" eaLnBrk="1" hangingPunct="1">
              <a:lnSpc>
                <a:spcPct val="80000"/>
              </a:lnSpc>
              <a:buClr>
                <a:srgbClr val="FFFF99"/>
              </a:buClr>
              <a:buNone/>
            </a:pPr>
            <a:r>
              <a:rPr lang="en-US" altLang="en-US" sz="2400"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a:t>
            </a:r>
            <a:endParaRPr lang="ro-RO" altLang="en-US" sz="2400"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endParaRPr>
          </a:p>
          <a:p>
            <a:pPr lvl="1" eaLnBrk="1" hangingPunct="1">
              <a:lnSpc>
                <a:spcPct val="80000"/>
              </a:lnSpc>
              <a:buClr>
                <a:srgbClr val="FFFF99"/>
              </a:buClr>
              <a:buFont typeface="Wingdings" panose="05000000000000000000" pitchFamily="2" charset="2"/>
              <a:buChar char="Ø"/>
            </a:pP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Cultură şi civilizaţie  în România</a:t>
            </a: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ă/municipiului Bucureşti</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24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perioada </a:t>
            </a:r>
            <a:r>
              <a:rPr kumimoji="0" lang="ro-RO" altLang="en-US" sz="2400" b="1" i="0" u="non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ianuarie-martie 2025</a:t>
            </a: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24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a:t>
            </a:r>
            <a:r>
              <a:rPr kumimoji="0" lang="ro-RO" altLang="en-US" sz="24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9</a:t>
            </a:r>
            <a:r>
              <a:rPr kumimoji="0" lang="en-US" altLang="en-US" sz="24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mai</a:t>
            </a:r>
            <a:r>
              <a:rPr kumimoji="0" lang="ro-RO" altLang="en-US" sz="24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-1 iunie</a:t>
            </a:r>
            <a:r>
              <a:rPr kumimoji="0" lang="en-US" altLang="en-US" sz="24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2400" b="1" i="0" u="non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2025, ........................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1186"/>
                                        </p:tgtEl>
                                        <p:attrNameLst>
                                          <p:attrName>style.visibility</p:attrName>
                                        </p:attrNameLst>
                                      </p:cBhvr>
                                      <p:to>
                                        <p:strVal val="visible"/>
                                      </p:to>
                                    </p:set>
                                    <p:animEffect transition="in" filter="fade">
                                      <p:cBhvr>
                                        <p:cTn id="7" dur="2000"/>
                                        <p:tgtEl>
                                          <p:spTgt spid="2211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1187">
                                            <p:txEl>
                                              <p:pRg st="0" end="0"/>
                                            </p:txEl>
                                          </p:spTgt>
                                        </p:tgtEl>
                                        <p:attrNameLst>
                                          <p:attrName>style.visibility</p:attrName>
                                        </p:attrNameLst>
                                      </p:cBhvr>
                                      <p:to>
                                        <p:strVal val="visible"/>
                                      </p:to>
                                    </p:set>
                                    <p:animEffect transition="in" filter="fade">
                                      <p:cBhvr>
                                        <p:cTn id="12" dur="2000"/>
                                        <p:tgtEl>
                                          <p:spTgt spid="2211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1187">
                                            <p:txEl>
                                              <p:pRg st="2" end="2"/>
                                            </p:txEl>
                                          </p:spTgt>
                                        </p:tgtEl>
                                        <p:attrNameLst>
                                          <p:attrName>style.visibility</p:attrName>
                                        </p:attrNameLst>
                                      </p:cBhvr>
                                      <p:to>
                                        <p:strVal val="visible"/>
                                      </p:to>
                                    </p:set>
                                    <p:animEffect transition="in" filter="fade">
                                      <p:cBhvr>
                                        <p:cTn id="17" dur="2000"/>
                                        <p:tgtEl>
                                          <p:spTgt spid="221187">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1187">
                                            <p:txEl>
                                              <p:pRg st="3" end="3"/>
                                            </p:txEl>
                                          </p:spTgt>
                                        </p:tgtEl>
                                        <p:attrNameLst>
                                          <p:attrName>style.visibility</p:attrName>
                                        </p:attrNameLst>
                                      </p:cBhvr>
                                      <p:to>
                                        <p:strVal val="visible"/>
                                      </p:to>
                                    </p:set>
                                    <p:animEffect transition="in" filter="fade">
                                      <p:cBhvr>
                                        <p:cTn id="20" dur="2000"/>
                                        <p:tgtEl>
                                          <p:spTgt spid="221187">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1187">
                                            <p:txEl>
                                              <p:pRg st="4" end="4"/>
                                            </p:txEl>
                                          </p:spTgt>
                                        </p:tgtEl>
                                        <p:attrNameLst>
                                          <p:attrName>style.visibility</p:attrName>
                                        </p:attrNameLst>
                                      </p:cBhvr>
                                      <p:to>
                                        <p:strVal val="visible"/>
                                      </p:to>
                                    </p:set>
                                    <p:animEffect transition="in" filter="fade">
                                      <p:cBhvr>
                                        <p:cTn id="23" dur="2000"/>
                                        <p:tgtEl>
                                          <p:spTgt spid="221187">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21187">
                                            <p:txEl>
                                              <p:pRg st="5" end="5"/>
                                            </p:txEl>
                                          </p:spTgt>
                                        </p:tgtEl>
                                        <p:attrNameLst>
                                          <p:attrName>style.visibility</p:attrName>
                                        </p:attrNameLst>
                                      </p:cBhvr>
                                      <p:to>
                                        <p:strVal val="visible"/>
                                      </p:to>
                                    </p:set>
                                    <p:animEffect transition="in" filter="fade">
                                      <p:cBhvr>
                                        <p:cTn id="26" dur="2000"/>
                                        <p:tgtEl>
                                          <p:spTgt spid="221187">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21187">
                                            <p:txEl>
                                              <p:pRg st="6" end="6"/>
                                            </p:txEl>
                                          </p:spTgt>
                                        </p:tgtEl>
                                        <p:attrNameLst>
                                          <p:attrName>style.visibility</p:attrName>
                                        </p:attrNameLst>
                                      </p:cBhvr>
                                      <p:to>
                                        <p:strVal val="visible"/>
                                      </p:to>
                                    </p:set>
                                    <p:animEffect transition="in" filter="fade">
                                      <p:cBhvr>
                                        <p:cTn id="29" dur="2000"/>
                                        <p:tgtEl>
                                          <p:spTgt spid="221187">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21187">
                                            <p:txEl>
                                              <p:pRg st="7" end="7"/>
                                            </p:txEl>
                                          </p:spTgt>
                                        </p:tgtEl>
                                        <p:attrNameLst>
                                          <p:attrName>style.visibility</p:attrName>
                                        </p:attrNameLst>
                                      </p:cBhvr>
                                      <p:to>
                                        <p:strVal val="visible"/>
                                      </p:to>
                                    </p:set>
                                    <p:animEffect transition="in" filter="fade">
                                      <p:cBhvr>
                                        <p:cTn id="32" dur="2000"/>
                                        <p:tgtEl>
                                          <p:spTgt spid="221187">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21187">
                                            <p:txEl>
                                              <p:pRg st="8" end="8"/>
                                            </p:txEl>
                                          </p:spTgt>
                                        </p:tgtEl>
                                        <p:attrNameLst>
                                          <p:attrName>style.visibility</p:attrName>
                                        </p:attrNameLst>
                                      </p:cBhvr>
                                      <p:to>
                                        <p:strVal val="visible"/>
                                      </p:to>
                                    </p:set>
                                    <p:animEffect transition="in" filter="fade">
                                      <p:cBhvr>
                                        <p:cTn id="35" dur="2000"/>
                                        <p:tgtEl>
                                          <p:spTgt spid="2211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p:bldP spid="22118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34</a:t>
            </a:fld>
            <a:endParaRPr lang="en-US" altLang="en-US" sz="1400" b="1" dirty="0">
              <a:solidFill>
                <a:srgbClr val="FFFFFF"/>
              </a:solidFill>
              <a:latin typeface="Arial Black" panose="020B0A04020102020204" pitchFamily="34" charset="0"/>
            </a:endParaRPr>
          </a:p>
        </p:txBody>
      </p:sp>
      <p:sp>
        <p:nvSpPr>
          <p:cNvPr id="41986" name="Dreptunghi 2"/>
          <p:cNvSpPr/>
          <p:nvPr/>
        </p:nvSpPr>
        <p:spPr>
          <a:xfrm>
            <a:off x="685800" y="685800"/>
            <a:ext cx="7620000" cy="3632200"/>
          </a:xfrm>
          <a:prstGeom prst="rect">
            <a:avLst/>
          </a:prstGeom>
          <a:noFill/>
          <a:ln w="9525">
            <a:noFill/>
          </a:ln>
        </p:spPr>
        <p:txBody>
          <a:bodyPr anchor="t" anchorCtr="0">
            <a:spAutoFit/>
          </a:bodyPr>
          <a:lstStyle/>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r>
              <a:rPr lang="en-US" altLang="en-US" sz="2800" b="1" dirty="0">
                <a:solidFill>
                  <a:srgbClr val="002060"/>
                </a:solidFill>
                <a:latin typeface="Times New Roman" panose="02020603050405020304" pitchFamily="18" charset="0"/>
              </a:rPr>
              <a:t>Programe/proiecte naţionale şi internaţionale aflate in implementare la nivel naţional/regional/judeţean diseminarea exemplelor de bună practica</a:t>
            </a:r>
            <a:endParaRPr lang="ro-RO" altLang="en-US" sz="2800" b="1" dirty="0">
              <a:solidFill>
                <a:srgbClr val="002060"/>
              </a:solidFill>
              <a:latin typeface="Times New Roman" panose="02020603050405020304" pitchFamily="18" charset="0"/>
            </a:endParaRPr>
          </a:p>
          <a:p>
            <a:pPr algn="ctr"/>
            <a:r>
              <a:rPr lang="en-US" altLang="en-US" sz="2800" b="1" dirty="0">
                <a:solidFill>
                  <a:srgbClr val="002060"/>
                </a:solidFill>
                <a:latin typeface="Times New Roman" panose="02020603050405020304" pitchFamily="18" charset="0"/>
              </a:rPr>
              <a:t> Diverse</a:t>
            </a:r>
            <a:endParaRPr lang="en-US" altLang="en-US" sz="2800" b="1" dirty="0">
              <a:solidFill>
                <a:srgbClr val="002060"/>
              </a:solidFill>
              <a:latin typeface="Times New Roman" panose="02020603050405020304" pitchFamily="18" charset="0"/>
              <a:ea typeface="Times New Roman" panose="02020603050405020304" pitchFamily="18" charset="0"/>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35</a:t>
            </a:fld>
            <a:endParaRPr lang="en-US" altLang="en-US" sz="1400" b="1" dirty="0">
              <a:solidFill>
                <a:srgbClr val="FFFFFF"/>
              </a:solidFill>
              <a:latin typeface="Arial Black" panose="020B0A04020102020204" pitchFamily="34" charset="0"/>
            </a:endParaRPr>
          </a:p>
        </p:txBody>
      </p:sp>
      <p:sp>
        <p:nvSpPr>
          <p:cNvPr id="223234" name="Rectangle 2"/>
          <p:cNvSpPr>
            <a:spLocks noGrp="1" noChangeArrowheads="1"/>
          </p:cNvSpPr>
          <p:nvPr>
            <p:ph type="title" idx="4294967295"/>
          </p:nvPr>
        </p:nvSpPr>
        <p:spPr>
          <a:xfrm>
            <a:off x="0" y="274638"/>
            <a:ext cx="8229600" cy="1143000"/>
          </a:xfrm>
        </p:spPr>
        <p:txBody>
          <a:bodyPr anchor="b">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3200" b="0" i="0" u="none" strike="noStrike" kern="1200" cap="small" spc="0" normalizeH="0" baseline="0" noProof="0" dirty="0">
                <a:ln>
                  <a:noFill/>
                </a:ln>
                <a:solidFill>
                  <a:srgbClr val="00B0F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         </a:t>
            </a:r>
            <a:r>
              <a:rPr kumimoji="0" lang="ro-RO" sz="3200" b="0" i="0" u="none" strike="noStrike" kern="1200" cap="small" spc="0" normalizeH="0" baseline="0" noProof="0" dirty="0">
                <a:ln>
                  <a:noFill/>
                </a:ln>
                <a:solidFill>
                  <a:srgbClr val="00B0F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     </a:t>
            </a:r>
            <a:r>
              <a:rPr kumimoji="0" lang="en-US" sz="3200" b="0"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 </a:t>
            </a:r>
            <a:r>
              <a:rPr kumimoji="0" lang="ro-RO" sz="2400" b="1" i="0" u="none" strike="noStrike" kern="1200" cap="small" spc="0" normalizeH="0" baseline="0" noProof="0" dirty="0">
                <a:solidFill>
                  <a:schemeClr val="bg2">
                    <a:lumMod val="50000"/>
                  </a:schemeClr>
                </a:soli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ÎNTÂLNIREA DE LUCRU A INSPECTORILOR </a:t>
            </a:r>
            <a:br>
              <a:rPr kumimoji="0" lang="ro-RO" sz="2400" b="1" i="0" u="none" strike="noStrike" kern="1200" cap="small" spc="0" normalizeH="0" baseline="0" noProof="0" dirty="0">
                <a:solidFill>
                  <a:schemeClr val="bg2">
                    <a:lumMod val="50000"/>
                  </a:schemeClr>
                </a:soli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br>
            <a:r>
              <a:rPr kumimoji="0" lang="en-US" sz="2400" b="1" i="0" u="none" strike="noStrike" kern="1200" cap="small" spc="0" normalizeH="0" baseline="0" noProof="0" dirty="0">
                <a:solidFill>
                  <a:schemeClr val="bg2">
                    <a:lumMod val="50000"/>
                  </a:schemeClr>
                </a:soli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             </a:t>
            </a:r>
            <a:r>
              <a:rPr kumimoji="0" lang="ro-RO" sz="2400" b="1" i="0" u="none" strike="noStrike" kern="1200" cap="small" spc="0" normalizeH="0" baseline="0" noProof="0" dirty="0">
                <a:solidFill>
                  <a:schemeClr val="bg2">
                    <a:lumMod val="50000"/>
                  </a:schemeClr>
                </a:soli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DE </a:t>
            </a:r>
            <a:br>
              <a:rPr kumimoji="0" lang="ro-RO" sz="2400" b="1" i="0" u="none" strike="noStrike" kern="1200" cap="small" spc="0" normalizeH="0" baseline="0" noProof="0" dirty="0">
                <a:solidFill>
                  <a:schemeClr val="bg2">
                    <a:lumMod val="50000"/>
                  </a:schemeClr>
                </a:soli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br>
            <a:r>
              <a:rPr kumimoji="0" lang="en-US" sz="2400" b="1" i="0" u="none" strike="noStrike" kern="1200" cap="small" spc="0" normalizeH="0" baseline="0" noProof="0" dirty="0">
                <a:solidFill>
                  <a:schemeClr val="bg2">
                    <a:lumMod val="50000"/>
                  </a:schemeClr>
                </a:soli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        </a:t>
            </a:r>
            <a:r>
              <a:rPr kumimoji="0" lang="ro-RO" sz="2400" b="1" i="0" u="none" strike="noStrike" kern="1200" cap="small" spc="0" normalizeH="0" baseline="0" noProof="0" dirty="0">
                <a:solidFill>
                  <a:schemeClr val="bg2">
                    <a:lumMod val="50000"/>
                  </a:schemeClr>
                </a:soli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STIINTE SOCIO-UMANE </a:t>
            </a:r>
            <a:r>
              <a:rPr kumimoji="0" lang="en-US" sz="2400" b="1" i="0" u="none" strike="noStrike" kern="1200" cap="small" spc="0" normalizeH="0" baseline="0" noProof="0" dirty="0">
                <a:solidFill>
                  <a:schemeClr val="bg2">
                    <a:lumMod val="50000"/>
                  </a:schemeClr>
                </a:soli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 </a:t>
            </a:r>
            <a:r>
              <a:rPr kumimoji="0" lang="ro-RO" sz="2400" b="1" i="0" u="none" strike="noStrike" kern="1200" cap="small" spc="0" normalizeH="0" baseline="0" noProof="0" dirty="0">
                <a:solidFill>
                  <a:schemeClr val="bg2">
                    <a:lumMod val="50000"/>
                  </a:schemeClr>
                </a:soli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SI </a:t>
            </a:r>
            <a:r>
              <a:rPr kumimoji="0" lang="en-US" sz="2400" b="1" i="0" u="none" strike="noStrike" kern="1200" cap="small" spc="0" normalizeH="0" baseline="0" noProof="0" dirty="0">
                <a:solidFill>
                  <a:schemeClr val="bg2">
                    <a:lumMod val="50000"/>
                  </a:schemeClr>
                </a:soli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 </a:t>
            </a:r>
            <a:r>
              <a:rPr kumimoji="0" lang="ro-RO" sz="2400" b="1" i="0" u="none" strike="noStrike" kern="1200" cap="small" spc="0" normalizeH="0" baseline="0" noProof="0" dirty="0">
                <a:solidFill>
                  <a:schemeClr val="bg2">
                    <a:lumMod val="50000"/>
                  </a:schemeClr>
                </a:soli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ISTORIE</a:t>
            </a:r>
          </a:p>
        </p:txBody>
      </p:sp>
      <p:sp>
        <p:nvSpPr>
          <p:cNvPr id="223235" name="Rectangle 3"/>
          <p:cNvSpPr>
            <a:spLocks noGrp="1" noChangeArrowheads="1"/>
          </p:cNvSpPr>
          <p:nvPr>
            <p:ph type="body" idx="4294967295"/>
          </p:nvPr>
        </p:nvSpPr>
        <p:spPr>
          <a:xfrm>
            <a:off x="838200" y="1600200"/>
            <a:ext cx="8305800" cy="4495800"/>
          </a:xfrm>
        </p:spPr>
        <p:txBody>
          <a:bodyPr vert="horz" wrap="square" lIns="91440" tIns="45720" rIns="91440" bIns="45720" numCol="1" anchor="t" anchorCtr="0" compatLnSpc="1">
            <a:scene3d>
              <a:camera prst="orthographicFront"/>
              <a:lightRig rig="threePt" dir="t"/>
            </a:scene3d>
          </a:bodyPr>
          <a:lstStyle/>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x-none" sz="2400" b="0" i="0" u="none" strike="noStrike" kern="1200" cap="none" spc="0" normalizeH="0" baseline="0" noProof="1">
              <a:solidFill>
                <a:schemeClr val="accent4"/>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x-none" sz="6000" b="1" i="0" u="none" strike="noStrike" kern="1200" cap="none" spc="0" normalizeH="0" baseline="0" noProof="1">
                <a:solidFill>
                  <a:srgbClr val="00B0F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SUCCES </a:t>
            </a:r>
            <a:r>
              <a:rPr kumimoji="0" sz="6000" b="1" i="0" u="none" strike="noStrike" kern="1200" cap="none" spc="0" normalizeH="0" baseline="0" noProof="1">
                <a:solidFill>
                  <a:srgbClr val="00B0F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kumimoji="0" lang="ro-RO" altLang="x-none" sz="6000" b="1" i="0" u="none" strike="noStrike" kern="1200" cap="none" spc="0" normalizeH="0" baseline="0" noProof="1">
                <a:solidFill>
                  <a:srgbClr val="00B0F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ÎN </a:t>
            </a:r>
            <a:r>
              <a:rPr kumimoji="0" sz="6000" b="1" i="0" u="none" strike="noStrike" kern="1200" cap="none" spc="0" normalizeH="0" baseline="0" noProof="1">
                <a:solidFill>
                  <a:srgbClr val="00B0F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kumimoji="0" lang="ro-RO" altLang="x-none" sz="6000" b="1" i="0" u="none" strike="noStrike" kern="1200" cap="none" spc="0" normalizeH="0" baseline="0" noProof="1">
                <a:solidFill>
                  <a:srgbClr val="00B0F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NOUL </a:t>
            </a:r>
            <a:r>
              <a:rPr kumimoji="0" sz="6000" b="1" i="0" u="none" strike="noStrike" kern="1200" cap="none" spc="0" normalizeH="0" baseline="0" noProof="1">
                <a:solidFill>
                  <a:srgbClr val="00B0F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kumimoji="0" lang="ro-RO" altLang="x-none" sz="6000" b="1" i="0" u="none" strike="noStrike" kern="1200" cap="none" spc="0" normalizeH="0" baseline="0" noProof="1">
                <a:solidFill>
                  <a:srgbClr val="00B0F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AN ȘCOLAR !</a:t>
            </a:r>
          </a:p>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x-none" sz="6000" b="1" i="0" u="none" strike="noStrike" kern="1200" cap="none" spc="0" normalizeH="0" baseline="0" noProof="1">
                <a:solidFill>
                  <a:srgbClr val="00B0F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t>
            </a:r>
            <a:r>
              <a:rPr kumimoji="0" lang="ro-RO" altLang="x-none" sz="6000" b="1" i="0" u="none" strike="noStrike" kern="1200" cap="none" spc="0" normalizeH="0" baseline="0" noProof="1">
                <a:solidFill>
                  <a:srgbClr val="00B0F0"/>
                </a:solidFill>
                <a:latin typeface="Times New Roman" panose="02020603050405020304" pitchFamily="18" charset="0"/>
                <a:ea typeface="+mn-ea"/>
                <a:cs typeface="Times New Roman" panose="02020603050405020304" pitchFamily="18" charset="0"/>
              </a:rPr>
              <a:t>	</a:t>
            </a:r>
            <a:r>
              <a:rPr kumimoji="0" lang="ro-RO" altLang="x-none" sz="6000" b="1" i="0" u="none" strike="noStrike" kern="1200" cap="none" spc="0" normalizeH="0" baseline="0" noProof="1">
                <a:solidFill>
                  <a:srgbClr val="00B0F0"/>
                </a:solidFill>
                <a:effectLst>
                  <a:innerShdw blurRad="63500" dist="50800" dir="13500000">
                    <a:srgbClr val="000000">
                      <a:alpha val="50000"/>
                    </a:srgbClr>
                  </a:innerShdw>
                </a:effectLst>
                <a:latin typeface="Times New Roman" panose="02020603050405020304" pitchFamily="18" charset="0"/>
                <a:ea typeface="+mn-ea"/>
                <a:cs typeface="Times New Roman" panose="02020603050405020304" pitchFamily="18" charset="0"/>
              </a:rPr>
              <a:t>	</a:t>
            </a:r>
            <a:r>
              <a:rPr kumimoji="0" lang="ro-RO" altLang="x-none" sz="5400" b="1" i="0" u="none" strike="noStrike" kern="1200" cap="none" spc="0" normalizeH="0" baseline="0" noProof="1">
                <a:gradFill>
                  <a:gsLst>
                    <a:gs pos="0">
                      <a:srgbClr val="14CD68"/>
                    </a:gs>
                    <a:gs pos="100000">
                      <a:srgbClr val="0B6E38"/>
                    </a:gs>
                  </a:gsLst>
                  <a:lin scaled="0"/>
                </a:gradFill>
                <a:effectLst>
                  <a:innerShdw blurRad="63500" dist="50800" dir="13500000">
                    <a:srgbClr val="000000">
                      <a:alpha val="50000"/>
                    </a:srgbClr>
                  </a:innerShdw>
                </a:effectLst>
                <a:latin typeface="Nueva Std Cond" pitchFamily="34" charset="0"/>
                <a:ea typeface="+mn-ea"/>
                <a:cs typeface="+mn-cs"/>
              </a:rPr>
              <a:t>	</a:t>
            </a:r>
          </a:p>
        </p:txBody>
      </p:sp>
      <p:pic>
        <p:nvPicPr>
          <p:cNvPr id="43012" name="Picture 5" descr="Graduation Day Emoticon"/>
          <p:cNvPicPr>
            <a:picLocks noChangeAspect="1"/>
          </p:cNvPicPr>
          <p:nvPr/>
        </p:nvPicPr>
        <p:blipFill>
          <a:blip r:embed="rId3"/>
          <a:stretch>
            <a:fillRect/>
          </a:stretch>
        </p:blipFill>
        <p:spPr>
          <a:xfrm>
            <a:off x="7315200" y="609600"/>
            <a:ext cx="1295400" cy="1219200"/>
          </a:xfrm>
          <a:prstGeom prst="rect">
            <a:avLst/>
          </a:prstGeom>
          <a:noFill/>
          <a:ln w="9525">
            <a:noFill/>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232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32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32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p:bldP spid="22323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4</a:t>
            </a:fld>
            <a:endParaRPr lang="en-US" altLang="en-US" sz="1400" b="1" dirty="0">
              <a:solidFill>
                <a:srgbClr val="FFFFFF"/>
              </a:solidFill>
              <a:latin typeface="Arial Black" panose="020B0A04020102020204" pitchFamily="34" charset="0"/>
            </a:endParaRPr>
          </a:p>
        </p:txBody>
      </p:sp>
      <p:sp>
        <p:nvSpPr>
          <p:cNvPr id="227330" name="Rectangle 2"/>
          <p:cNvSpPr>
            <a:spLocks noGrp="1" noChangeArrowheads="1"/>
          </p:cNvSpPr>
          <p:nvPr>
            <p:ph type="title" idx="4294967295"/>
          </p:nvPr>
        </p:nvSpPr>
        <p:spPr>
          <a:xfrm>
            <a:off x="685800" y="274638"/>
            <a:ext cx="8458200" cy="1143000"/>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b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Prezentare</a:t>
            </a:r>
            <a: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 </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g</a:t>
            </a: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eneral</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t>ă</a:t>
            </a:r>
            <a:b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br>
            <a:br>
              <a:rPr kumimoji="0" lang="ro-RO" sz="27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rPr>
            </a:br>
            <a:endParaRPr kumimoji="0" lang="en-US" sz="27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cs typeface="Times New Roman" panose="02020603050405020304" pitchFamily="18" charset="0"/>
            </a:endParaRPr>
          </a:p>
        </p:txBody>
      </p:sp>
      <p:sp>
        <p:nvSpPr>
          <p:cNvPr id="227331" name="Rectangle 3"/>
          <p:cNvSpPr>
            <a:spLocks noGrp="1" noChangeArrowheads="1"/>
          </p:cNvSpPr>
          <p:nvPr>
            <p:ph type="body" idx="4294967295"/>
          </p:nvPr>
        </p:nvSpPr>
        <p:spPr>
          <a:xfrm>
            <a:off x="0" y="914400"/>
            <a:ext cx="8534400" cy="5181600"/>
          </a:xfrm>
        </p:spPr>
        <p:txBody>
          <a:bodyPr vert="horz" wrap="square" lIns="91440" tIns="45720" rIns="91440" bIns="45720" numCol="1" anchor="t" anchorCtr="0" compatLnSpc="1"/>
          <a:lstStyle/>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panose="05000000000000000000" pitchFamily="2" charset="2"/>
              <a:buChar char=""/>
            </a:pPr>
            <a:endParaRPr kumimoji="0" lang="ro-RO" altLang="en-US" sz="800" b="0" i="0" u="sng"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Discipline socio-umane </a:t>
            </a:r>
            <a:r>
              <a:rPr kumimoji="0" lang="ro-RO" altLang="en-US" sz="24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și</a:t>
            </a: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Istorie</a:t>
            </a: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br>
              <a:rPr lang="ro-RO" altLang="en-US"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lang="ro-RO" altLang="en-US" sz="24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la nivelul Planurilor-cadru,cursuri de zi,</a:t>
            </a: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ÎNVĂȚĂMÂNT PRIMAR</a:t>
            </a:r>
            <a:endParaRPr kumimoji="0" lang="en-US"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br>
              <a:rPr lang="ro-RO" altLang="en-US"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lang="ro-RO" altLang="en-US" sz="24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Sunt valabile:</a:t>
            </a: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Precizările privind aplicarea planurilor-cadru și a programelor </a:t>
            </a: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școlare </a:t>
            </a: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pentru învățământul primar nr. 27117/28.01.2015</a:t>
            </a: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ORDIN</a:t>
            </a:r>
            <a:r>
              <a:rPr kumimoji="0" lang="ro-RO"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UL</a:t>
            </a:r>
            <a:r>
              <a:rPr kumimoji="0" lang="en-US"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nr. 3.371 din 12 martie 2013</a:t>
            </a:r>
            <a:endParaRPr kumimoji="0" lang="ro-RO"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en-US"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privind aprobarea planurilor-cadru de invatamant pentru </a:t>
            </a:r>
            <a:endParaRPr kumimoji="0" lang="ro-RO"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invatamantul </a:t>
            </a:r>
            <a:endParaRPr kumimoji="0" lang="ro-RO"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primar si a Metodologiei privind aplicarea planurilor-cadru de</a:t>
            </a:r>
            <a:endParaRPr kumimoji="0" lang="ro-RO"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invatamant pentru </a:t>
            </a:r>
            <a:endParaRPr kumimoji="0" lang="ro-RO"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invatamantul primar</a:t>
            </a:r>
            <a:endParaRPr kumimoji="0" lang="ro-RO" altLang="en-US" sz="24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panose="05000000000000000000" pitchFamily="2" charset="2"/>
              <a:buChar char=""/>
            </a:pPr>
            <a:endParaRPr kumimoji="0" lang="ro-RO" altLang="en-US" sz="24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40000"/>
              </a:lnSpc>
              <a:spcBef>
                <a:spcPts val="600"/>
              </a:spcBef>
              <a:spcAft>
                <a:spcPct val="0"/>
              </a:spcAft>
              <a:buClr>
                <a:schemeClr val="accent1"/>
              </a:buClr>
              <a:buSzPct val="70000"/>
              <a:buFont typeface="Wingdings" panose="05000000000000000000" pitchFamily="2" charset="2"/>
              <a:buNone/>
            </a:pPr>
            <a:endParaRPr kumimoji="0" lang="en-US" altLang="en-US" sz="2400" b="0" i="0" u="none" strike="noStrike" kern="1200" cap="none" spc="0" normalizeH="0" baseline="0" noProof="1">
              <a:solidFill>
                <a:srgbClr val="002060"/>
              </a:solidFill>
              <a:effectLst>
                <a:outerShdw blurRad="38100" dist="38100" dir="2700000">
                  <a:srgbClr val="C0C0C0"/>
                </a:outerShdw>
              </a:effectLst>
              <a:latin typeface="+mn-lt"/>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7330"/>
                                        </p:tgtEl>
                                        <p:attrNameLst>
                                          <p:attrName>style.visibility</p:attrName>
                                        </p:attrNameLst>
                                      </p:cBhvr>
                                      <p:to>
                                        <p:strVal val="visible"/>
                                      </p:to>
                                    </p:set>
                                    <p:animEffect transition="in" filter="fade">
                                      <p:cBhvr>
                                        <p:cTn id="7" dur="2000"/>
                                        <p:tgtEl>
                                          <p:spTgt spid="2273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7331">
                                            <p:txEl>
                                              <p:pRg st="1" end="1"/>
                                            </p:txEl>
                                          </p:spTgt>
                                        </p:tgtEl>
                                        <p:attrNameLst>
                                          <p:attrName>style.visibility</p:attrName>
                                        </p:attrNameLst>
                                      </p:cBhvr>
                                      <p:to>
                                        <p:strVal val="visible"/>
                                      </p:to>
                                    </p:set>
                                    <p:animEffect transition="in" filter="fade">
                                      <p:cBhvr>
                                        <p:cTn id="12" dur="2000"/>
                                        <p:tgtEl>
                                          <p:spTgt spid="2273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7331">
                                            <p:txEl>
                                              <p:pRg st="2" end="2"/>
                                            </p:txEl>
                                          </p:spTgt>
                                        </p:tgtEl>
                                        <p:attrNameLst>
                                          <p:attrName>style.visibility</p:attrName>
                                        </p:attrNameLst>
                                      </p:cBhvr>
                                      <p:to>
                                        <p:strVal val="visible"/>
                                      </p:to>
                                    </p:set>
                                    <p:animEffect transition="in" filter="fade">
                                      <p:cBhvr>
                                        <p:cTn id="17" dur="2000"/>
                                        <p:tgtEl>
                                          <p:spTgt spid="2273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7331">
                                            <p:txEl>
                                              <p:pRg st="3" end="3"/>
                                            </p:txEl>
                                          </p:spTgt>
                                        </p:tgtEl>
                                        <p:attrNameLst>
                                          <p:attrName>style.visibility</p:attrName>
                                        </p:attrNameLst>
                                      </p:cBhvr>
                                      <p:to>
                                        <p:strVal val="visible"/>
                                      </p:to>
                                    </p:set>
                                    <p:animEffect transition="in" filter="fade">
                                      <p:cBhvr>
                                        <p:cTn id="22" dur="2000"/>
                                        <p:tgtEl>
                                          <p:spTgt spid="2273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7331">
                                            <p:txEl>
                                              <p:pRg st="4" end="4"/>
                                            </p:txEl>
                                          </p:spTgt>
                                        </p:tgtEl>
                                        <p:attrNameLst>
                                          <p:attrName>style.visibility</p:attrName>
                                        </p:attrNameLst>
                                      </p:cBhvr>
                                      <p:to>
                                        <p:strVal val="visible"/>
                                      </p:to>
                                    </p:set>
                                    <p:animEffect transition="in" filter="fade">
                                      <p:cBhvr>
                                        <p:cTn id="27" dur="2000"/>
                                        <p:tgtEl>
                                          <p:spTgt spid="2273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7331">
                                            <p:txEl>
                                              <p:pRg st="5" end="5"/>
                                            </p:txEl>
                                          </p:spTgt>
                                        </p:tgtEl>
                                        <p:attrNameLst>
                                          <p:attrName>style.visibility</p:attrName>
                                        </p:attrNameLst>
                                      </p:cBhvr>
                                      <p:to>
                                        <p:strVal val="visible"/>
                                      </p:to>
                                    </p:set>
                                    <p:animEffect transition="in" filter="fade">
                                      <p:cBhvr>
                                        <p:cTn id="32" dur="2000"/>
                                        <p:tgtEl>
                                          <p:spTgt spid="2273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7331">
                                            <p:txEl>
                                              <p:pRg st="9" end="9"/>
                                            </p:txEl>
                                          </p:spTgt>
                                        </p:tgtEl>
                                        <p:attrNameLst>
                                          <p:attrName>style.visibility</p:attrName>
                                        </p:attrNameLst>
                                      </p:cBhvr>
                                      <p:to>
                                        <p:strVal val="visible"/>
                                      </p:to>
                                    </p:set>
                                    <p:animEffect transition="in" filter="fade">
                                      <p:cBhvr>
                                        <p:cTn id="37" dur="2000"/>
                                        <p:tgtEl>
                                          <p:spTgt spid="227331">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7331">
                                            <p:txEl>
                                              <p:pRg st="10" end="10"/>
                                            </p:txEl>
                                          </p:spTgt>
                                        </p:tgtEl>
                                        <p:attrNameLst>
                                          <p:attrName>style.visibility</p:attrName>
                                        </p:attrNameLst>
                                      </p:cBhvr>
                                      <p:to>
                                        <p:strVal val="visible"/>
                                      </p:to>
                                    </p:set>
                                    <p:animEffect transition="in" filter="fade">
                                      <p:cBhvr>
                                        <p:cTn id="42" dur="2000"/>
                                        <p:tgtEl>
                                          <p:spTgt spid="227331">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7331">
                                            <p:txEl>
                                              <p:pRg st="11" end="11"/>
                                            </p:txEl>
                                          </p:spTgt>
                                        </p:tgtEl>
                                        <p:attrNameLst>
                                          <p:attrName>style.visibility</p:attrName>
                                        </p:attrNameLst>
                                      </p:cBhvr>
                                      <p:to>
                                        <p:strVal val="visible"/>
                                      </p:to>
                                    </p:set>
                                    <p:animEffect transition="in" filter="fade">
                                      <p:cBhvr>
                                        <p:cTn id="47" dur="2000"/>
                                        <p:tgtEl>
                                          <p:spTgt spid="227331">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7331">
                                            <p:txEl>
                                              <p:pRg st="14" end="14"/>
                                            </p:txEl>
                                          </p:spTgt>
                                        </p:tgtEl>
                                        <p:attrNameLst>
                                          <p:attrName>style.visibility</p:attrName>
                                        </p:attrNameLst>
                                      </p:cBhvr>
                                      <p:to>
                                        <p:strVal val="visible"/>
                                      </p:to>
                                    </p:set>
                                    <p:animEffect transition="in" filter="fade">
                                      <p:cBhvr>
                                        <p:cTn id="52" dur="2000"/>
                                        <p:tgtEl>
                                          <p:spTgt spid="227331">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7331">
                                            <p:txEl>
                                              <p:pRg st="16" end="16"/>
                                            </p:txEl>
                                          </p:spTgt>
                                        </p:tgtEl>
                                        <p:attrNameLst>
                                          <p:attrName>style.visibility</p:attrName>
                                        </p:attrNameLst>
                                      </p:cBhvr>
                                      <p:to>
                                        <p:strVal val="visible"/>
                                      </p:to>
                                    </p:set>
                                    <p:animEffect transition="in" filter="fade">
                                      <p:cBhvr>
                                        <p:cTn id="57" dur="2000"/>
                                        <p:tgtEl>
                                          <p:spTgt spid="227331">
                                            <p:txEl>
                                              <p:pRg st="16" end="1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7331">
                                            <p:txEl>
                                              <p:pRg st="17" end="17"/>
                                            </p:txEl>
                                          </p:spTgt>
                                        </p:tgtEl>
                                        <p:attrNameLst>
                                          <p:attrName>style.visibility</p:attrName>
                                        </p:attrNameLst>
                                      </p:cBhvr>
                                      <p:to>
                                        <p:strVal val="visible"/>
                                      </p:to>
                                    </p:set>
                                    <p:animEffect transition="in" filter="fade">
                                      <p:cBhvr>
                                        <p:cTn id="62" dur="2000"/>
                                        <p:tgtEl>
                                          <p:spTgt spid="227331">
                                            <p:txEl>
                                              <p:pRg st="17" end="1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27331">
                                            <p:txEl>
                                              <p:pRg st="18" end="18"/>
                                            </p:txEl>
                                          </p:spTgt>
                                        </p:tgtEl>
                                        <p:attrNameLst>
                                          <p:attrName>style.visibility</p:attrName>
                                        </p:attrNameLst>
                                      </p:cBhvr>
                                      <p:to>
                                        <p:strVal val="visible"/>
                                      </p:to>
                                    </p:set>
                                    <p:animEffect transition="in" filter="fade">
                                      <p:cBhvr>
                                        <p:cTn id="67" dur="2000"/>
                                        <p:tgtEl>
                                          <p:spTgt spid="227331">
                                            <p:txEl>
                                              <p:pRg st="18" end="1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27331">
                                            <p:txEl>
                                              <p:pRg st="19" end="19"/>
                                            </p:txEl>
                                          </p:spTgt>
                                        </p:tgtEl>
                                        <p:attrNameLst>
                                          <p:attrName>style.visibility</p:attrName>
                                        </p:attrNameLst>
                                      </p:cBhvr>
                                      <p:to>
                                        <p:strVal val="visible"/>
                                      </p:to>
                                    </p:set>
                                    <p:animEffect transition="in" filter="fade">
                                      <p:cBhvr>
                                        <p:cTn id="72" dur="2000"/>
                                        <p:tgtEl>
                                          <p:spTgt spid="227331">
                                            <p:txEl>
                                              <p:pRg st="19" end="1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27331">
                                            <p:txEl>
                                              <p:pRg st="20" end="20"/>
                                            </p:txEl>
                                          </p:spTgt>
                                        </p:tgtEl>
                                        <p:attrNameLst>
                                          <p:attrName>style.visibility</p:attrName>
                                        </p:attrNameLst>
                                      </p:cBhvr>
                                      <p:to>
                                        <p:strVal val="visible"/>
                                      </p:to>
                                    </p:set>
                                    <p:animEffect transition="in" filter="fade">
                                      <p:cBhvr>
                                        <p:cTn id="77" dur="2000"/>
                                        <p:tgtEl>
                                          <p:spTgt spid="227331">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0" grpId="0"/>
      <p:bldP spid="22733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5</a:t>
            </a:fld>
            <a:endParaRPr lang="en-US" altLang="en-US" sz="1400" b="1" dirty="0">
              <a:solidFill>
                <a:srgbClr val="FFFFFF"/>
              </a:solidFill>
              <a:latin typeface="Arial Black" panose="020B0A04020102020204" pitchFamily="34" charset="0"/>
            </a:endParaRPr>
          </a:p>
        </p:txBody>
      </p:sp>
      <p:sp>
        <p:nvSpPr>
          <p:cNvPr id="91137" name="Rectangle 1"/>
          <p:cNvSpPr>
            <a:spLocks noChangeArrowheads="1"/>
          </p:cNvSpPr>
          <p:nvPr/>
        </p:nvSpPr>
        <p:spPr bwMode="auto">
          <a:xfrm>
            <a:off x="152400" y="1919605"/>
            <a:ext cx="8839200" cy="3507740"/>
          </a:xfrm>
          <a:prstGeom prst="rect">
            <a:avLst/>
          </a:prstGeom>
          <a:noFill/>
          <a:ln w="9525">
            <a:noFill/>
            <a:miter lim="800000"/>
          </a:ln>
          <a:effectLst/>
        </p:spPr>
        <p:txBody>
          <a:bodyPr anchor="ctr">
            <a:spAutoFit/>
          </a:bodyPr>
          <a:lstStyle/>
          <a:p>
            <a:pPr marL="273050" marR="0" indent="-273050" algn="ctr" defTabSz="914400" rtl="0" eaLnBrk="1" fontAlgn="base" latinLnBrk="0" hangingPunct="1">
              <a:lnSpc>
                <a:spcPct val="60000"/>
              </a:lnSpc>
              <a:spcBef>
                <a:spcPct val="0"/>
              </a:spcBef>
              <a:spcAft>
                <a:spcPct val="0"/>
              </a:spcAft>
              <a:buClrTx/>
              <a:buSzTx/>
              <a:buFont typeface="Wingdings 2" panose="05020102010507070707" pitchFamily="18" charset="2"/>
              <a:buNone/>
            </a:pPr>
            <a:endPar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Tx/>
              <a:buSzTx/>
              <a:buFont typeface="Wingdings 2" panose="05020102010507070707" pitchFamily="18" charset="2"/>
              <a:buNone/>
            </a:pP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Discipline socio-umane </a:t>
            </a:r>
            <a:r>
              <a:rPr kumimoji="0" lang="ro-RO" altLang="en-US" sz="20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și</a:t>
            </a: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Istorie</a:t>
            </a:r>
          </a:p>
          <a:p>
            <a:pPr marL="273050" marR="0" indent="-273050" algn="ctr" defTabSz="914400" rtl="0" eaLnBrk="1" fontAlgn="base" latinLnBrk="0" hangingPunct="1">
              <a:lnSpc>
                <a:spcPct val="60000"/>
              </a:lnSpc>
              <a:spcBef>
                <a:spcPct val="0"/>
              </a:spcBef>
              <a:spcAft>
                <a:spcPct val="0"/>
              </a:spcAft>
              <a:buClrTx/>
              <a:buSzTx/>
              <a:buFont typeface="Wingdings 2" panose="05020102010507070707" pitchFamily="18" charset="2"/>
              <a:buNone/>
            </a:pPr>
            <a:br>
              <a:rPr lang="ro-RO" altLang="en-US" sz="2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lang="ro-RO" altLang="en-US" sz="20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la nivelul Planurilor-cadru,cursuri de zi,</a:t>
            </a:r>
          </a:p>
          <a:p>
            <a:pPr marL="273050" marR="0" indent="-273050" algn="ctr" defTabSz="914400" rtl="0" eaLnBrk="1" fontAlgn="base" latinLnBrk="0" hangingPunct="1">
              <a:lnSpc>
                <a:spcPct val="60000"/>
              </a:lnSpc>
              <a:spcBef>
                <a:spcPct val="0"/>
              </a:spcBef>
              <a:spcAft>
                <a:spcPct val="0"/>
              </a:spcAft>
              <a:buClrTx/>
              <a:buSzTx/>
              <a:buFont typeface="Wingdings 2" panose="05020102010507070707" pitchFamily="18" charset="2"/>
              <a:buNone/>
            </a:pPr>
            <a:r>
              <a:rPr kumimoji="0" lang="ro-RO" altLang="en-US" sz="2000" b="0"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p>
          <a:p>
            <a:pPr marL="273050" marR="0" indent="-273050" algn="ctr" defTabSz="914400" rtl="0" eaLnBrk="1" fontAlgn="base" latinLnBrk="0" hangingPunct="1">
              <a:lnSpc>
                <a:spcPct val="60000"/>
              </a:lnSpc>
              <a:spcBef>
                <a:spcPct val="0"/>
              </a:spcBef>
              <a:spcAft>
                <a:spcPct val="0"/>
              </a:spcAft>
              <a:buClrTx/>
              <a:buSzTx/>
              <a:buFont typeface="Wingdings 2" panose="05020102010507070707" pitchFamily="18" charset="2"/>
              <a:buNone/>
            </a:pP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ÎNVĂȚĂMÂNT GIMNAZIAL</a:t>
            </a:r>
            <a:endParaRPr kumimoji="0" lang="en-US"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100000"/>
              </a:lnSpc>
              <a:spcBef>
                <a:spcPct val="0"/>
              </a:spcBef>
              <a:spcAft>
                <a:spcPct val="0"/>
              </a:spcAft>
              <a:buClrTx/>
              <a:buSzTx/>
              <a:buFontTx/>
              <a:buChar char="•"/>
            </a:pPr>
            <a:endParaRPr kumimoji="0" lang="ro-RO" altLang="zh-CN" sz="2000" b="1"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100000"/>
              </a:lnSpc>
              <a:spcBef>
                <a:spcPct val="0"/>
              </a:spcBef>
              <a:spcAft>
                <a:spcPct val="0"/>
              </a:spcAft>
              <a:buClrTx/>
              <a:buSzTx/>
              <a:buFontTx/>
              <a:buChar char="•"/>
            </a:pPr>
            <a:r>
              <a:rPr kumimoji="0" lang="ro-RO" altLang="zh-CN" sz="2000" b="1" i="0" u="sng"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Planurile - cadru </a:t>
            </a:r>
            <a:r>
              <a:rPr kumimoji="0" lang="ro-RO" altLang="zh-CN" sz="2000" b="0" i="0" u="sng"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pentru învățământul gimnazial</a:t>
            </a:r>
            <a:r>
              <a:rPr kumimoji="0" lang="ro-RO" altLang="zh-CN" sz="2000" b="1" i="1" u="sng"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 </a:t>
            </a:r>
            <a:r>
              <a:rPr kumimoji="0" lang="ro-RO" altLang="zh-CN" sz="2000" b="0" i="0" u="sng"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au fost aprobate</a:t>
            </a:r>
            <a:r>
              <a:rPr kumimoji="0" lang="ro-RO" altLang="zh-CN" sz="2000" b="0" i="1" u="sng"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 </a:t>
            </a:r>
            <a:r>
              <a:rPr kumimoji="0" lang="ro-RO" altLang="zh-CN" sz="2000" b="0" i="0" u="sng"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prin </a:t>
            </a:r>
            <a:r>
              <a:rPr kumimoji="0" lang="ro-RO" altLang="zh-CN" sz="2000" b="1" i="0" u="sng"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OMENCS nr. 3590/5.04.2016</a:t>
            </a:r>
          </a:p>
          <a:p>
            <a:pPr marL="273050" marR="0" indent="-273050" algn="ctr" defTabSz="914400" rtl="0" eaLnBrk="0" fontAlgn="base" latinLnBrk="0" hangingPunct="0">
              <a:lnSpc>
                <a:spcPct val="100000"/>
              </a:lnSpc>
              <a:spcBef>
                <a:spcPct val="0"/>
              </a:spcBef>
              <a:spcAft>
                <a:spcPct val="0"/>
              </a:spcAft>
              <a:buClrTx/>
              <a:buSzTx/>
              <a:buFontTx/>
              <a:buChar char="•"/>
            </a:pPr>
            <a:endParaRPr kumimoji="0" lang="ro-RO" altLang="zh-CN" sz="2000" b="1" i="0" u="none" strike="noStrike" kern="1200" cap="none" spc="0" normalizeH="0" baseline="0" noProof="1">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L="273050" marR="0" indent="-273050" algn="ctr" defTabSz="914400" rtl="0" eaLnBrk="0" fontAlgn="base" latinLnBrk="0" hangingPunct="0">
              <a:lnSpc>
                <a:spcPct val="100000"/>
              </a:lnSpc>
              <a:spcBef>
                <a:spcPct val="0"/>
              </a:spcBef>
              <a:spcAft>
                <a:spcPct val="0"/>
              </a:spcAft>
              <a:buClrTx/>
              <a:buSzTx/>
              <a:buFontTx/>
              <a:buChar char="•"/>
            </a:pPr>
            <a:r>
              <a:rPr kumimoji="0" lang="ro-RO" altLang="zh-CN" sz="1400" b="1" i="0" u="sng" strike="noStrike" kern="1200" cap="none" spc="0" normalizeH="0" baseline="0" noProof="1">
                <a:solidFill>
                  <a:srgbClr val="FF0000"/>
                </a:solidFill>
                <a:latin typeface="Times New Roman" panose="02020603050405020304" pitchFamily="18" charset="0"/>
                <a:ea typeface="SimSun" panose="02010600030101010101" pitchFamily="2" charset="-122"/>
                <a:cs typeface="Times New Roman" panose="02020603050405020304" pitchFamily="18" charset="0"/>
              </a:rPr>
              <a:t>UN ELEMENT DE NOUTATE  A FOST REPREZENTAT DE APARITIA OMEN 4221/1.08.2018  </a:t>
            </a:r>
            <a:r>
              <a:rPr kumimoji="0" lang="vi-VN" altLang="en-US" sz="1400" b="1" i="0" u="sng" strike="noStrike" kern="1200" cap="none" spc="0" normalizeH="0" baseline="0" noProof="1">
                <a:solidFill>
                  <a:srgbClr val="FF0000"/>
                </a:solidFill>
                <a:latin typeface="Times New Roman" panose="02020603050405020304" pitchFamily="18" charset="0"/>
                <a:ea typeface="SimSun" panose="02010600030101010101" pitchFamily="2" charset="-122"/>
                <a:cs typeface="Times New Roman" panose="02020603050405020304" pitchFamily="18" charset="0"/>
              </a:rPr>
              <a:t>PRIVIND MODIFICAREA ANEXELOR 2-7 ALE ORDINULUI MINISTRULUI EDUCAŢIEI NAŢIONALE NR. 3590/2016, PRIVIND APROBAREA PLANURILOR-CADRU DE ÎNVĂŢĂMÂNT PENTRU ÎNVĂŢĂMÂNTUL GIMNAZIAL</a:t>
            </a:r>
            <a:r>
              <a:rPr kumimoji="0" lang="ro-RO" altLang="en-US" sz="1400" b="1" i="0" u="sng" strike="noStrike" kern="1200" cap="none" spc="0" normalizeH="0" baseline="0" noProof="1">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kumimoji="0" lang="ro-RO" altLang="en-US" sz="1400" b="1" i="0" u="sng" strike="noStrike" kern="1200" cap="none" spc="0" normalizeH="0" baseline="0" noProof="1">
                <a:solidFill>
                  <a:srgbClr val="0070C0"/>
                </a:solidFill>
                <a:latin typeface="Times New Roman" panose="02020603050405020304" pitchFamily="18" charset="0"/>
                <a:ea typeface="SimSun" panose="02010600030101010101" pitchFamily="2" charset="-122"/>
                <a:cs typeface="Times New Roman" panose="02020603050405020304" pitchFamily="18" charset="0"/>
              </a:rPr>
              <a:t>(</a:t>
            </a:r>
            <a:r>
              <a:rPr kumimoji="0" lang="it-IT" altLang="en-US" sz="1400" b="0" i="0" u="none" strike="noStrike" kern="1200" cap="none" spc="0" normalizeH="0" baseline="0" noProof="1">
                <a:solidFill>
                  <a:srgbClr val="0070C0"/>
                </a:solidFill>
                <a:latin typeface="Times New Roman" panose="02020603050405020304" pitchFamily="18" charset="0"/>
                <a:ea typeface="SimSun" panose="02010600030101010101" pitchFamily="2" charset="-122"/>
                <a:cs typeface="Times New Roman" panose="02020603050405020304" pitchFamily="18" charset="0"/>
              </a:rPr>
              <a:t>Opţional integrat la nivelul mai multor arii curriculare </a:t>
            </a:r>
            <a:r>
              <a:rPr kumimoji="0" lang="ro-RO" altLang="en-US" sz="1400" b="0" i="0" u="none" strike="noStrike" kern="1200" cap="none" spc="0" normalizeH="0" baseline="0" noProof="1">
                <a:solidFill>
                  <a:srgbClr val="0070C0"/>
                </a:solidFill>
                <a:latin typeface="Times New Roman" panose="02020603050405020304" pitchFamily="18" charset="0"/>
                <a:ea typeface="SimSun" panose="02010600030101010101" pitchFamily="2" charset="-122"/>
                <a:cs typeface="Times New Roman" panose="02020603050405020304" pitchFamily="18" charset="0"/>
              </a:rPr>
              <a:t>0-1 ore/săptămâna)</a:t>
            </a:r>
            <a:endParaRPr kumimoji="0" lang="ro-RO" altLang="zh-CN" sz="1400" b="1" i="0" u="sng" strike="noStrike" kern="1200" cap="none" spc="0" normalizeH="0" baseline="0" noProof="1">
              <a:solidFill>
                <a:srgbClr val="0070C0"/>
              </a:solidFill>
              <a:latin typeface="Century Schoolbook" panose="02040604050505020304" pitchFamily="18" charset="0"/>
              <a:ea typeface="SimSun" panose="02010600030101010101" pitchFamily="2" charset="-122"/>
              <a:cs typeface="+mn-cs"/>
            </a:endParaRPr>
          </a:p>
          <a:p>
            <a:pPr marL="273050" marR="0" indent="-273050" algn="ctr" defTabSz="914400" rtl="0" eaLnBrk="0" fontAlgn="base" latinLnBrk="0" hangingPunct="0">
              <a:lnSpc>
                <a:spcPct val="100000"/>
              </a:lnSpc>
              <a:spcBef>
                <a:spcPct val="0"/>
              </a:spcBef>
              <a:spcAft>
                <a:spcPct val="0"/>
              </a:spcAft>
              <a:buClrTx/>
              <a:buSzTx/>
              <a:buFontTx/>
              <a:buChar char="•"/>
            </a:pPr>
            <a:endParaRPr kumimoji="0" lang="ro-RO" altLang="zh-CN" sz="1400" b="1" i="0" u="none" strike="noStrike" kern="1200" cap="none" spc="0" normalizeH="0" baseline="0" noProof="1">
              <a:solidFill>
                <a:srgbClr val="FF0000"/>
              </a:solidFill>
              <a:latin typeface="Century Schoolbook" panose="02040604050505020304" pitchFamily="18" charset="0"/>
              <a:ea typeface="SimSun" panose="02010600030101010101" pitchFamily="2" charset="-122"/>
              <a:cs typeface="+mn-cs"/>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6</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457200" y="288925"/>
            <a:ext cx="8001000" cy="6492875"/>
          </a:xfrm>
          <a:prstGeom prst="rect">
            <a:avLst/>
          </a:prstGeom>
        </p:spPr>
        <p:txBody>
          <a:bodyPr>
            <a:spAutoFit/>
          </a:bodyPr>
          <a:lstStyle/>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3200" b="0" i="0" u="none" strike="noStrike" kern="1200" cap="none" spc="0" normalizeH="0" baseline="0" noProof="1">
              <a:solidFill>
                <a:schemeClr val="tx1"/>
              </a:solidFill>
              <a:latin typeface="Arial Black" panose="020B0A04020102020204" pitchFamily="34" charset="0"/>
              <a:ea typeface="SimSun" panose="02010600030101010101" pitchFamily="2" charset="-122"/>
              <a:cs typeface="+mn-cs"/>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2400" b="1" i="0" u="none" strike="noStrike" kern="1200" cap="none" spc="0" normalizeH="0" baseline="0" noProof="1">
                <a:solidFill>
                  <a:schemeClr val="tx1"/>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Planurile - cadru pentru învățământul gimnazial includ, la nivelul claselor V-VIII, pachetul disciplinelor intitulate  generic </a:t>
            </a:r>
            <a:r>
              <a:rPr kumimoji="0" lang="ro-RO" altLang="zh-CN" sz="2400" b="1" i="1"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Educație socială, </a:t>
            </a:r>
            <a:r>
              <a:rPr kumimoji="0" lang="ro-RO" altLang="zh-CN" sz="2400" b="1" i="0" u="none" strike="noStrike" kern="1200" cap="none" spc="0" normalizeH="0" baseline="0" noProof="1">
                <a:solidFill>
                  <a:schemeClr val="tx1"/>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după cum urmează:</a:t>
            </a:r>
            <a:endParaRPr kumimoji="0" lang="ro-RO" altLang="zh-CN" sz="2400" b="1" i="0" u="none" strike="noStrike" kern="1200" cap="none" spc="0" normalizeH="0" baseline="0" noProof="1">
              <a:solidFill>
                <a:schemeClr val="tx1"/>
              </a:solidFill>
              <a:effectLst>
                <a:outerShdw blurRad="38100" dist="38100" dir="2700000">
                  <a:srgbClr val="C0C0C0"/>
                </a:outerShdw>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2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la clasa a V-a - </a:t>
            </a:r>
            <a:r>
              <a:rPr kumimoji="0" lang="ro-RO" altLang="zh-CN" sz="2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Educație socială</a:t>
            </a:r>
            <a:r>
              <a:rPr kumimoji="0" lang="ro-RO" altLang="zh-CN" sz="2400" b="1"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 - </a:t>
            </a:r>
            <a:r>
              <a:rPr kumimoji="0" lang="ro-RO" altLang="zh-CN" sz="2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Gândire critică și drepturile copilului</a:t>
            </a:r>
            <a:r>
              <a:rPr kumimoji="0" lang="ro-RO" altLang="zh-CN" sz="2400" b="1" i="1"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a:t>
            </a:r>
            <a:r>
              <a:rPr kumimoji="0" lang="ro-RO" altLang="zh-CN" sz="2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1 oră/săptămână ( începând cu anul școlar 2017-2018); </a:t>
            </a:r>
            <a:endParaRPr kumimoji="0" lang="ro-RO" altLang="zh-CN" sz="2400" b="0" i="0" u="none" strike="noStrike" kern="1200" cap="none" spc="0" normalizeH="0" baseline="0" noProof="1">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2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la clasa a VI-a - </a:t>
            </a:r>
            <a:r>
              <a:rPr kumimoji="0" lang="ro-RO" altLang="zh-CN" sz="2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Educație socială</a:t>
            </a:r>
            <a:r>
              <a:rPr kumimoji="0" lang="ro-RO" altLang="zh-CN" sz="2400" b="1"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 - </a:t>
            </a:r>
            <a:r>
              <a:rPr kumimoji="0" lang="ro-RO" altLang="zh-CN" sz="2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Educație  interculturală</a:t>
            </a:r>
            <a:r>
              <a:rPr kumimoji="0" lang="ro-RO" altLang="zh-CN" sz="2400" b="1" i="1"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a:t>
            </a:r>
            <a:r>
              <a:rPr kumimoji="0" lang="ro-RO" altLang="zh-CN" sz="2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1 oră/săptămână (începând cu anul școlar 2018-2019); </a:t>
            </a:r>
            <a:endParaRPr kumimoji="0" lang="ro-RO" altLang="zh-CN" sz="2400" b="0" i="0" u="none" strike="noStrike" kern="1200" cap="none" spc="0" normalizeH="0" baseline="0" noProof="1">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2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la  clasa  a VII-a - </a:t>
            </a:r>
            <a:r>
              <a:rPr kumimoji="0" lang="ro-RO" altLang="zh-CN" sz="2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Educație socială</a:t>
            </a:r>
            <a:r>
              <a:rPr kumimoji="0" lang="ro-RO" altLang="zh-CN" sz="2400" b="1"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 - </a:t>
            </a:r>
            <a:r>
              <a:rPr kumimoji="0" lang="ro-RO" altLang="zh-CN" sz="2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Educație  pentru  cetățenie  democratică</a:t>
            </a:r>
            <a:r>
              <a:rPr kumimoji="0" lang="ro-RO" altLang="zh-CN" sz="2400" b="1" i="1"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a:t>
            </a:r>
            <a:r>
              <a:rPr kumimoji="0" lang="ro-RO" altLang="zh-CN" sz="2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1 oră/săptămână (începând cu anul școlar 2019-2020); </a:t>
            </a:r>
            <a:endParaRPr kumimoji="0" lang="ro-RO" altLang="zh-CN" sz="2400" b="0" i="0" u="none" strike="noStrike" kern="1200" cap="none" spc="0" normalizeH="0" baseline="0" noProof="1">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2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la clasa  a  VIII-a - </a:t>
            </a:r>
            <a:r>
              <a:rPr kumimoji="0" lang="ro-RO" altLang="zh-CN" sz="2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Educație socială</a:t>
            </a:r>
            <a:r>
              <a:rPr kumimoji="0" lang="ro-RO" altLang="zh-CN" sz="2400" b="1" i="0"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 - </a:t>
            </a:r>
            <a:r>
              <a:rPr kumimoji="0" lang="ro-RO" altLang="zh-CN" sz="2400" b="1" i="1" u="none" strike="noStrike" kern="1200" cap="none" spc="0" normalizeH="0" baseline="0" noProof="1">
                <a:solidFill>
                  <a:srgbClr val="FF0000"/>
                </a:solidFill>
                <a:latin typeface="Times New Roman" panose="02020603050405020304" pitchFamily="18" charset="0"/>
                <a:ea typeface="+mn-ea"/>
                <a:cs typeface="Times New Roman" panose="02020603050405020304" pitchFamily="18" charset="0"/>
              </a:rPr>
              <a:t>Educație economico-financiară</a:t>
            </a:r>
            <a:r>
              <a:rPr kumimoji="0" lang="ro-RO" altLang="zh-CN" sz="2400" b="1" i="1"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a:t>
            </a:r>
            <a:r>
              <a:rPr kumimoji="0" lang="ro-RO" altLang="zh-CN" sz="2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1 oră/săptămână</a:t>
            </a:r>
            <a:r>
              <a:rPr kumimoji="0" lang="ro-RO" altLang="zh-CN" sz="2400" b="1" i="1"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 </a:t>
            </a:r>
            <a:r>
              <a:rPr kumimoji="0" lang="ro-RO" altLang="zh-CN" sz="2400" b="0" i="0" u="none" strike="noStrike" kern="1200" cap="none" spc="0" normalizeH="0" baseline="0" noProof="1">
                <a:solidFill>
                  <a:schemeClr val="tx1"/>
                </a:solidFill>
                <a:latin typeface="Times New Roman" panose="02020603050405020304" pitchFamily="18" charset="0"/>
                <a:ea typeface="+mn-ea"/>
                <a:cs typeface="Times New Roman" panose="02020603050405020304" pitchFamily="18" charset="0"/>
              </a:rPr>
              <a:t>(începând cu anul școlar 2020-2021)</a:t>
            </a:r>
            <a:endParaRPr kumimoji="0" lang="ro-RO" altLang="zh-CN" sz="2400" b="0" i="0" u="none" strike="noStrike" kern="1200" cap="none" spc="0" normalizeH="0" baseline="0" noProof="1">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None/>
            </a:pPr>
            <a:endParaRPr kumimoji="0" lang="ro-RO" altLang="zh-CN" sz="2400" b="0" i="0" u="none" strike="noStrike" kern="1200" cap="none" spc="0" normalizeH="0" baseline="0" noProof="1">
              <a:solidFill>
                <a:schemeClr val="tx1"/>
              </a:solidFill>
              <a:latin typeface="Times New Roman" panose="02020603050405020304" pitchFamily="18" charset="0"/>
              <a:ea typeface="SimSun" panose="02010600030101010101" pitchFamily="2" charset="-122"/>
              <a:cs typeface="+mn-cs"/>
            </a:endParaRPr>
          </a:p>
          <a:p>
            <a:pPr marL="0" marR="0" indent="0" algn="ctr" defTabSz="914400" rtl="0" eaLnBrk="0" fontAlgn="base" latinLnBrk="0" hangingPunct="0">
              <a:lnSpc>
                <a:spcPct val="100000"/>
              </a:lnSpc>
              <a:spcBef>
                <a:spcPct val="0"/>
              </a:spcBef>
              <a:spcAft>
                <a:spcPct val="0"/>
              </a:spcAft>
              <a:buClrTx/>
              <a:buSzTx/>
              <a:buFontTx/>
              <a:buNone/>
            </a:pPr>
            <a:endParaRPr kumimoji="0" lang="ro-RO" altLang="zh-CN" sz="2400" b="0" i="0" u="none" strike="noStrike" kern="1200" cap="none" spc="0" normalizeH="0" baseline="0" noProof="1">
              <a:solidFill>
                <a:schemeClr val="tx1"/>
              </a:solidFill>
              <a:latin typeface="Times New Roman" panose="02020603050405020304" pitchFamily="18" charset="0"/>
              <a:ea typeface="SimSun" panose="02010600030101010101" pitchFamily="2" charset="-122"/>
              <a:cs typeface="+mn-cs"/>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7</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152400" y="1066800"/>
            <a:ext cx="8686800" cy="5016758"/>
          </a:xfrm>
          <a:prstGeom prst="rect">
            <a:avLst/>
          </a:prstGeom>
        </p:spPr>
        <p:txBody>
          <a:bodyPr>
            <a:spAutoFit/>
          </a:bodyPr>
          <a:lstStyle/>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PLANURI-CADRU INVĂȚĂMÂNT LICEAL</a:t>
            </a: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endPar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a:t>
            </a:r>
            <a:r>
              <a:rPr kumimoji="0" lang="en-US"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NCEP</a:t>
            </a:r>
            <a:r>
              <a:rPr lang="ro-RO" altLang="en-US" sz="2000" b="1" noProof="1">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t>Â</a:t>
            </a:r>
            <a:r>
              <a:rPr kumimoji="0" lang="en-US"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ND CU </a:t>
            </a: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ANUL ȘCOLAR 2023-2024</a:t>
            </a: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r>
              <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Planurile – cadru de învăţământ pentru ciclul liceal au fost modificate </a:t>
            </a:r>
            <a:endParaRPr kumimoji="0" lang="en-US"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endPar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000000"/>
              </a:buClr>
              <a:buSzTx/>
              <a:buFont typeface="Wingdings 2" panose="05020102010507070707" pitchFamily="18" charset="2"/>
              <a:buNone/>
            </a:pPr>
            <a:r>
              <a:rPr lang="en-US" sz="2000" b="1" dirty="0">
                <a:solidFill>
                  <a:srgbClr val="002060"/>
                </a:solidFill>
                <a:latin typeface="Times New Roman" panose="02020603050405020304" pitchFamily="18" charset="0"/>
                <a:cs typeface="Times New Roman" panose="02020603050405020304" pitchFamily="18" charset="0"/>
                <a:sym typeface="+mn-ea"/>
              </a:rPr>
              <a:t> </a:t>
            </a:r>
            <a:r>
              <a:rPr lang="ro-RO" altLang="en-US" sz="2000" b="1" dirty="0">
                <a:solidFill>
                  <a:srgbClr val="002060"/>
                </a:solidFill>
                <a:latin typeface="Times New Roman" panose="02020603050405020304" pitchFamily="18" charset="0"/>
                <a:cs typeface="Times New Roman" panose="02020603050405020304" pitchFamily="18" charset="0"/>
                <a:sym typeface="+mn-ea"/>
              </a:rPr>
              <a:t>Introducerea disciplinei </a:t>
            </a:r>
            <a:r>
              <a:rPr lang="en-US" sz="2000" b="1" dirty="0" err="1">
                <a:solidFill>
                  <a:srgbClr val="002060"/>
                </a:solidFill>
                <a:latin typeface="Times New Roman" panose="02020603050405020304" pitchFamily="18" charset="0"/>
                <a:cs typeface="Times New Roman" panose="02020603050405020304" pitchFamily="18" charset="0"/>
                <a:sym typeface="+mn-ea"/>
              </a:rPr>
              <a:t>Istoria</a:t>
            </a:r>
            <a:r>
              <a:rPr lang="en-US" sz="2000" b="1" dirty="0">
                <a:solidFill>
                  <a:srgbClr val="002060"/>
                </a:solidFill>
                <a:latin typeface="Times New Roman" panose="02020603050405020304" pitchFamily="18" charset="0"/>
                <a:cs typeface="Times New Roman" panose="02020603050405020304" pitchFamily="18" charset="0"/>
                <a:sym typeface="+mn-ea"/>
              </a:rPr>
              <a:t> </a:t>
            </a:r>
            <a:r>
              <a:rPr lang="en-US" sz="2000" b="1" dirty="0" err="1">
                <a:solidFill>
                  <a:srgbClr val="002060"/>
                </a:solidFill>
                <a:latin typeface="Times New Roman" panose="02020603050405020304" pitchFamily="18" charset="0"/>
                <a:cs typeface="Times New Roman" panose="02020603050405020304" pitchFamily="18" charset="0"/>
                <a:sym typeface="+mn-ea"/>
              </a:rPr>
              <a:t>evreilor</a:t>
            </a:r>
            <a:r>
              <a:rPr lang="en-US" sz="2000" b="1" dirty="0">
                <a:solidFill>
                  <a:srgbClr val="002060"/>
                </a:solidFill>
                <a:latin typeface="Times New Roman" panose="02020603050405020304" pitchFamily="18" charset="0"/>
                <a:cs typeface="Times New Roman" panose="02020603050405020304" pitchFamily="18" charset="0"/>
                <a:sym typeface="+mn-ea"/>
              </a:rPr>
              <a:t>.</a:t>
            </a:r>
            <a:r>
              <a:rPr lang="ro-RO" altLang="en-US" sz="2000" b="1" dirty="0">
                <a:solidFill>
                  <a:srgbClr val="002060"/>
                </a:solidFill>
                <a:latin typeface="Times New Roman" panose="02020603050405020304" pitchFamily="18" charset="0"/>
                <a:cs typeface="Times New Roman" panose="02020603050405020304" pitchFamily="18" charset="0"/>
                <a:sym typeface="+mn-ea"/>
              </a:rPr>
              <a:t> </a:t>
            </a:r>
            <a:r>
              <a:rPr lang="en-US" sz="2000" b="1" dirty="0" err="1">
                <a:solidFill>
                  <a:srgbClr val="002060"/>
                </a:solidFill>
                <a:latin typeface="Times New Roman" panose="02020603050405020304" pitchFamily="18" charset="0"/>
                <a:cs typeface="Times New Roman" panose="02020603050405020304" pitchFamily="18" charset="0"/>
                <a:sym typeface="+mn-ea"/>
              </a:rPr>
              <a:t>Holocaustu</a:t>
            </a:r>
            <a:r>
              <a:rPr lang="ro-RO" altLang="en-US" sz="2000" b="1" dirty="0">
                <a:solidFill>
                  <a:srgbClr val="002060"/>
                </a:solidFill>
                <a:latin typeface="Times New Roman" panose="02020603050405020304" pitchFamily="18" charset="0"/>
                <a:cs typeface="Times New Roman" panose="02020603050405020304" pitchFamily="18" charset="0"/>
                <a:sym typeface="+mn-ea"/>
              </a:rPr>
              <a:t>l.</a:t>
            </a:r>
          </a:p>
          <a:p>
            <a:pPr marL="273050" marR="0" indent="-273050" algn="ctr" defTabSz="914400" rtl="0" eaLnBrk="1" fontAlgn="base" latinLnBrk="0" hangingPunct="1">
              <a:lnSpc>
                <a:spcPct val="80000"/>
              </a:lnSpc>
              <a:spcBef>
                <a:spcPct val="0"/>
              </a:spcBef>
              <a:spcAft>
                <a:spcPct val="0"/>
              </a:spcAft>
              <a:buClr>
                <a:srgbClr val="000000"/>
              </a:buClr>
              <a:buSzTx/>
              <a:buFont typeface="Wingdings 2" panose="05020102010507070707" pitchFamily="18" charset="2"/>
              <a:buNone/>
            </a:pPr>
            <a:endParaRPr kumimoji="0" lang="ro-RO" altLang="en-US" sz="20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Char char="Ø"/>
            </a:pPr>
            <a:r>
              <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TOATE PLANURILE–CADRU  VALABILE MODIFICATE pot fi accesate la adresa: </a:t>
            </a: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r>
              <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https://www.rocnee.eu/index.php/dcee-oriz/curriculum-oriz/planuri-cadru-actuale</a:t>
            </a: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Char char="Ø"/>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28600"/>
            <a:ext cx="8229600" cy="990600"/>
          </a:xfrm>
        </p:spPr>
        <p:txBody>
          <a:bodyPr vert="horz"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3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n-lt"/>
                <a:ea typeface="+mj-ea"/>
                <a:cs typeface="+mj-cs"/>
              </a:rPr>
              <a:t>Prezentare</a:t>
            </a:r>
            <a:r>
              <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 </a:t>
            </a:r>
            <a: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g</a:t>
            </a:r>
            <a:r>
              <a:rPr kumimoji="0" lang="en-US" sz="3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n-lt"/>
                <a:ea typeface="+mj-ea"/>
                <a:cs typeface="+mj-cs"/>
              </a:rPr>
              <a:t>eneral</a:t>
            </a:r>
            <a: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ă</a:t>
            </a:r>
            <a:br>
              <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endParaRPr kumimoji="0" lang="en-US" sz="3200" b="1" i="0" u="none" strike="noStrike" kern="1200" cap="small" spc="0" normalizeH="0" baseline="0" noProof="0" dirty="0">
              <a:ln>
                <a:noFill/>
              </a:ln>
              <a:solidFill>
                <a:srgbClr val="002060"/>
              </a:solidFill>
              <a:effectLst/>
              <a:uLnTx/>
              <a:uFillTx/>
              <a:latin typeface="+mn-lt"/>
              <a:ea typeface="+mj-ea"/>
              <a:cs typeface="+mj-cs"/>
            </a:endParaRPr>
          </a:p>
        </p:txBody>
      </p:sp>
      <p:sp>
        <p:nvSpPr>
          <p:cNvPr id="21506" name="Rectangle 3"/>
          <p:cNvSpPr>
            <a:spLocks noGrp="1"/>
          </p:cNvSpPr>
          <p:nvPr>
            <p:ph sz="quarter" idx="1"/>
          </p:nvPr>
        </p:nvSpPr>
        <p:spPr>
          <a:xfrm>
            <a:off x="304800" y="1447800"/>
            <a:ext cx="8629650" cy="4800600"/>
          </a:xfrm>
        </p:spPr>
        <p:txBody>
          <a:bodyPr vert="horz" wrap="square" lIns="91440" tIns="45720" rIns="91440" bIns="45720" anchor="t" anchorCtr="0"/>
          <a:lstStyle/>
          <a:p>
            <a:pPr marL="0" indent="0" algn="ctr" eaLnBrk="1" hangingPunct="1">
              <a:lnSpc>
                <a:spcPct val="80000"/>
              </a:lnSpc>
              <a:buClr>
                <a:schemeClr val="accent1"/>
              </a:buClr>
              <a:buSzPct val="70000"/>
              <a:buNone/>
            </a:pPr>
            <a:r>
              <a:rPr lang="en-US" altLang="en-US" sz="3600" b="1" i="1" dirty="0">
                <a:solidFill>
                  <a:srgbClr val="002060"/>
                </a:solidFill>
                <a:latin typeface="Times New Roman" panose="02020603050405020304" pitchFamily="18" charset="0"/>
              </a:rPr>
              <a:t>Notificarea nr. 45669/12.10.2009 cu privire la predarea-învăţarea disciplinelor socio-umane în învăţământul preuniversitar, cursuri de zi şi seral, începând cu anul şcolar 2009-2010</a:t>
            </a:r>
            <a:r>
              <a:rPr lang="ro-RO" altLang="en-US" sz="3600" b="1" i="1" dirty="0">
                <a:solidFill>
                  <a:srgbClr val="002060"/>
                </a:solidFill>
                <a:latin typeface="Times New Roman" panose="02020603050405020304" pitchFamily="18" charset="0"/>
              </a:rPr>
              <a:t> - </a:t>
            </a:r>
            <a:r>
              <a:rPr lang="ro-RO" altLang="en-US" sz="3600" b="1" i="1" dirty="0">
                <a:solidFill>
                  <a:srgbClr val="FF0000"/>
                </a:solidFill>
                <a:latin typeface="Times New Roman" panose="02020603050405020304" pitchFamily="18" charset="0"/>
              </a:rPr>
              <a:t>rămân valabile precizările pentru învățământul liceal</a:t>
            </a:r>
            <a:r>
              <a:rPr lang="en-US" altLang="en-US" sz="3600" b="1" i="1" dirty="0">
                <a:solidFill>
                  <a:srgbClr val="FF0000"/>
                </a:solidFill>
                <a:latin typeface="Times New Roman" panose="02020603050405020304" pitchFamily="18" charset="0"/>
              </a:rPr>
              <a:t> </a:t>
            </a:r>
            <a:br>
              <a:rPr lang="en-US" altLang="en-US" sz="3600" b="1" i="1" dirty="0">
                <a:solidFill>
                  <a:srgbClr val="002060"/>
                </a:solidFill>
                <a:latin typeface="Times New Roman" panose="02020603050405020304" pitchFamily="18" charset="0"/>
              </a:rPr>
            </a:br>
            <a:endParaRPr lang="en-US" altLang="en-US" sz="3600" b="1" i="1" dirty="0">
              <a:solidFill>
                <a:srgbClr val="002060"/>
              </a:solidFill>
              <a:latin typeface="Times New Roman" panose="02020603050405020304" pitchFamily="18" charset="0"/>
              <a:ea typeface="Times New Roman" panose="02020603050405020304" pitchFamily="18" charset="0"/>
            </a:endParaRPr>
          </a:p>
        </p:txBody>
      </p:sp>
      <p:sp>
        <p:nvSpPr>
          <p:cNvPr id="21507" name="Substituent număr diapozitiv 3"/>
          <p:cNvSpPr>
            <a:spLocks noGrp="1"/>
          </p:cNvSpPr>
          <p:nvPr>
            <p:ph type="sldNum" sz="quarter" idx="4"/>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8</a:t>
            </a:fld>
            <a:endParaRPr lang="en-US" altLang="en-US" sz="1400" b="1" dirty="0">
              <a:solidFill>
                <a:srgbClr val="FFFFFF"/>
              </a:solidFill>
              <a:latin typeface="Arial Black" panose="020B0A04020102020204"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t>9</a:t>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533400" y="457200"/>
            <a:ext cx="8001000" cy="5756275"/>
          </a:xfrm>
          <a:prstGeom prst="rect">
            <a:avLst/>
          </a:prstGeom>
        </p:spPr>
        <p:txBody>
          <a:bodyPr>
            <a:spAutoFit/>
          </a:bodyPr>
          <a:lstStyle/>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INVĂȚĂMÂNTUL PRIMAR  </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CONFORM  </a:t>
            </a:r>
            <a:r>
              <a:rPr kumimoji="0" lang="ro-RO" altLang="en-US" sz="1800" b="1" i="1" u="none" strike="noStrike" kern="1200" cap="none" spc="0" normalizeH="0" baseline="0" noProof="1">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Precizărilor privind aplicarea planurilor –</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1" u="none" strike="noStrike" kern="1200" cap="none" spc="0" normalizeH="0" baseline="0" noProof="1">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1" u="none" strike="noStrike" kern="1200" cap="none" spc="0" normalizeH="0" baseline="0" noProof="1">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cadru și a programelor școlare  pentru învățământul primar </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1" u="none" strike="noStrike" kern="1200" cap="none" spc="0" normalizeH="0" baseline="0" noProof="1">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1" u="none" strike="noStrike" kern="1200" cap="none" spc="0" normalizeH="0" baseline="0" noProof="1">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nr. 27117/28.01.2015</a:t>
            </a:r>
            <a:r>
              <a:rPr kumimoji="0" lang="ro-RO" altLang="en-US" sz="1800" b="1" i="0" u="none" strike="noStrike" kern="1200" cap="none" spc="0" normalizeH="0" baseline="0" noProof="1">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Începând cu anul școlar 2016-2017 se aplică atât la clasa a III-a, </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cât și la clasa a IV-a Planul-cadru aprobat prin OMEN 3371/2013 și</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2000" b="1" i="0" u="sng"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programele școlare aprobate prin OMEN nr. 5003/2014</a:t>
            </a:r>
            <a:r>
              <a:rPr kumimoji="0" lang="ro-RO"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OMEN 5001/2014; OMEN nr. 5004/2014</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Programa școlară  pentru disciplina  </a:t>
            </a:r>
            <a:r>
              <a:rPr kumimoji="0" lang="ro-RO" altLang="en-US" sz="1800" b="1" i="1"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Educație civică </a:t>
            </a:r>
            <a:r>
              <a:rPr kumimoji="0" lang="ro-RO" altLang="en-US" sz="18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aprobată </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sng"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prin  OMEN nr.  5003/02.12.2014 poate fi accesată la adresa:</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https://www.rocnee.eu/index.php/dcee-oriz/curriculum-oriz/programe-scolare-front/programe-scolare-in-vigoare</a:t>
            </a: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p:txBody>
      </p:sp>
      <p:sp>
        <p:nvSpPr>
          <p:cNvPr id="4" name="Dreptunghi 3"/>
          <p:cNvSpPr/>
          <p:nvPr/>
        </p:nvSpPr>
        <p:spPr>
          <a:xfrm>
            <a:off x="381000" y="533400"/>
            <a:ext cx="8153400" cy="1446213"/>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1" i="0" u="none" strike="noStrike" kern="1200" cap="none" spc="0" normalizeH="0" baseline="0" noProof="0" dirty="0" err="1">
                <a:ln>
                  <a:noFill/>
                </a:ln>
                <a:solidFill>
                  <a:srgbClr val="002060"/>
                </a:solidFill>
                <a:effectLst/>
                <a:uLnTx/>
                <a:uFillTx/>
                <a:latin typeface="Times New Roman" panose="02020603050405020304" pitchFamily="18" charset="0"/>
                <a:cs typeface="Times New Roman" panose="02020603050405020304" pitchFamily="18" charset="0"/>
              </a:rPr>
              <a:t>Prezentare</a:t>
            </a:r>
            <a:r>
              <a:rPr kumimoji="0" lang="en-US" sz="32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ro-RO" sz="32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g</a:t>
            </a:r>
            <a:r>
              <a:rPr kumimoji="0" lang="en-US" sz="3200" b="1" i="0" u="none" strike="noStrike" kern="1200" cap="none" spc="0" normalizeH="0" baseline="0" noProof="0" dirty="0" err="1">
                <a:ln>
                  <a:noFill/>
                </a:ln>
                <a:solidFill>
                  <a:srgbClr val="002060"/>
                </a:solidFill>
                <a:effectLst/>
                <a:uLnTx/>
                <a:uFillTx/>
                <a:latin typeface="Times New Roman" panose="02020603050405020304" pitchFamily="18" charset="0"/>
                <a:cs typeface="Times New Roman" panose="02020603050405020304" pitchFamily="18" charset="0"/>
              </a:rPr>
              <a:t>eneral</a:t>
            </a:r>
            <a:r>
              <a:rPr kumimoji="0" lang="ro-RO" sz="32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ă</a:t>
            </a:r>
            <a:br>
              <a:rPr kumimoji="0" lang="en-US" sz="32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br>
            <a:endParaRPr kumimoji="0" lang="ro-RO" sz="32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ro-RO" sz="2400" b="1" i="0" u="sng"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Programe școlare</a:t>
            </a:r>
            <a:endParaRPr kumimoji="0" lang="ro-RO" sz="2400" b="1" i="0" u="sng"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Blue strands design template">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Foiș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iș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iș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 strands design template</Template>
  <TotalTime>695</TotalTime>
  <Words>4174</Words>
  <Application>Microsoft Office PowerPoint</Application>
  <PresentationFormat>Expunere pe ecran (4:3)</PresentationFormat>
  <Paragraphs>398</Paragraphs>
  <Slides>35</Slides>
  <Notes>4</Notes>
  <HiddenSlides>0</HiddenSlides>
  <MMClips>0</MMClips>
  <ScaleCrop>false</ScaleCrop>
  <HeadingPairs>
    <vt:vector size="6" baseType="variant">
      <vt:variant>
        <vt:lpstr>Fonturi utilizate</vt:lpstr>
      </vt:variant>
      <vt:variant>
        <vt:i4>9</vt:i4>
      </vt:variant>
      <vt:variant>
        <vt:lpstr>Temă</vt:lpstr>
      </vt:variant>
      <vt:variant>
        <vt:i4>3</vt:i4>
      </vt:variant>
      <vt:variant>
        <vt:lpstr>Titluri diapozitive</vt:lpstr>
      </vt:variant>
      <vt:variant>
        <vt:i4>35</vt:i4>
      </vt:variant>
    </vt:vector>
  </HeadingPairs>
  <TitlesOfParts>
    <vt:vector size="47" baseType="lpstr">
      <vt:lpstr>Arial</vt:lpstr>
      <vt:lpstr>Arial Black</vt:lpstr>
      <vt:lpstr>Calibri</vt:lpstr>
      <vt:lpstr>Century Schoolbook</vt:lpstr>
      <vt:lpstr>Nueva Std Cond</vt:lpstr>
      <vt:lpstr>Symbol</vt:lpstr>
      <vt:lpstr>Times New Roman</vt:lpstr>
      <vt:lpstr>Wingdings</vt:lpstr>
      <vt:lpstr>Wingdings 2</vt:lpstr>
      <vt:lpstr>Blue strands design template</vt:lpstr>
      <vt:lpstr>1_Custom Design</vt:lpstr>
      <vt:lpstr>Foișor</vt:lpstr>
      <vt:lpstr>ÎNTÂLNIREA DE LUCRU            A INSPECTORILOR       DE            ŞTIINTE SOCIO-UMANE       ŞI       ISTORIE </vt:lpstr>
      <vt:lpstr>Prezentare generală </vt:lpstr>
      <vt:lpstr>Prezentare Generală </vt:lpstr>
      <vt:lpstr> Prezentare generală  </vt:lpstr>
      <vt:lpstr>Prezentare PowerPoint</vt:lpstr>
      <vt:lpstr>Prezentare PowerPoint</vt:lpstr>
      <vt:lpstr>Prezentare PowerPoint</vt:lpstr>
      <vt:lpstr>Prezentare generală </vt:lpstr>
      <vt:lpstr>Prezentare PowerPoint</vt:lpstr>
      <vt:lpstr>Prezentare PowerPoint</vt:lpstr>
      <vt:lpstr>Prezentare PowerPoint</vt:lpstr>
      <vt:lpstr> ÎNVĂȚĂMÂNTUL GIMNAZIAL</vt:lpstr>
      <vt:lpstr>     </vt:lpstr>
      <vt:lpstr>Prezentare PowerPoint</vt:lpstr>
      <vt:lpstr>Prezentare PowerPoint</vt:lpstr>
      <vt:lpstr> REPERE METODOLOGICE PENTRU APLICAREA          CURRICULUMULUI LA CLASA A XII - A   ÎN ANUL ȘCOLAR 2023-2024</vt:lpstr>
      <vt:lpstr>Prezentare PowerPoint</vt:lpstr>
      <vt:lpstr>CADRUL NORMATIV PENTRU ANUL ȘCOLAR 2024-2025 </vt:lpstr>
      <vt:lpstr> Principalele noutăți propuse bacalaureat și evaluare natională</vt:lpstr>
      <vt:lpstr>Regulamentul-cadru de organizare și funcționare a unităților de învățământ preuniversitar,   aprobat prin OME nr. 5.726/06.08.2024, publicat în M.O., partea I, Nr. 795 bis/12.VIII.2024  Art. 71 La nivelul fiecărei unităţi de învăţământ funcţionează comisii: 1. cu caracter permanent; 2. cu caracter temporar; 3. cu caracter ocazional. (2) Comisiile cu caracter permanent sunt: a) comisia pentru curriculum; b) comisia de evaluare şi asigurare a calităţii; c) comisia de securitate şi sănătate în muncă şi pentru situaţii de urgenţă; d) comisia pentru controlul managerial intern, numai pentru unitățile de învățământ de stat; e) comisia pentru prevenirea şi combaterea violenţei, a faptelor de corupţie şi discriminării în mediul şcolar şi promovarea interculturalităţii; f) comisia pentru formare și dezvoltare în cariera didactică. Art. 72 (2) Activitatea comisiilor din unitatea de învăţământ şi documentele elaborate de membrii comisiei sunt reglementate prin acte normative sau prin regulamentul de organizare şi funcţionare a unităţii de învăţământ. (3) Fiecare unitate de învăţământ îşi elaborează proceduri privind funcţionarea comisiilor în funcţie de nevoile proprii. </vt:lpstr>
      <vt:lpstr>(4) Comisia pentru curriculum se constituie la nivelul unităţilor de învăţământ preuniversitar de stat, în baza hotărârii consiliului de administraţie, fiind formată din membrii catedrelor/comisiilor metodice. Directorul unității de învățământ emite decizia de constituire a Comisiei pentru curriculum. (5) Activitatea Comisiei pentru curriculum este coordonată de un responsabil, propus prin vot, de către consiliul profesoral, din rândul personalului didactic de predare titular, cu rezultate deosebite obținute în activitatea didactică. (6) Numirea responsabilului comisiei pentru curriculum se face prin decizie a directorului, emisă în baza unei hotărâri a consiliului de administraţie, în urma propunerii primite din partea consiliului profesoral.  (7) În cadrul aceleiaşi unităţi de învăţământ catedrele/comisiile metodice de la nivelul Comisiei pentru curriculum se constituie din cel puțin 4 cadre didactice care își desfășoară activitatea în unitatea de învățământ, după caz, pe arii curriculare, pe discipline de studiu sau pe discipline înrudite.  (8) În unitățile de învățământ de educație timpurie și în învățământul primar catedrele/comisiile metodice se constituie din cel puțin 4 cadre didactice care își desfășoară activitatea în unitatea de învățământ, după caz, pe grupe, pe ani de studiu, pe grupe de clase sau pe ciclu de învăţământ. Catedrele/comisiile metodice se pot constitui și cu 2 sau 3 cadre didactice, în unitățile de învățământ cu un număr mic de cadre didactice care își desfășoară activitatea pe ciclul de învățământ.  (9) Fiecare unitate de învăţământ elaborează o procedură privind funcţionarea Comisiei pentru curriculum, care include și modul de constituire și funcționare a catedrelelor/comisiilor metodice, în funcţie de nevoile proprii.  </vt:lpstr>
      <vt:lpstr>(10) Atribuțiile comisiei pentru curriculum vizează activități legate de procesul de proiectare, implementare, monitorizare și evaluare a implementării curriculumului, la nivelul unității de învățământ, precum: a) inițierea și realizarea analizei de nevoi, implicând consultarea beneficiarilor educației, privind oferta curriculară a unităţii de învăţământ, inclusiv a curriculumului la decizia elevului din oferta școlii (CDEOȘ), pentru fiecare an școlar, prin utilizarea metodei de analiză de tip SWOT;  b) consilierea cadrelor didactice în procesul de elaborare a planificării și proiectării didactice;  c) monitorizarea de către responsabilul comisiei pentru curriculum, a modului de aplicare a planurilor - cadru și a programelor şcolare, inclusiv prin realizarea de asistențe la ore; d) analizarea periodică a performanţelor şcolare ale beneficiarilor primari și propunerea, după caz, a unor activități remediale care să fie realizate la clasele de elevi; e) coordonarea organizării de activităţi de pregătire pentru elevi în vederea participării acestora la examene şi concursuri şcolare; f) realizarea la nivelul catedrelor/comisiilor metodice a unor instrumente și resurse educaționale, inclusiv a unor resurse educaționale deschise și a unor instrumente de evaluare şi notare; g) centralizarea, prin responsabilul comisiei, a cursurilor opționale propuse de catedrele/comisiile metodice, sub forma unei liste care este prezentată pentru a fi dezbătută și avizată de consiliul profesoral și ulterior propusă, spre aprobare, consiliului de administrație al unității de învățământ; h) coordonarea activităților de prezentare a ofertei de CDEOȘ părinților/reprezentanților legali și beneficiarilor primari; i) analizarea proiectelor de programă, în vederea acordării de către inspectoratul școlar a avizului de specialitate, pentru disciplinele care fac parte din CDEOȘ, elaborate la nivelul unității de învățământ;34 j) elaborarea anuală a unui raport privind calitatea ofertei curriculare a unității de învățământ, inclusiv a cursurilor opționale, implementate la nivelul unității de învățământ, prin prelucrarea și interpretarea informațiilor obținute din procesul de monitorizare; </vt:lpstr>
      <vt:lpstr>(k) prezentarea de către responsabilul comisiei pentru curriculum, în consiliul profesoral, a raportului de activitate al comisiei și valorificarea concluziilor și recomandărilor raportului în fundamentarea analizei de nevoi pentru proiectarea ofertei curriculare, inclusiv a CDEOȘ, din anul școlar următor;  l) susținerea cadrelor didactice în ceea ce privește adaptarea planificării școlare și a predării la nivelul de performanță al beneficiarilor primari și la realizarea planurilor individualizate de învățare;  m) monitorizarea nevoii de recuperare a achizițiilor și a desfășurării programului „Învățare remedială” la nivelul unității de învățământ;  n) monitorizarea interesului beneficiarilor primari de a studia limba maternă, respectiv istoria și cultura minorității căreia îi aparțin și întreprinderea demersurilor necesare pentru a le oferi posibilitatea să le studieze, la cererea acestora sau a reprezentanților legali;  o) constituirea și actualizarea periodică a unei arhive electronice care să cuprindă documente, studii, cercetări, resurse educaționale realizate/avizate de Ministerul Educației, care sprijină aplicarea curriculumului;  p) constituirea și actualizarea periodică a arhivei electronice privind documentele care privesc curriculumul, atât cele elaborate și aprobate la nivel național, cât și cele elaborate și aprobate la nivelul unității de învățământ (planuri-cadru și programe școlare utilizate, inclusiv pentru CDEOȘ).   </vt:lpstr>
      <vt:lpstr>Prezentare PowerPoint</vt:lpstr>
      <vt:lpstr>Prezentare PowerPoint</vt:lpstr>
      <vt:lpstr>Prezentare PowerPoint</vt:lpstr>
      <vt:lpstr>Prezentare PowerPoint</vt:lpstr>
      <vt:lpstr>Prezentare Generală </vt:lpstr>
      <vt:lpstr>Prezentare generală </vt:lpstr>
      <vt:lpstr>Prezentare PowerPoint</vt:lpstr>
      <vt:lpstr>Prezentare generală </vt:lpstr>
      <vt:lpstr>Prezentare generală </vt:lpstr>
      <vt:lpstr>Prezentare generală </vt:lpstr>
      <vt:lpstr>Prezentare PowerPoint</vt:lpstr>
      <vt:lpstr>               ÎNTÂLNIREA DE LUCRU A INSPECTORILOR               DE          STIINTE SOCIO-UMANE  SI  ISTORIE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Comisia Nationala de Informatica</dc:title>
  <dc:creator>danavl</dc:creator>
  <cp:lastModifiedBy>Eugen Stoica</cp:lastModifiedBy>
  <cp:revision>1693</cp:revision>
  <dcterms:created xsi:type="dcterms:W3CDTF">2002-09-03T04:38:00Z</dcterms:created>
  <dcterms:modified xsi:type="dcterms:W3CDTF">2024-09-06T06:08:20Z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0F0A46D20F184881BC2A3D52E68E8D1F</vt:lpwstr>
  </property>
  <property fmtid="{D5CDD505-2E9C-101B-9397-08002B2CF9AE}" pid="3" name="KSOProductBuildVer">
    <vt:lpwstr>1033-12.2.0.13215</vt:lpwstr>
  </property>
</Properties>
</file>