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7"/>
  </p:notes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9" r:id="rId14"/>
    <p:sldId id="270"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5" d="100"/>
          <a:sy n="155" d="100"/>
        </p:scale>
        <p:origin x="638" y="1795"/>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167D92-6CD6-411F-AAFF-BC18E37866C1}" type="datetimeFigureOut">
              <a:rPr lang="en-US" smtClean="0"/>
              <a:t>11/4/2025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E7F3C4-F8BF-4923-99F0-EC813437266A}" type="slidenum">
              <a:rPr lang="en-US" smtClean="0"/>
              <a:t>‹#›</a:t>
            </a:fld>
            <a:endParaRPr lang="en-US" dirty="0"/>
          </a:p>
        </p:txBody>
      </p:sp>
    </p:spTree>
    <p:extLst>
      <p:ext uri="{BB962C8B-B14F-4D97-AF65-F5344CB8AC3E}">
        <p14:creationId xmlns:p14="http://schemas.microsoft.com/office/powerpoint/2010/main" val="29128379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E7F3C4-F8BF-4923-99F0-EC813437266A}" type="slidenum">
              <a:rPr lang="en-US" smtClean="0"/>
              <a:t>6</a:t>
            </a:fld>
            <a:endParaRPr lang="en-US"/>
          </a:p>
        </p:txBody>
      </p:sp>
    </p:spTree>
    <p:extLst>
      <p:ext uri="{BB962C8B-B14F-4D97-AF65-F5344CB8AC3E}">
        <p14:creationId xmlns:p14="http://schemas.microsoft.com/office/powerpoint/2010/main" val="3976770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0B6FF632-A965-4D93-BFC7-885845CED463}" type="datetimeFigureOut">
              <a:rPr lang="en-US" smtClean="0"/>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A7A08337-0836-4BB2-9C3A-D27413E272D1}" type="slidenum">
              <a:rPr lang="en-US" smtClean="0"/>
              <a:t>‹#›</a:t>
            </a:fld>
            <a:endParaRPr lang="en-US" dirty="0"/>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6FF632-A965-4D93-BFC7-885845CED463}" type="datetimeFigureOut">
              <a:rPr lang="en-US" smtClean="0"/>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A08337-0836-4BB2-9C3A-D27413E272D1}"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B6FF632-A965-4D93-BFC7-885845CED463}" type="datetimeFigureOut">
              <a:rPr lang="en-US" smtClean="0"/>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A08337-0836-4BB2-9C3A-D27413E272D1}"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6FF632-A965-4D93-BFC7-885845CED463}" type="datetimeFigureOut">
              <a:rPr lang="en-US" smtClean="0"/>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A08337-0836-4BB2-9C3A-D27413E272D1}"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0B6FF632-A965-4D93-BFC7-885845CED463}" type="datetimeFigureOut">
              <a:rPr lang="en-US" smtClean="0"/>
              <a:t>11/4/2025</a:t>
            </a:fld>
            <a:endParaRPr lang="en-US" dirty="0"/>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A08337-0836-4BB2-9C3A-D27413E272D1}" type="slidenum">
              <a:rPr lang="en-US" smtClean="0"/>
              <a:t>‹#›</a:t>
            </a:fld>
            <a:endParaRPr lang="en-US" dirty="0"/>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B6FF632-A965-4D93-BFC7-885845CED463}" type="datetimeFigureOut">
              <a:rPr lang="en-US" smtClean="0"/>
              <a:t>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7A08337-0836-4BB2-9C3A-D27413E272D1}"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B6FF632-A965-4D93-BFC7-885845CED463}" type="datetimeFigureOut">
              <a:rPr lang="en-US" smtClean="0"/>
              <a:t>11/4/2025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7A08337-0836-4BB2-9C3A-D27413E272D1}"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B6FF632-A965-4D93-BFC7-885845CED463}" type="datetimeFigureOut">
              <a:rPr lang="en-US" smtClean="0"/>
              <a:t>11/4/2025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7A08337-0836-4BB2-9C3A-D27413E272D1}"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p:cNvSpPr>
            <a:spLocks noGrp="1"/>
          </p:cNvSpPr>
          <p:nvPr>
            <p:ph type="dt" sz="half" idx="10"/>
          </p:nvPr>
        </p:nvSpPr>
        <p:spPr/>
        <p:txBody>
          <a:bodyPr/>
          <a:lstStyle/>
          <a:p>
            <a:fld id="{0B6FF632-A965-4D93-BFC7-885845CED463}" type="datetimeFigureOut">
              <a:rPr lang="en-US" smtClean="0"/>
              <a:t>11/4/2025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7A08337-0836-4BB2-9C3A-D27413E272D1}"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B6FF632-A965-4D93-BFC7-885845CED463}" type="datetimeFigureOut">
              <a:rPr lang="en-US" smtClean="0"/>
              <a:t>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7A08337-0836-4BB2-9C3A-D27413E272D1}" type="slidenum">
              <a:rPr lang="en-US" smtClean="0"/>
              <a:t>‹#›</a:t>
            </a:fld>
            <a:endParaRPr lang="en-US" dirty="0"/>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5" name="Date Placeholder 4"/>
          <p:cNvSpPr>
            <a:spLocks noGrp="1"/>
          </p:cNvSpPr>
          <p:nvPr>
            <p:ph type="dt" sz="half" idx="10"/>
          </p:nvPr>
        </p:nvSpPr>
        <p:spPr/>
        <p:txBody>
          <a:bodyPr/>
          <a:lstStyle/>
          <a:p>
            <a:fld id="{0B6FF632-A965-4D93-BFC7-885845CED463}" type="datetimeFigureOut">
              <a:rPr lang="en-US" smtClean="0"/>
              <a:t>11/4/2025</a:t>
            </a:fld>
            <a:endParaRPr lang="en-US" dirty="0"/>
          </a:p>
        </p:txBody>
      </p:sp>
      <p:sp>
        <p:nvSpPr>
          <p:cNvPr id="7" name="Slide Number Placeholder 6"/>
          <p:cNvSpPr>
            <a:spLocks noGrp="1"/>
          </p:cNvSpPr>
          <p:nvPr>
            <p:ph type="sldNum" sz="quarter" idx="12"/>
          </p:nvPr>
        </p:nvSpPr>
        <p:spPr/>
        <p:txBody>
          <a:bodyPr/>
          <a:lstStyle/>
          <a:p>
            <a:fld id="{A7A08337-0836-4BB2-9C3A-D27413E272D1}" type="slidenum">
              <a:rPr lang="en-US" smtClean="0"/>
              <a:t>‹#›</a:t>
            </a:fld>
            <a:endParaRPr lang="en-US" dirty="0"/>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0B6FF632-A965-4D93-BFC7-885845CED463}" type="datetimeFigureOut">
              <a:rPr lang="en-US" smtClean="0"/>
              <a:t>11/4/2025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A7A08337-0836-4BB2-9C3A-D27413E272D1}" type="slidenum">
              <a:rPr lang="en-US" smtClean="0"/>
              <a:t>‹#›</a:t>
            </a:fld>
            <a:endParaRPr lang="en-US" dirty="0"/>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impreun&#259;suntemfotbal.ro/" TargetMode="External"/><Relationship Id="rId1" Type="http://schemas.openxmlformats.org/officeDocument/2006/relationships/slideLayout" Target="../slideLayouts/slideLayout5.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77500" lnSpcReduction="20000"/>
          </a:bodyPr>
          <a:lstStyle/>
          <a:p>
            <a:r>
              <a:rPr lang="ro-RO" sz="3600" b="1" dirty="0" smtClean="0">
                <a:latin typeface="Arial" panose="020B0604020202020204" pitchFamily="34" charset="0"/>
                <a:cs typeface="Arial" panose="020B0604020202020204" pitchFamily="34" charset="0"/>
              </a:rPr>
              <a:t>EDUCAȚIE FIZICĂ ȘI SPORT</a:t>
            </a:r>
            <a:endParaRPr lang="en-US" sz="3600" b="1" dirty="0">
              <a:latin typeface="Arial" panose="020B0604020202020204" pitchFamily="34" charset="0"/>
              <a:cs typeface="Arial" panose="020B0604020202020204" pitchFamily="34" charset="0"/>
            </a:endParaRPr>
          </a:p>
        </p:txBody>
      </p:sp>
      <p:sp>
        <p:nvSpPr>
          <p:cNvPr id="2" name="Title 1"/>
          <p:cNvSpPr>
            <a:spLocks noGrp="1"/>
          </p:cNvSpPr>
          <p:nvPr>
            <p:ph type="ctrTitle"/>
          </p:nvPr>
        </p:nvSpPr>
        <p:spPr/>
        <p:txBody>
          <a:bodyPr>
            <a:normAutofit fontScale="90000"/>
          </a:bodyPr>
          <a:lstStyle/>
          <a:p>
            <a:r>
              <a:rPr lang="ro-RO" dirty="0" smtClean="0"/>
              <a:t>CONSFĂTUIRILE JUDEȚENE</a:t>
            </a:r>
            <a:br>
              <a:rPr lang="ro-RO" dirty="0" smtClean="0"/>
            </a:br>
            <a:r>
              <a:rPr lang="ro-RO" dirty="0" smtClean="0"/>
              <a:t>An școlar 2025-2026</a:t>
            </a:r>
            <a:endParaRPr lang="en-US" dirty="0"/>
          </a:p>
        </p:txBody>
      </p:sp>
    </p:spTree>
    <p:extLst>
      <p:ext uri="{BB962C8B-B14F-4D97-AF65-F5344CB8AC3E}">
        <p14:creationId xmlns:p14="http://schemas.microsoft.com/office/powerpoint/2010/main" val="27827269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CUPA SATELOR LA FOTBAL</a:t>
            </a:r>
            <a:br>
              <a:rPr lang="en-US" dirty="0"/>
            </a:br>
            <a:r>
              <a:rPr lang="en-US" dirty="0" err="1"/>
              <a:t>ediția</a:t>
            </a:r>
            <a:r>
              <a:rPr lang="en-US" dirty="0"/>
              <a:t> 2025 - 2026</a:t>
            </a:r>
          </a:p>
        </p:txBody>
      </p:sp>
      <p:sp>
        <p:nvSpPr>
          <p:cNvPr id="3" name="Content Placeholder 2"/>
          <p:cNvSpPr>
            <a:spLocks noGrp="1"/>
          </p:cNvSpPr>
          <p:nvPr>
            <p:ph idx="1"/>
          </p:nvPr>
        </p:nvSpPr>
        <p:spPr/>
        <p:txBody>
          <a:bodyPr>
            <a:normAutofit fontScale="55000" lnSpcReduction="20000"/>
          </a:bodyPr>
          <a:lstStyle/>
          <a:p>
            <a:r>
              <a:rPr lang="pt-BR" dirty="0"/>
              <a:t>Cupa Satelor este o competiție națională organizată de Federația Română de Fotbal in</a:t>
            </a:r>
          </a:p>
          <a:p>
            <a:r>
              <a:rPr lang="it-IT" dirty="0"/>
              <a:t>parteneriat cu Ministerul Educației si Cercetării si cu sprijinul PENNY, la 2 categorii de</a:t>
            </a:r>
          </a:p>
          <a:p>
            <a:r>
              <a:rPr lang="vi-VN" dirty="0"/>
              <a:t>vârsta: </a:t>
            </a:r>
            <a:r>
              <a:rPr lang="vi-VN" b="1" dirty="0"/>
              <a:t>U13 băieți + fete (învățământ gimnazial) si U11 băieți + fete (învățământ primar)</a:t>
            </a:r>
            <a:r>
              <a:rPr lang="vi-VN" dirty="0"/>
              <a:t>,</a:t>
            </a:r>
          </a:p>
          <a:p>
            <a:r>
              <a:rPr lang="vi-VN" dirty="0"/>
              <a:t>dedicată tinerilor practicanți ai fotbalului din mediul rural</a:t>
            </a:r>
            <a:r>
              <a:rPr lang="vi-VN" dirty="0" smtClean="0"/>
              <a:t>.</a:t>
            </a:r>
            <a:r>
              <a:rPr lang="en-US" dirty="0"/>
              <a:t> PARTICIPANȚI</a:t>
            </a:r>
          </a:p>
          <a:p>
            <a:r>
              <a:rPr lang="vi-VN" b="1" dirty="0"/>
              <a:t>CUPA SATELOR U13 (băieți + fete): echipele de elevi/eleve (născuți după</a:t>
            </a:r>
          </a:p>
          <a:p>
            <a:r>
              <a:rPr lang="vi-VN" b="1" dirty="0"/>
              <a:t>01.01.2013) ale școlilor cu învățământ gimnazial din satele și comunele din România</a:t>
            </a:r>
            <a:r>
              <a:rPr lang="vi-VN" dirty="0"/>
              <a:t>.</a:t>
            </a:r>
          </a:p>
          <a:p>
            <a:r>
              <a:rPr lang="vi-VN" b="1" dirty="0"/>
              <a:t>CUPA SATELOR U11 (băieți + fete): echipele de elevi/eleve (născuți după</a:t>
            </a:r>
          </a:p>
          <a:p>
            <a:r>
              <a:rPr lang="vi-VN" b="1" dirty="0"/>
              <a:t>01.01.2015) ale școlilor cu învățământ primar din satele și comunele din România</a:t>
            </a:r>
          </a:p>
          <a:p>
            <a:pPr>
              <a:buFont typeface="Wingdings" panose="05000000000000000000" pitchFamily="2" charset="2"/>
              <a:buChar char="Ø"/>
            </a:pPr>
            <a:r>
              <a:rPr lang="vi-VN" b="1" dirty="0"/>
              <a:t>Federația Română de Fotbal (FRF) organizează prin Departamentul Grow </a:t>
            </a:r>
            <a:r>
              <a:rPr lang="vi-VN" dirty="0"/>
              <a:t>– Participare</a:t>
            </a:r>
          </a:p>
          <a:p>
            <a:r>
              <a:rPr lang="en-US" dirty="0"/>
              <a:t>in </a:t>
            </a:r>
            <a:r>
              <a:rPr lang="en-US" dirty="0" err="1"/>
              <a:t>parteneriat</a:t>
            </a:r>
            <a:r>
              <a:rPr lang="en-US" dirty="0"/>
              <a:t> cu </a:t>
            </a:r>
            <a:r>
              <a:rPr lang="en-US" dirty="0" err="1"/>
              <a:t>Asociațiile</a:t>
            </a:r>
            <a:r>
              <a:rPr lang="en-US" dirty="0"/>
              <a:t> </a:t>
            </a:r>
            <a:r>
              <a:rPr lang="en-US" dirty="0" err="1"/>
              <a:t>Județene</a:t>
            </a:r>
            <a:r>
              <a:rPr lang="en-US" dirty="0"/>
              <a:t> de </a:t>
            </a:r>
            <a:r>
              <a:rPr lang="en-US" dirty="0" err="1"/>
              <a:t>Fotbal</a:t>
            </a:r>
            <a:r>
              <a:rPr lang="en-US" dirty="0"/>
              <a:t>, </a:t>
            </a:r>
            <a:r>
              <a:rPr lang="en-US" dirty="0" err="1"/>
              <a:t>fazele</a:t>
            </a:r>
            <a:r>
              <a:rPr lang="en-US" dirty="0"/>
              <a:t> </a:t>
            </a:r>
            <a:r>
              <a:rPr lang="en-US" dirty="0" err="1"/>
              <a:t>județene</a:t>
            </a:r>
            <a:r>
              <a:rPr lang="en-US" dirty="0"/>
              <a:t>, </a:t>
            </a:r>
            <a:r>
              <a:rPr lang="en-US" dirty="0" err="1"/>
              <a:t>regioanele</a:t>
            </a:r>
            <a:r>
              <a:rPr lang="en-US" dirty="0"/>
              <a:t> </a:t>
            </a:r>
            <a:r>
              <a:rPr lang="en-US" dirty="0" err="1"/>
              <a:t>și</a:t>
            </a:r>
            <a:r>
              <a:rPr lang="en-US" dirty="0"/>
              <a:t> </a:t>
            </a:r>
            <a:r>
              <a:rPr lang="en-US" dirty="0" err="1"/>
              <a:t>naționale</a:t>
            </a:r>
            <a:r>
              <a:rPr lang="en-US" dirty="0"/>
              <a:t> ale</a:t>
            </a:r>
          </a:p>
          <a:p>
            <a:r>
              <a:rPr lang="en-US" dirty="0" err="1"/>
              <a:t>competiției</a:t>
            </a:r>
            <a:r>
              <a:rPr lang="en-US" dirty="0"/>
              <a:t>.</a:t>
            </a:r>
          </a:p>
          <a:p>
            <a:r>
              <a:rPr lang="vi-VN" dirty="0"/>
              <a:t>Comisia de Organizare a etapei regionale sau naționale validează dreptul de participare</a:t>
            </a:r>
          </a:p>
          <a:p>
            <a:r>
              <a:rPr lang="vi-VN" dirty="0"/>
              <a:t>Școlile care doresc să participe în </a:t>
            </a:r>
            <a:r>
              <a:rPr lang="vi-VN" b="1" dirty="0"/>
              <a:t>Cupa Satelor la Fotbal </a:t>
            </a:r>
            <a:r>
              <a:rPr lang="vi-VN" dirty="0"/>
              <a:t>se pot inscrie</a:t>
            </a:r>
          </a:p>
          <a:p>
            <a:r>
              <a:rPr lang="en-US" dirty="0" err="1"/>
              <a:t>astfel</a:t>
            </a:r>
            <a:r>
              <a:rPr lang="en-US" dirty="0"/>
              <a:t>:</a:t>
            </a:r>
          </a:p>
          <a:p>
            <a:r>
              <a:rPr lang="en-US" dirty="0"/>
              <a:t>- </a:t>
            </a:r>
            <a:r>
              <a:rPr lang="en-US" b="1" dirty="0" err="1"/>
              <a:t>Pe</a:t>
            </a:r>
            <a:r>
              <a:rPr lang="en-US" b="1" dirty="0"/>
              <a:t> </a:t>
            </a:r>
            <a:r>
              <a:rPr lang="en-US" b="1" dirty="0" err="1"/>
              <a:t>platforma</a:t>
            </a:r>
            <a:r>
              <a:rPr lang="en-US" b="1" dirty="0"/>
              <a:t> online www.impreunasuntemfotbal.ro</a:t>
            </a:r>
            <a:r>
              <a:rPr lang="en-US" b="1" dirty="0" smtClean="0"/>
              <a:t>.</a:t>
            </a:r>
            <a:r>
              <a:rPr lang="ro-RO" b="1" dirty="0" smtClean="0"/>
              <a:t>,conform regulamentului.</a:t>
            </a:r>
            <a:endParaRPr lang="en-US" b="1" dirty="0"/>
          </a:p>
          <a:p>
            <a:pPr>
              <a:buFont typeface="Wingdings" panose="05000000000000000000" pitchFamily="2" charset="2"/>
              <a:buChar char="Ø"/>
            </a:pPr>
            <a:r>
              <a:rPr lang="en-US" dirty="0" smtClean="0"/>
              <a:t>GROW@FRF.RO</a:t>
            </a:r>
            <a:r>
              <a:rPr lang="ro-RO" dirty="0" smtClean="0"/>
              <a:t>.</a:t>
            </a:r>
            <a:endParaRPr lang="en-US" dirty="0"/>
          </a:p>
        </p:txBody>
      </p:sp>
    </p:spTree>
    <p:extLst>
      <p:ext uri="{BB962C8B-B14F-4D97-AF65-F5344CB8AC3E}">
        <p14:creationId xmlns:p14="http://schemas.microsoft.com/office/powerpoint/2010/main" val="42390818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o-RO" dirty="0" smtClean="0"/>
              <a:t>Olimpiada națională a sportului școlar</a:t>
            </a:r>
            <a:endParaRPr lang="en-US" dirty="0"/>
          </a:p>
        </p:txBody>
      </p:sp>
      <p:sp>
        <p:nvSpPr>
          <p:cNvPr id="3" name="Content Placeholder 2"/>
          <p:cNvSpPr>
            <a:spLocks noGrp="1"/>
          </p:cNvSpPr>
          <p:nvPr>
            <p:ph idx="1"/>
          </p:nvPr>
        </p:nvSpPr>
        <p:spPr>
          <a:xfrm>
            <a:off x="611560" y="1556792"/>
            <a:ext cx="8075240" cy="4968552"/>
          </a:xfrm>
        </p:spPr>
        <p:txBody>
          <a:bodyPr>
            <a:noAutofit/>
          </a:bodyPr>
          <a:lstStyle/>
          <a:p>
            <a:pPr algn="ctr"/>
            <a:r>
              <a:rPr lang="pt-BR" sz="800" b="1" dirty="0">
                <a:latin typeface="Arial Narrow" panose="020B0606020202030204" pitchFamily="34" charset="0"/>
                <a:cs typeface="Arial" panose="020B0604020202020204" pitchFamily="34" charset="0"/>
              </a:rPr>
              <a:t>O R D I N</a:t>
            </a:r>
          </a:p>
          <a:p>
            <a:pPr algn="ctr"/>
            <a:r>
              <a:rPr lang="pt-BR" sz="800" b="1" dirty="0">
                <a:latin typeface="Arial Narrow" panose="020B0606020202030204" pitchFamily="34" charset="0"/>
                <a:cs typeface="Arial" panose="020B0604020202020204" pitchFamily="34" charset="0"/>
              </a:rPr>
              <a:t>pentru modificarea Regulamentului de organizare</a:t>
            </a:r>
          </a:p>
          <a:p>
            <a:pPr algn="ctr"/>
            <a:r>
              <a:rPr lang="vi-VN" sz="800" b="1" dirty="0">
                <a:latin typeface="Arial" panose="020B0604020202020204" pitchFamily="34" charset="0"/>
                <a:cs typeface="Arial" panose="020B0604020202020204" pitchFamily="34" charset="0"/>
              </a:rPr>
              <a:t>și desfășurare a competițiilor sportive școlare, aprobat</a:t>
            </a:r>
          </a:p>
          <a:p>
            <a:pPr algn="ctr"/>
            <a:r>
              <a:rPr lang="vi-VN" sz="800" b="1" dirty="0">
                <a:latin typeface="Arial" panose="020B0604020202020204" pitchFamily="34" charset="0"/>
                <a:cs typeface="Arial" panose="020B0604020202020204" pitchFamily="34" charset="0"/>
              </a:rPr>
              <a:t>prin Ordinul ministrului educației și cercetării nr. 4.916/2020</a:t>
            </a:r>
          </a:p>
          <a:p>
            <a:pPr algn="just"/>
            <a:r>
              <a:rPr lang="en-US" sz="800" dirty="0" err="1">
                <a:latin typeface="Arial Narrow" panose="020B0606020202030204" pitchFamily="34" charset="0"/>
                <a:cs typeface="Arial" panose="020B0604020202020204" pitchFamily="34" charset="0"/>
              </a:rPr>
              <a:t>Având</a:t>
            </a:r>
            <a:r>
              <a:rPr lang="en-US" sz="800" dirty="0">
                <a:latin typeface="Arial Narrow" panose="020B0606020202030204" pitchFamily="34" charset="0"/>
                <a:cs typeface="Arial" panose="020B0604020202020204" pitchFamily="34" charset="0"/>
              </a:rPr>
              <a:t> </a:t>
            </a:r>
            <a:r>
              <a:rPr lang="en-US" sz="800" dirty="0" err="1">
                <a:latin typeface="Arial Narrow" panose="020B0606020202030204" pitchFamily="34" charset="0"/>
                <a:cs typeface="Arial" panose="020B0604020202020204" pitchFamily="34" charset="0"/>
              </a:rPr>
              <a:t>în</a:t>
            </a:r>
            <a:r>
              <a:rPr lang="en-US" sz="800" dirty="0">
                <a:latin typeface="Arial Narrow" panose="020B0606020202030204" pitchFamily="34" charset="0"/>
                <a:cs typeface="Arial" panose="020B0604020202020204" pitchFamily="34" charset="0"/>
              </a:rPr>
              <a:t> </a:t>
            </a:r>
            <a:r>
              <a:rPr lang="en-US" sz="800" dirty="0" err="1">
                <a:latin typeface="Arial Narrow" panose="020B0606020202030204" pitchFamily="34" charset="0"/>
                <a:cs typeface="Arial" panose="020B0604020202020204" pitchFamily="34" charset="0"/>
              </a:rPr>
              <a:t>vedere</a:t>
            </a:r>
            <a:r>
              <a:rPr lang="en-US" sz="800" dirty="0">
                <a:latin typeface="Arial Narrow" panose="020B0606020202030204" pitchFamily="34" charset="0"/>
                <a:cs typeface="Arial" panose="020B0604020202020204" pitchFamily="34" charset="0"/>
              </a:rPr>
              <a:t>:</a:t>
            </a:r>
          </a:p>
          <a:p>
            <a:pPr algn="just"/>
            <a:r>
              <a:rPr lang="en-US" sz="800" dirty="0">
                <a:latin typeface="Arial Narrow" panose="020B0606020202030204" pitchFamily="34" charset="0"/>
                <a:cs typeface="Arial" panose="020B0604020202020204" pitchFamily="34" charset="0"/>
              </a:rPr>
              <a:t>— </a:t>
            </a:r>
            <a:r>
              <a:rPr lang="en-US" sz="800" dirty="0" err="1">
                <a:latin typeface="Arial Narrow" panose="020B0606020202030204" pitchFamily="34" charset="0"/>
                <a:cs typeface="Arial" panose="020B0604020202020204" pitchFamily="34" charset="0"/>
              </a:rPr>
              <a:t>prevederile</a:t>
            </a:r>
            <a:r>
              <a:rPr lang="en-US" sz="800" dirty="0">
                <a:latin typeface="Arial Narrow" panose="020B0606020202030204" pitchFamily="34" charset="0"/>
                <a:cs typeface="Arial" panose="020B0604020202020204" pitchFamily="34" charset="0"/>
              </a:rPr>
              <a:t> art. 57 </a:t>
            </a:r>
            <a:r>
              <a:rPr lang="en-US" sz="800" dirty="0" err="1">
                <a:latin typeface="Arial Narrow" panose="020B0606020202030204" pitchFamily="34" charset="0"/>
                <a:cs typeface="Arial" panose="020B0604020202020204" pitchFamily="34" charset="0"/>
              </a:rPr>
              <a:t>alin</a:t>
            </a:r>
            <a:r>
              <a:rPr lang="en-US" sz="800" dirty="0">
                <a:latin typeface="Arial Narrow" panose="020B0606020202030204" pitchFamily="34" charset="0"/>
                <a:cs typeface="Arial" panose="020B0604020202020204" pitchFamily="34" charset="0"/>
              </a:rPr>
              <a:t>. (4) din </a:t>
            </a:r>
            <a:r>
              <a:rPr lang="en-US" sz="800" dirty="0" err="1">
                <a:latin typeface="Arial Narrow" panose="020B0606020202030204" pitchFamily="34" charset="0"/>
                <a:cs typeface="Arial" panose="020B0604020202020204" pitchFamily="34" charset="0"/>
              </a:rPr>
              <a:t>Legea</a:t>
            </a:r>
            <a:r>
              <a:rPr lang="en-US" sz="800" dirty="0">
                <a:latin typeface="Arial Narrow" panose="020B0606020202030204" pitchFamily="34" charset="0"/>
                <a:cs typeface="Arial" panose="020B0604020202020204" pitchFamily="34" charset="0"/>
              </a:rPr>
              <a:t> </a:t>
            </a:r>
            <a:r>
              <a:rPr lang="en-US" sz="800" dirty="0" err="1">
                <a:latin typeface="Arial Narrow" panose="020B0606020202030204" pitchFamily="34" charset="0"/>
                <a:cs typeface="Arial" panose="020B0604020202020204" pitchFamily="34" charset="0"/>
              </a:rPr>
              <a:t>educației</a:t>
            </a:r>
            <a:r>
              <a:rPr lang="en-US" sz="800" dirty="0">
                <a:latin typeface="Arial Narrow" panose="020B0606020202030204" pitchFamily="34" charset="0"/>
                <a:cs typeface="Arial" panose="020B0604020202020204" pitchFamily="34" charset="0"/>
              </a:rPr>
              <a:t> </a:t>
            </a:r>
            <a:r>
              <a:rPr lang="en-US" sz="800" dirty="0" err="1">
                <a:latin typeface="Arial Narrow" panose="020B0606020202030204" pitchFamily="34" charset="0"/>
                <a:cs typeface="Arial" panose="020B0604020202020204" pitchFamily="34" charset="0"/>
              </a:rPr>
              <a:t>naționale</a:t>
            </a:r>
            <a:r>
              <a:rPr lang="en-US" sz="800" dirty="0">
                <a:latin typeface="Arial Narrow" panose="020B0606020202030204" pitchFamily="34" charset="0"/>
                <a:cs typeface="Arial" panose="020B0604020202020204" pitchFamily="34" charset="0"/>
              </a:rPr>
              <a:t> nr. 1/2011, cu</a:t>
            </a:r>
          </a:p>
          <a:p>
            <a:pPr algn="just"/>
            <a:r>
              <a:rPr lang="vi-VN" sz="800" dirty="0">
                <a:latin typeface="Arial" panose="020B0604020202020204" pitchFamily="34" charset="0"/>
                <a:cs typeface="Arial" panose="020B0604020202020204" pitchFamily="34" charset="0"/>
              </a:rPr>
              <a:t>modificările și completările ulterioare;</a:t>
            </a:r>
          </a:p>
          <a:p>
            <a:pPr algn="just"/>
            <a:r>
              <a:rPr lang="en-US" sz="800" dirty="0">
                <a:latin typeface="Arial Narrow" panose="020B0606020202030204" pitchFamily="34" charset="0"/>
                <a:cs typeface="Arial" panose="020B0604020202020204" pitchFamily="34" charset="0"/>
              </a:rPr>
              <a:t>— </a:t>
            </a:r>
            <a:r>
              <a:rPr lang="en-US" sz="800" dirty="0" err="1">
                <a:latin typeface="Arial Narrow" panose="020B0606020202030204" pitchFamily="34" charset="0"/>
                <a:cs typeface="Arial" panose="020B0604020202020204" pitchFamily="34" charset="0"/>
              </a:rPr>
              <a:t>Referatul</a:t>
            </a:r>
            <a:r>
              <a:rPr lang="en-US" sz="800" dirty="0">
                <a:latin typeface="Arial Narrow" panose="020B0606020202030204" pitchFamily="34" charset="0"/>
                <a:cs typeface="Arial" panose="020B0604020202020204" pitchFamily="34" charset="0"/>
              </a:rPr>
              <a:t> de </a:t>
            </a:r>
            <a:r>
              <a:rPr lang="en-US" sz="800" dirty="0" err="1">
                <a:latin typeface="Arial Narrow" panose="020B0606020202030204" pitchFamily="34" charset="0"/>
                <a:cs typeface="Arial" panose="020B0604020202020204" pitchFamily="34" charset="0"/>
              </a:rPr>
              <a:t>aprobare</a:t>
            </a:r>
            <a:r>
              <a:rPr lang="en-US" sz="800" dirty="0">
                <a:latin typeface="Arial Narrow" panose="020B0606020202030204" pitchFamily="34" charset="0"/>
                <a:cs typeface="Arial" panose="020B0604020202020204" pitchFamily="34" charset="0"/>
              </a:rPr>
              <a:t> nr. 405/DGIP din 7.03.2022 al </a:t>
            </a:r>
            <a:r>
              <a:rPr lang="en-US" sz="800" dirty="0" err="1">
                <a:latin typeface="Arial Narrow" panose="020B0606020202030204" pitchFamily="34" charset="0"/>
                <a:cs typeface="Arial" panose="020B0604020202020204" pitchFamily="34" charset="0"/>
              </a:rPr>
              <a:t>proiectului</a:t>
            </a:r>
            <a:r>
              <a:rPr lang="en-US" sz="800" dirty="0">
                <a:latin typeface="Arial Narrow" panose="020B0606020202030204" pitchFamily="34" charset="0"/>
                <a:cs typeface="Arial" panose="020B0604020202020204" pitchFamily="34" charset="0"/>
              </a:rPr>
              <a:t> de </a:t>
            </a:r>
            <a:r>
              <a:rPr lang="en-US" sz="800" dirty="0" err="1">
                <a:latin typeface="Arial Narrow" panose="020B0606020202030204" pitchFamily="34" charset="0"/>
                <a:cs typeface="Arial" panose="020B0604020202020204" pitchFamily="34" charset="0"/>
              </a:rPr>
              <a:t>ordin</a:t>
            </a:r>
            <a:endParaRPr lang="en-US" sz="800" dirty="0">
              <a:latin typeface="Arial Narrow" panose="020B0606020202030204" pitchFamily="34" charset="0"/>
              <a:cs typeface="Arial" panose="020B0604020202020204" pitchFamily="34" charset="0"/>
            </a:endParaRPr>
          </a:p>
          <a:p>
            <a:pPr algn="just"/>
            <a:r>
              <a:rPr lang="vi-VN" sz="800" dirty="0">
                <a:latin typeface="Arial" panose="020B0604020202020204" pitchFamily="34" charset="0"/>
                <a:cs typeface="Arial" panose="020B0604020202020204" pitchFamily="34" charset="0"/>
              </a:rPr>
              <a:t>pentru modificarea Ordinului ministrului educației și cercetării nr. 4.916/2020 privind</a:t>
            </a:r>
          </a:p>
          <a:p>
            <a:pPr algn="just"/>
            <a:r>
              <a:rPr lang="vi-VN" sz="800" dirty="0">
                <a:latin typeface="Arial" panose="020B0604020202020204" pitchFamily="34" charset="0"/>
                <a:cs typeface="Arial" panose="020B0604020202020204" pitchFamily="34" charset="0"/>
              </a:rPr>
              <a:t>aprobarea Regulamentului de organizare și desfășurare a competițiilor sportive</a:t>
            </a:r>
          </a:p>
          <a:p>
            <a:pPr algn="just"/>
            <a:r>
              <a:rPr lang="en-US" sz="800" dirty="0" err="1">
                <a:latin typeface="Arial Narrow" panose="020B0606020202030204" pitchFamily="34" charset="0"/>
                <a:cs typeface="Arial" panose="020B0604020202020204" pitchFamily="34" charset="0"/>
              </a:rPr>
              <a:t>școlare</a:t>
            </a:r>
            <a:r>
              <a:rPr lang="en-US" sz="800" dirty="0">
                <a:latin typeface="Arial Narrow" panose="020B0606020202030204" pitchFamily="34" charset="0"/>
                <a:cs typeface="Arial" panose="020B0604020202020204" pitchFamily="34" charset="0"/>
              </a:rPr>
              <a:t>;</a:t>
            </a:r>
          </a:p>
          <a:p>
            <a:pPr algn="just"/>
            <a:r>
              <a:rPr lang="en-US" sz="800" dirty="0" err="1">
                <a:latin typeface="Arial Narrow" panose="020B0606020202030204" pitchFamily="34" charset="0"/>
                <a:cs typeface="Arial" panose="020B0604020202020204" pitchFamily="34" charset="0"/>
              </a:rPr>
              <a:t>și</a:t>
            </a:r>
            <a:endParaRPr lang="en-US" sz="800" dirty="0">
              <a:latin typeface="Arial Narrow" panose="020B0606020202030204" pitchFamily="34" charset="0"/>
              <a:cs typeface="Arial" panose="020B0604020202020204" pitchFamily="34" charset="0"/>
            </a:endParaRPr>
          </a:p>
          <a:p>
            <a:pPr algn="just"/>
            <a:r>
              <a:rPr lang="vi-VN" sz="800" dirty="0">
                <a:latin typeface="Arial" panose="020B0604020202020204" pitchFamily="34" charset="0"/>
                <a:cs typeface="Arial" panose="020B0604020202020204" pitchFamily="34" charset="0"/>
              </a:rPr>
              <a:t>în temeiul prevederilor art. 13 alin. (3) din Hotărârea Guvernului nr. 369/2021</a:t>
            </a:r>
          </a:p>
          <a:p>
            <a:pPr algn="just"/>
            <a:r>
              <a:rPr lang="vi-VN" sz="800" dirty="0">
                <a:latin typeface="Arial" panose="020B0604020202020204" pitchFamily="34" charset="0"/>
                <a:cs typeface="Arial" panose="020B0604020202020204" pitchFamily="34" charset="0"/>
              </a:rPr>
              <a:t>privind organizarea și funcționarea Ministerului Educației, cu modificările și</a:t>
            </a:r>
          </a:p>
          <a:p>
            <a:pPr algn="just"/>
            <a:r>
              <a:rPr lang="vi-VN" sz="800" dirty="0">
                <a:latin typeface="Arial" panose="020B0604020202020204" pitchFamily="34" charset="0"/>
                <a:cs typeface="Arial" panose="020B0604020202020204" pitchFamily="34" charset="0"/>
              </a:rPr>
              <a:t>completările ulterioare,</a:t>
            </a:r>
          </a:p>
          <a:p>
            <a:pPr algn="just"/>
            <a:r>
              <a:rPr lang="pt-BR" sz="800" b="1" dirty="0">
                <a:latin typeface="Arial Narrow" panose="020B0606020202030204" pitchFamily="34" charset="0"/>
                <a:cs typeface="Arial" panose="020B0604020202020204" pitchFamily="34" charset="0"/>
              </a:rPr>
              <a:t>ministrul educației </a:t>
            </a:r>
            <a:r>
              <a:rPr lang="pt-BR" sz="800" dirty="0">
                <a:latin typeface="Arial Narrow" panose="020B0606020202030204" pitchFamily="34" charset="0"/>
                <a:cs typeface="Arial" panose="020B0604020202020204" pitchFamily="34" charset="0"/>
              </a:rPr>
              <a:t>emite prezentul ordin.</a:t>
            </a:r>
          </a:p>
          <a:p>
            <a:pPr algn="just"/>
            <a:r>
              <a:rPr lang="pt-BR" sz="800" b="1" dirty="0">
                <a:latin typeface="Arial Narrow" panose="020B0606020202030204" pitchFamily="34" charset="0"/>
                <a:cs typeface="Arial" panose="020B0604020202020204" pitchFamily="34" charset="0"/>
              </a:rPr>
              <a:t>Art. I. </a:t>
            </a:r>
            <a:r>
              <a:rPr lang="pt-BR" sz="800" dirty="0">
                <a:latin typeface="Arial Narrow" panose="020B0606020202030204" pitchFamily="34" charset="0"/>
                <a:cs typeface="Arial" panose="020B0604020202020204" pitchFamily="34" charset="0"/>
              </a:rPr>
              <a:t>— Regulamentul de organizare și desfășurare a competițiilor sportive</a:t>
            </a:r>
          </a:p>
          <a:p>
            <a:pPr algn="just"/>
            <a:r>
              <a:rPr lang="vi-VN" sz="800" dirty="0">
                <a:latin typeface="Arial" panose="020B0604020202020204" pitchFamily="34" charset="0"/>
                <a:cs typeface="Arial" panose="020B0604020202020204" pitchFamily="34" charset="0"/>
              </a:rPr>
              <a:t>școlare, aprobat prin Ordinul ministrului educației și cercetării nr. 4.916/2020,</a:t>
            </a:r>
          </a:p>
          <a:p>
            <a:pPr algn="just"/>
            <a:r>
              <a:rPr lang="it-IT" sz="800" dirty="0">
                <a:latin typeface="Arial Narrow" panose="020B0606020202030204" pitchFamily="34" charset="0"/>
                <a:cs typeface="Arial" panose="020B0604020202020204" pitchFamily="34" charset="0"/>
              </a:rPr>
              <a:t>publicat în Monitorul Oficial al României, Partea I, nr. 830 din 10 septembrie 2020,</a:t>
            </a:r>
          </a:p>
          <a:p>
            <a:pPr algn="just"/>
            <a:r>
              <a:rPr lang="pt-BR" sz="800" dirty="0">
                <a:latin typeface="Arial Narrow" panose="020B0606020202030204" pitchFamily="34" charset="0"/>
                <a:cs typeface="Arial" panose="020B0604020202020204" pitchFamily="34" charset="0"/>
              </a:rPr>
              <a:t>se modifică după cum urmează:</a:t>
            </a:r>
          </a:p>
          <a:p>
            <a:pPr algn="just"/>
            <a:r>
              <a:rPr lang="it-IT" sz="800" dirty="0">
                <a:latin typeface="Arial Narrow" panose="020B0606020202030204" pitchFamily="34" charset="0"/>
                <a:cs typeface="Arial" panose="020B0604020202020204" pitchFamily="34" charset="0"/>
              </a:rPr>
              <a:t>1. </a:t>
            </a:r>
            <a:r>
              <a:rPr lang="it-IT" sz="800" b="1" dirty="0">
                <a:latin typeface="Arial Narrow" panose="020B0606020202030204" pitchFamily="34" charset="0"/>
                <a:cs typeface="Arial" panose="020B0604020202020204" pitchFamily="34" charset="0"/>
              </a:rPr>
              <a:t>La articolul 3, alineatul (1) se modifică și va avea următorul cuprins:</a:t>
            </a:r>
          </a:p>
          <a:p>
            <a:pPr algn="just"/>
            <a:r>
              <a:rPr lang="vi-VN" sz="800" dirty="0">
                <a:latin typeface="Arial" panose="020B0604020202020204" pitchFamily="34" charset="0"/>
                <a:cs typeface="Arial" panose="020B0604020202020204" pitchFamily="34" charset="0"/>
              </a:rPr>
              <a:t>„Art. 3. — (1) Ministerul Educației, prin Direcția generală învățământ</a:t>
            </a:r>
          </a:p>
          <a:p>
            <a:pPr algn="just"/>
            <a:r>
              <a:rPr lang="vi-VN" sz="800" dirty="0">
                <a:latin typeface="Arial" panose="020B0604020202020204" pitchFamily="34" charset="0"/>
                <a:cs typeface="Arial" panose="020B0604020202020204" pitchFamily="34" charset="0"/>
              </a:rPr>
              <a:t>preuniversitar, organizează și coordonează în fiecare an școlar, sub denumirea</a:t>
            </a:r>
          </a:p>
          <a:p>
            <a:pPr algn="just"/>
            <a:r>
              <a:rPr lang="vi-VN" sz="800" dirty="0">
                <a:latin typeface="Arial" panose="020B0604020202020204" pitchFamily="34" charset="0"/>
                <a:cs typeface="Arial" panose="020B0604020202020204" pitchFamily="34" charset="0"/>
              </a:rPr>
              <a:t>«Olimpiada națională a sportului școlar» (O.N.S.Ș.), competiții sportive școlare.</a:t>
            </a:r>
          </a:p>
          <a:p>
            <a:pPr algn="just"/>
            <a:r>
              <a:rPr lang="vi-VN" sz="800" dirty="0">
                <a:latin typeface="Arial" panose="020B0604020202020204" pitchFamily="34" charset="0"/>
                <a:cs typeface="Arial" panose="020B0604020202020204" pitchFamily="34" charset="0"/>
              </a:rPr>
              <a:t>La acestea au dreptul de participare toți copiii și elevii din unitățile de învățământ</a:t>
            </a:r>
          </a:p>
          <a:p>
            <a:pPr algn="just"/>
            <a:r>
              <a:rPr lang="vi-VN" sz="800" dirty="0">
                <a:latin typeface="Arial" panose="020B0604020202020204" pitchFamily="34" charset="0"/>
                <a:cs typeface="Arial" panose="020B0604020202020204" pitchFamily="34" charset="0"/>
              </a:rPr>
              <a:t>preuniversitar înscriși, </a:t>
            </a:r>
            <a:r>
              <a:rPr lang="vi-VN" sz="800" b="1" dirty="0">
                <a:latin typeface="Arial" panose="020B0604020202020204" pitchFamily="34" charset="0"/>
                <a:cs typeface="Arial" panose="020B0604020202020204" pitchFamily="34" charset="0"/>
              </a:rPr>
              <a:t>la data de 1 octombrie a anului școlar în care se desfășoară</a:t>
            </a:r>
          </a:p>
          <a:p>
            <a:pPr algn="just"/>
            <a:r>
              <a:rPr lang="vi-VN" sz="800" b="1" dirty="0">
                <a:latin typeface="Arial" panose="020B0604020202020204" pitchFamily="34" charset="0"/>
                <a:cs typeface="Arial" panose="020B0604020202020204" pitchFamily="34" charset="0"/>
              </a:rPr>
              <a:t>competiția</a:t>
            </a:r>
            <a:r>
              <a:rPr lang="vi-VN" sz="800" dirty="0">
                <a:latin typeface="Arial" panose="020B0604020202020204" pitchFamily="34" charset="0"/>
                <a:cs typeface="Arial" panose="020B0604020202020204" pitchFamily="34" charset="0"/>
              </a:rPr>
              <a:t>, în registrul matricol al unității de învățământ pe care o reprezintă.</a:t>
            </a:r>
          </a:p>
          <a:p>
            <a:pPr algn="just"/>
            <a:r>
              <a:rPr lang="vi-VN" sz="800" dirty="0">
                <a:latin typeface="Arial" panose="020B0604020202020204" pitchFamily="34" charset="0"/>
                <a:cs typeface="Arial" panose="020B0604020202020204" pitchFamily="34" charset="0"/>
              </a:rPr>
              <a:t>Elevii din centrele de excelență și centrele olimpice, școlarizați temporar în</a:t>
            </a:r>
          </a:p>
          <a:p>
            <a:pPr algn="just"/>
            <a:r>
              <a:rPr lang="vi-VN" sz="800" dirty="0">
                <a:latin typeface="Arial" panose="020B0604020202020204" pitchFamily="34" charset="0"/>
                <a:cs typeface="Arial" panose="020B0604020202020204" pitchFamily="34" charset="0"/>
              </a:rPr>
              <a:t>unități de învățământ din localitățile în care funcționează acestea, au drept de</a:t>
            </a:r>
          </a:p>
          <a:p>
            <a:pPr algn="just"/>
            <a:r>
              <a:rPr lang="vi-VN" sz="800" dirty="0">
                <a:latin typeface="Arial" panose="020B0604020202020204" pitchFamily="34" charset="0"/>
                <a:cs typeface="Arial" panose="020B0604020202020204" pitchFamily="34" charset="0"/>
              </a:rPr>
              <a:t>participare numai pentru unitățile de învățământ de unde provin și sunt</a:t>
            </a:r>
          </a:p>
          <a:p>
            <a:pPr algn="just"/>
            <a:r>
              <a:rPr lang="en-US" sz="800" dirty="0" err="1">
                <a:latin typeface="Arial Narrow" panose="020B0606020202030204" pitchFamily="34" charset="0"/>
                <a:cs typeface="Arial" panose="020B0604020202020204" pitchFamily="34" charset="0"/>
              </a:rPr>
              <a:t>înmatriculați</a:t>
            </a:r>
            <a:r>
              <a:rPr lang="en-US" sz="800" dirty="0">
                <a:latin typeface="Arial Narrow" panose="020B0606020202030204" pitchFamily="34" charset="0"/>
                <a:cs typeface="Arial" panose="020B0604020202020204" pitchFamily="34" charset="0"/>
              </a:rPr>
              <a:t>.”</a:t>
            </a:r>
          </a:p>
          <a:p>
            <a:pPr marL="114300" indent="0" algn="just">
              <a:buNone/>
            </a:pPr>
            <a:r>
              <a:rPr lang="en-US" sz="800" dirty="0" err="1" smtClean="0">
                <a:latin typeface="Arial Narrow" panose="020B0606020202030204" pitchFamily="34" charset="0"/>
                <a:cs typeface="Arial" panose="020B0604020202020204" pitchFamily="34" charset="0"/>
              </a:rPr>
              <a:t>București</a:t>
            </a:r>
            <a:r>
              <a:rPr lang="en-US" sz="800" dirty="0">
                <a:latin typeface="Arial Narrow" panose="020B0606020202030204" pitchFamily="34" charset="0"/>
                <a:cs typeface="Arial" panose="020B0604020202020204" pitchFamily="34" charset="0"/>
              </a:rPr>
              <a:t>, 16 </a:t>
            </a:r>
            <a:r>
              <a:rPr lang="en-US" sz="800" dirty="0" err="1">
                <a:latin typeface="Arial Narrow" panose="020B0606020202030204" pitchFamily="34" charset="0"/>
                <a:cs typeface="Arial" panose="020B0604020202020204" pitchFamily="34" charset="0"/>
              </a:rPr>
              <a:t>martie</a:t>
            </a:r>
            <a:r>
              <a:rPr lang="en-US" sz="800" dirty="0">
                <a:latin typeface="Arial Narrow" panose="020B0606020202030204" pitchFamily="34" charset="0"/>
                <a:cs typeface="Arial" panose="020B0604020202020204" pitchFamily="34" charset="0"/>
              </a:rPr>
              <a:t> 2022.</a:t>
            </a:r>
          </a:p>
          <a:p>
            <a:pPr algn="just"/>
            <a:r>
              <a:rPr lang="en-US" sz="800" dirty="0">
                <a:latin typeface="Arial Narrow" panose="020B0606020202030204" pitchFamily="34" charset="0"/>
                <a:cs typeface="Arial" panose="020B0604020202020204" pitchFamily="34" charset="0"/>
              </a:rPr>
              <a:t>Nr. 3.394.</a:t>
            </a:r>
          </a:p>
        </p:txBody>
      </p:sp>
    </p:spTree>
    <p:extLst>
      <p:ext uri="{BB962C8B-B14F-4D97-AF65-F5344CB8AC3E}">
        <p14:creationId xmlns:p14="http://schemas.microsoft.com/office/powerpoint/2010/main" val="6826845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o-RO" sz="1400" dirty="0" smtClean="0">
                <a:latin typeface="Arial" panose="020B0604020202020204" pitchFamily="34" charset="0"/>
                <a:cs typeface="Arial" panose="020B0604020202020204" pitchFamily="34" charset="0"/>
              </a:rPr>
              <a:t>Calendare</a:t>
            </a:r>
            <a:endParaRPr lang="en-US" sz="14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r>
              <a:rPr lang="ro-RO" sz="1400" dirty="0" smtClean="0">
                <a:latin typeface="Arial" panose="020B0604020202020204" pitchFamily="34" charset="0"/>
                <a:cs typeface="Arial" panose="020B0604020202020204" pitchFamily="34" charset="0"/>
              </a:rPr>
              <a:t>O.N.S.Ș-organizare etape de zonă</a:t>
            </a:r>
            <a:r>
              <a:rPr lang="en-US" sz="1400" dirty="0" smtClean="0">
                <a:latin typeface="Arial" panose="020B0604020202020204" pitchFamily="34" charset="0"/>
                <a:cs typeface="Arial" panose="020B0604020202020204" pitchFamily="34" charset="0"/>
              </a:rPr>
              <a:t>:</a:t>
            </a:r>
          </a:p>
          <a:p>
            <a:r>
              <a:rPr lang="en-US" sz="1400" dirty="0" smtClean="0">
                <a:latin typeface="Arial" panose="020B0604020202020204" pitchFamily="34" charset="0"/>
                <a:cs typeface="Arial" panose="020B0604020202020204" pitchFamily="34" charset="0"/>
              </a:rPr>
              <a:t>-</a:t>
            </a:r>
            <a:r>
              <a:rPr lang="en-US" sz="1400" dirty="0" err="1" smtClean="0">
                <a:latin typeface="Arial" panose="020B0604020202020204" pitchFamily="34" charset="0"/>
                <a:cs typeface="Arial" panose="020B0604020202020204" pitchFamily="34" charset="0"/>
              </a:rPr>
              <a:t>handbal</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gimnaziu-masculin</a:t>
            </a:r>
            <a:endParaRPr lang="en-US" sz="1400" dirty="0" smtClean="0">
              <a:latin typeface="Arial" panose="020B0604020202020204" pitchFamily="34" charset="0"/>
              <a:cs typeface="Arial" panose="020B0604020202020204" pitchFamily="34" charset="0"/>
            </a:endParaRPr>
          </a:p>
          <a:p>
            <a:r>
              <a:rPr lang="en-US" sz="1400" dirty="0" smtClean="0">
                <a:latin typeface="Arial" panose="020B0604020202020204" pitchFamily="34" charset="0"/>
                <a:cs typeface="Arial" panose="020B0604020202020204" pitchFamily="34" charset="0"/>
              </a:rPr>
              <a:t>-</a:t>
            </a:r>
            <a:r>
              <a:rPr lang="ro-RO" sz="1400" dirty="0" smtClean="0">
                <a:latin typeface="Arial" panose="020B0604020202020204" pitchFamily="34" charset="0"/>
                <a:cs typeface="Arial" panose="020B0604020202020204" pitchFamily="34" charset="0"/>
              </a:rPr>
              <a:t>fotbal(V-VI)masculin și feminin</a:t>
            </a:r>
          </a:p>
          <a:p>
            <a:r>
              <a:rPr lang="ro-RO" sz="1400" dirty="0" smtClean="0">
                <a:latin typeface="Arial" panose="020B0604020202020204" pitchFamily="34" charset="0"/>
                <a:cs typeface="Arial" panose="020B0604020202020204" pitchFamily="34" charset="0"/>
              </a:rPr>
              <a:t>-oină gimnaziu, feminin și masculin</a:t>
            </a:r>
          </a:p>
          <a:p>
            <a:r>
              <a:rPr lang="ro-RO" sz="1400" dirty="0" smtClean="0">
                <a:latin typeface="Arial" panose="020B0604020202020204" pitchFamily="34" charset="0"/>
                <a:cs typeface="Arial" panose="020B0604020202020204" pitchFamily="34" charset="0"/>
              </a:rPr>
              <a:t>liceu</a:t>
            </a:r>
            <a:r>
              <a:rPr lang="en-US" sz="1400" dirty="0" smtClean="0">
                <a:latin typeface="Arial" panose="020B0604020202020204" pitchFamily="34" charset="0"/>
                <a:cs typeface="Arial" panose="020B0604020202020204" pitchFamily="34" charset="0"/>
              </a:rPr>
              <a:t>:</a:t>
            </a:r>
          </a:p>
          <a:p>
            <a:r>
              <a:rPr lang="en-US" sz="1400" dirty="0" err="1" smtClean="0">
                <a:latin typeface="Arial" panose="020B0604020202020204" pitchFamily="34" charset="0"/>
                <a:cs typeface="Arial" panose="020B0604020202020204" pitchFamily="34" charset="0"/>
              </a:rPr>
              <a:t>Baschet-masculin</a:t>
            </a:r>
            <a:endParaRPr lang="en-US" sz="1400" dirty="0" smtClean="0">
              <a:latin typeface="Arial" panose="020B0604020202020204" pitchFamily="34" charset="0"/>
              <a:cs typeface="Arial" panose="020B0604020202020204" pitchFamily="34" charset="0"/>
            </a:endParaRPr>
          </a:p>
          <a:p>
            <a:r>
              <a:rPr lang="en-US" sz="1400" dirty="0" smtClean="0">
                <a:latin typeface="Arial" panose="020B0604020202020204" pitchFamily="34" charset="0"/>
                <a:cs typeface="Arial" panose="020B0604020202020204" pitchFamily="34" charset="0"/>
              </a:rPr>
              <a:t>S-rugby</a:t>
            </a:r>
          </a:p>
          <a:p>
            <a:r>
              <a:rPr lang="en-US" sz="1400" dirty="0" err="1" smtClean="0">
                <a:latin typeface="Arial" panose="020B0604020202020204" pitchFamily="34" charset="0"/>
                <a:cs typeface="Arial" panose="020B0604020202020204" pitchFamily="34" charset="0"/>
              </a:rPr>
              <a:t>Volei-feminin</a:t>
            </a:r>
            <a:endParaRPr lang="en-US" sz="1400" dirty="0" smtClean="0">
              <a:latin typeface="Arial" panose="020B0604020202020204" pitchFamily="34" charset="0"/>
              <a:cs typeface="Arial" panose="020B0604020202020204" pitchFamily="34" charset="0"/>
            </a:endParaRPr>
          </a:p>
          <a:p>
            <a:r>
              <a:rPr lang="en-US" sz="1400" dirty="0" err="1" smtClean="0">
                <a:latin typeface="Arial" panose="020B0604020202020204" pitchFamily="34" charset="0"/>
                <a:cs typeface="Arial" panose="020B0604020202020204" pitchFamily="34" charset="0"/>
              </a:rPr>
              <a:t>Campionatul</a:t>
            </a:r>
            <a:r>
              <a:rPr lang="en-US" sz="1400" dirty="0" smtClean="0">
                <a:latin typeface="Arial" panose="020B0604020202020204" pitchFamily="34" charset="0"/>
                <a:cs typeface="Arial" panose="020B0604020202020204" pitchFamily="34" charset="0"/>
              </a:rPr>
              <a:t> </a:t>
            </a:r>
            <a:r>
              <a:rPr lang="ro-RO" sz="1400" dirty="0" smtClean="0">
                <a:latin typeface="Arial" panose="020B0604020202020204" pitchFamily="34" charset="0"/>
                <a:cs typeface="Arial" panose="020B0604020202020204" pitchFamily="34" charset="0"/>
              </a:rPr>
              <a:t>Național Școlar de Schi Alpin-01-03.03.2025</a:t>
            </a:r>
            <a:endParaRPr lang="en-US"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071788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o-RO" sz="1200" dirty="0" smtClean="0">
                <a:latin typeface="Arial" panose="020B0604020202020204" pitchFamily="34" charset="0"/>
                <a:cs typeface="Arial" panose="020B0604020202020204" pitchFamily="34" charset="0"/>
              </a:rPr>
              <a:t>Ministerul Educației și Cercetării</a:t>
            </a:r>
            <a:br>
              <a:rPr lang="ro-RO" sz="1200" dirty="0" smtClean="0">
                <a:latin typeface="Arial" panose="020B0604020202020204" pitchFamily="34" charset="0"/>
                <a:cs typeface="Arial" panose="020B0604020202020204" pitchFamily="34" charset="0"/>
              </a:rPr>
            </a:br>
            <a:r>
              <a:rPr lang="ro-RO" sz="1200" dirty="0" smtClean="0">
                <a:latin typeface="Arial" panose="020B0604020202020204" pitchFamily="34" charset="0"/>
                <a:cs typeface="Arial" panose="020B0604020202020204" pitchFamily="34" charset="0"/>
              </a:rPr>
              <a:t>Comitetul Olimpic și Sportiv ROMÂN</a:t>
            </a:r>
            <a:endParaRPr lang="en-US" sz="1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fontScale="92500" lnSpcReduction="10000"/>
          </a:bodyPr>
          <a:lstStyle/>
          <a:p>
            <a:r>
              <a:rPr lang="vi-VN" sz="1300" dirty="0">
                <a:latin typeface="Times New Roman" panose="02020603050405020304" pitchFamily="18" charset="0"/>
                <a:cs typeface="Times New Roman" panose="02020603050405020304" pitchFamily="18" charset="0"/>
              </a:rPr>
              <a:t>În data de 10 iulie 2025 a fost publicată, în Monitorul Oficial</a:t>
            </a:r>
            <a:r>
              <a:rPr lang="vi-VN" sz="1300" b="1" dirty="0">
                <a:latin typeface="Times New Roman" panose="02020603050405020304" pitchFamily="18" charset="0"/>
                <a:cs typeface="Times New Roman" panose="02020603050405020304" pitchFamily="18" charset="0"/>
              </a:rPr>
              <a:t>, Legea 130 care instituie anul 2026 ca „Anul Nadia Comăneci</a:t>
            </a:r>
            <a:r>
              <a:rPr lang="vi-VN" sz="1300" dirty="0">
                <a:latin typeface="Times New Roman" panose="02020603050405020304" pitchFamily="18" charset="0"/>
                <a:cs typeface="Times New Roman" panose="02020603050405020304" pitchFamily="18" charset="0"/>
              </a:rPr>
              <a:t>”. Potrivit art. 1. Comitetul Olimpic și Sportiv Român este desemnat coordonat al întregii activități derulate pe perioada anului 2026 și va elabora un calendar cu activități sportive și educative care va fi transmis autorităților naționale și misiunilor diplomatice și reprezentanțelor României care funcționează pe teritoriul altor state. Astfel, Legea 130/2025 reprezintă o recunoaștere a contribuției Nadiei Comăneci la sportul și cultura românească și are ca scop principal celebrarea a 50 de ani de la performanța extraordinară obținută la Jocurile Olimpice Montreal 1976.Pentru a putea încadra concursul național de arte plastice „Jocurile Olimpice în imaginația copiilor”, ediția XXXIII, din anul 2026, în Planul de Activități pentru „Anul Nadia Comăneci”, s-a solicitat Ministerului Educatiei si Cercetarii decalarea perioadei de desfășurare a concursului anterior menționat. Solicitarea a fost aprobata si urmeaza sa fie transmisa comunicarea oficiala catre </a:t>
            </a:r>
            <a:r>
              <a:rPr lang="vi-VN" sz="1300" dirty="0" smtClean="0">
                <a:latin typeface="Times New Roman" panose="02020603050405020304" pitchFamily="18" charset="0"/>
                <a:cs typeface="Times New Roman" panose="02020603050405020304" pitchFamily="18" charset="0"/>
              </a:rPr>
              <a:t>Inspectoratele</a:t>
            </a:r>
            <a:r>
              <a:rPr lang="ro-RO" sz="1300" dirty="0" smtClean="0">
                <a:latin typeface="Times New Roman" panose="02020603050405020304" pitchFamily="18" charset="0"/>
                <a:cs typeface="Times New Roman" panose="02020603050405020304" pitchFamily="18" charset="0"/>
              </a:rPr>
              <a:t> </a:t>
            </a:r>
            <a:r>
              <a:rPr lang="vi-VN" sz="1300" dirty="0" smtClean="0">
                <a:latin typeface="Times New Roman" panose="02020603050405020304" pitchFamily="18" charset="0"/>
                <a:cs typeface="Times New Roman" panose="02020603050405020304" pitchFamily="18" charset="0"/>
              </a:rPr>
              <a:t>Scola</a:t>
            </a:r>
            <a:r>
              <a:rPr lang="ro-RO" sz="1300" dirty="0" smtClean="0">
                <a:latin typeface="Times New Roman" panose="02020603050405020304" pitchFamily="18" charset="0"/>
                <a:cs typeface="Times New Roman" panose="02020603050405020304" pitchFamily="18" charset="0"/>
              </a:rPr>
              <a:t>re    </a:t>
            </a:r>
            <a:r>
              <a:rPr lang="vi-VN" sz="1300" dirty="0" smtClean="0">
                <a:latin typeface="Times New Roman" panose="02020603050405020304" pitchFamily="18" charset="0"/>
                <a:cs typeface="Times New Roman" panose="02020603050405020304" pitchFamily="18" charset="0"/>
              </a:rPr>
              <a:t>Judetene</a:t>
            </a:r>
            <a:r>
              <a:rPr lang="vi-VN" sz="1300" dirty="0">
                <a:latin typeface="Times New Roman" panose="02020603050405020304" pitchFamily="18" charset="0"/>
                <a:cs typeface="Times New Roman" panose="02020603050405020304" pitchFamily="18" charset="0"/>
              </a:rPr>
              <a:t>, </a:t>
            </a:r>
            <a:r>
              <a:rPr lang="vi-VN" sz="1300" dirty="0" smtClean="0">
                <a:latin typeface="Times New Roman" panose="02020603050405020304" pitchFamily="18" charset="0"/>
                <a:cs typeface="Times New Roman" panose="02020603050405020304" pitchFamily="18" charset="0"/>
              </a:rPr>
              <a:t>r</a:t>
            </a:r>
            <a:r>
              <a:rPr lang="ro-RO" sz="1300" dirty="0" smtClean="0">
                <a:latin typeface="Times New Roman" panose="02020603050405020304" pitchFamily="18" charset="0"/>
                <a:cs typeface="Times New Roman" panose="02020603050405020304" pitchFamily="18" charset="0"/>
              </a:rPr>
              <a:t>e</a:t>
            </a:r>
            <a:r>
              <a:rPr lang="vi-VN" sz="1300" dirty="0" smtClean="0">
                <a:latin typeface="Times New Roman" panose="02020603050405020304" pitchFamily="18" charset="0"/>
                <a:cs typeface="Times New Roman" panose="02020603050405020304" pitchFamily="18" charset="0"/>
              </a:rPr>
              <a:t>spectiv </a:t>
            </a:r>
            <a:r>
              <a:rPr lang="vi-VN" sz="1300" dirty="0">
                <a:latin typeface="Times New Roman" panose="02020603050405020304" pitchFamily="18" charset="0"/>
                <a:cs typeface="Times New Roman" panose="02020603050405020304" pitchFamily="18" charset="0"/>
              </a:rPr>
              <a:t>al Municipiului Bucuresti</a:t>
            </a:r>
            <a:r>
              <a:rPr lang="vi-VN" sz="1300" dirty="0" smtClean="0">
                <a:latin typeface="Times New Roman" panose="02020603050405020304" pitchFamily="18" charset="0"/>
                <a:cs typeface="Times New Roman" panose="02020603050405020304" pitchFamily="18" charset="0"/>
              </a:rPr>
              <a:t>.</a:t>
            </a:r>
            <a:endParaRPr lang="ro-RO" sz="1300" dirty="0" smtClean="0">
              <a:latin typeface="Times New Roman" panose="02020603050405020304" pitchFamily="18" charset="0"/>
              <a:cs typeface="Times New Roman" panose="02020603050405020304" pitchFamily="18" charset="0"/>
            </a:endParaRPr>
          </a:p>
          <a:p>
            <a:r>
              <a:rPr lang="en-US" sz="1600" dirty="0">
                <a:latin typeface="Times New Roman" panose="02020603050405020304" pitchFamily="18" charset="0"/>
                <a:cs typeface="Times New Roman" panose="02020603050405020304" pitchFamily="18" charset="0"/>
              </a:rPr>
              <a:t>CONCURSUL NATIONAL DE ARTE PLASTICE ”JOCURILE OLIMPICE IN IMAGINATIA COPIILOR” – EDITIA 2026* </a:t>
            </a:r>
            <a:r>
              <a:rPr lang="en-US" sz="1600" dirty="0" err="1">
                <a:latin typeface="Times New Roman" panose="02020603050405020304" pitchFamily="18" charset="0"/>
                <a:cs typeface="Times New Roman" panose="02020603050405020304" pitchFamily="18" charset="0"/>
              </a:rPr>
              <a:t>Editie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speciala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dedicata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Anului</a:t>
            </a:r>
            <a:r>
              <a:rPr lang="en-US" sz="1600" dirty="0">
                <a:latin typeface="Times New Roman" panose="02020603050405020304" pitchFamily="18" charset="0"/>
                <a:cs typeface="Times New Roman" panose="02020603050405020304" pitchFamily="18" charset="0"/>
              </a:rPr>
              <a:t> Nadia* </a:t>
            </a:r>
            <a:r>
              <a:rPr lang="en-US" sz="1600" dirty="0" err="1">
                <a:latin typeface="Times New Roman" panose="02020603050405020304" pitchFamily="18" charset="0"/>
                <a:cs typeface="Times New Roman" panose="02020603050405020304" pitchFamily="18" charset="0"/>
              </a:rPr>
              <a:t>Lansarea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editiei</a:t>
            </a:r>
            <a:r>
              <a:rPr lang="en-US" sz="1600" dirty="0">
                <a:latin typeface="Times New Roman" panose="02020603050405020304" pitchFamily="18" charset="0"/>
                <a:cs typeface="Times New Roman" panose="02020603050405020304" pitchFamily="18" charset="0"/>
              </a:rPr>
              <a:t> 34 a </a:t>
            </a:r>
            <a:r>
              <a:rPr lang="en-US" sz="1600" dirty="0" err="1">
                <a:latin typeface="Times New Roman" panose="02020603050405020304" pitchFamily="18" charset="0"/>
                <a:cs typeface="Times New Roman" panose="02020603050405020304" pitchFamily="18" charset="0"/>
              </a:rPr>
              <a:t>Concursului</a:t>
            </a:r>
            <a:r>
              <a:rPr lang="en-US" sz="1600" dirty="0">
                <a:latin typeface="Times New Roman" panose="02020603050405020304" pitchFamily="18" charset="0"/>
                <a:cs typeface="Times New Roman" panose="02020603050405020304" pitchFamily="18" charset="0"/>
              </a:rPr>
              <a:t> national de arte </a:t>
            </a:r>
            <a:r>
              <a:rPr lang="en-US" sz="1600" dirty="0" err="1">
                <a:latin typeface="Times New Roman" panose="02020603050405020304" pitchFamily="18" charset="0"/>
                <a:cs typeface="Times New Roman" panose="02020603050405020304" pitchFamily="18" charset="0"/>
              </a:rPr>
              <a:t>plastice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Jocurile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Olimpice</a:t>
            </a:r>
            <a:r>
              <a:rPr lang="en-US" sz="1600" dirty="0">
                <a:latin typeface="Times New Roman" panose="02020603050405020304" pitchFamily="18" charset="0"/>
                <a:cs typeface="Times New Roman" panose="02020603050405020304" pitchFamily="18" charset="0"/>
              </a:rPr>
              <a:t> in </a:t>
            </a:r>
            <a:r>
              <a:rPr lang="en-US" sz="1600" dirty="0" err="1">
                <a:latin typeface="Times New Roman" panose="02020603050405020304" pitchFamily="18" charset="0"/>
                <a:cs typeface="Times New Roman" panose="02020603050405020304" pitchFamily="18" charset="0"/>
              </a:rPr>
              <a:t>imaginatia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copiilor</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va</a:t>
            </a:r>
            <a:r>
              <a:rPr lang="en-US" sz="1600" dirty="0">
                <a:latin typeface="Times New Roman" panose="02020603050405020304" pitchFamily="18" charset="0"/>
                <a:cs typeface="Times New Roman" panose="02020603050405020304" pitchFamily="18" charset="0"/>
              </a:rPr>
              <a:t> fi la </a:t>
            </a:r>
            <a:r>
              <a:rPr lang="en-US" sz="1600" dirty="0" err="1">
                <a:latin typeface="Times New Roman" panose="02020603050405020304" pitchFamily="18" charset="0"/>
                <a:cs typeface="Times New Roman" panose="02020603050405020304" pitchFamily="18" charset="0"/>
              </a:rPr>
              <a:t>finalul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lunii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noiembrie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Termenul</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depunere</a:t>
            </a:r>
            <a:r>
              <a:rPr lang="en-US" sz="1600" dirty="0">
                <a:latin typeface="Times New Roman" panose="02020603050405020304" pitchFamily="18" charset="0"/>
                <a:cs typeface="Times New Roman" panose="02020603050405020304" pitchFamily="18" charset="0"/>
              </a:rPr>
              <a:t> a </a:t>
            </a:r>
            <a:r>
              <a:rPr lang="en-US" sz="1600" dirty="0" err="1">
                <a:latin typeface="Times New Roman" panose="02020603050405020304" pitchFamily="18" charset="0"/>
                <a:cs typeface="Times New Roman" panose="02020603050405020304" pitchFamily="18" charset="0"/>
              </a:rPr>
              <a:t>lucrarilor</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va</a:t>
            </a:r>
            <a:r>
              <a:rPr lang="en-US" sz="1600" dirty="0">
                <a:latin typeface="Times New Roman" panose="02020603050405020304" pitchFamily="18" charset="0"/>
                <a:cs typeface="Times New Roman" panose="02020603050405020304" pitchFamily="18" charset="0"/>
              </a:rPr>
              <a:t> fi 30 </a:t>
            </a:r>
            <a:r>
              <a:rPr lang="en-US" sz="1600" dirty="0" err="1">
                <a:latin typeface="Times New Roman" panose="02020603050405020304" pitchFamily="18" charset="0"/>
                <a:cs typeface="Times New Roman" panose="02020603050405020304" pitchFamily="18" charset="0"/>
              </a:rPr>
              <a:t>aprilie</a:t>
            </a:r>
            <a:r>
              <a:rPr lang="en-US" sz="1600" dirty="0">
                <a:latin typeface="Times New Roman" panose="02020603050405020304" pitchFamily="18" charset="0"/>
                <a:cs typeface="Times New Roman" panose="02020603050405020304" pitchFamily="18" charset="0"/>
              </a:rPr>
              <a:t> 2026* </a:t>
            </a:r>
            <a:r>
              <a:rPr lang="en-US" sz="1600" dirty="0" err="1">
                <a:latin typeface="Times New Roman" panose="02020603050405020304" pitchFamily="18" charset="0"/>
                <a:cs typeface="Times New Roman" panose="02020603050405020304" pitchFamily="18" charset="0"/>
              </a:rPr>
              <a:t>Tema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Universul</a:t>
            </a:r>
            <a:r>
              <a:rPr lang="en-US" sz="1600" dirty="0">
                <a:latin typeface="Times New Roman" panose="02020603050405020304" pitchFamily="18" charset="0"/>
                <a:cs typeface="Times New Roman" panose="02020603050405020304" pitchFamily="18" charset="0"/>
              </a:rPr>
              <a:t> „Nadia Comaneci” / </a:t>
            </a:r>
            <a:r>
              <a:rPr lang="en-US" sz="1600" dirty="0" err="1">
                <a:latin typeface="Times New Roman" panose="02020603050405020304" pitchFamily="18" charset="0"/>
                <a:cs typeface="Times New Roman" panose="02020603050405020304" pitchFamily="18" charset="0"/>
              </a:rPr>
              <a:t>primul</a:t>
            </a:r>
            <a:r>
              <a:rPr lang="en-US" sz="1600" dirty="0">
                <a:latin typeface="Times New Roman" panose="02020603050405020304" pitchFamily="18" charset="0"/>
                <a:cs typeface="Times New Roman" panose="02020603050405020304" pitchFamily="18" charset="0"/>
              </a:rPr>
              <a:t> 10 din </a:t>
            </a:r>
            <a:r>
              <a:rPr lang="en-US" sz="1600" dirty="0" err="1">
                <a:latin typeface="Times New Roman" panose="02020603050405020304" pitchFamily="18" charset="0"/>
                <a:cs typeface="Times New Roman" panose="02020603050405020304" pitchFamily="18" charset="0"/>
              </a:rPr>
              <a:t>istoria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gimnasticii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Lucrarile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premiate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vor</a:t>
            </a:r>
            <a:r>
              <a:rPr lang="en-US" sz="1600" dirty="0">
                <a:latin typeface="Times New Roman" panose="02020603050405020304" pitchFamily="18" charset="0"/>
                <a:cs typeface="Times New Roman" panose="02020603050405020304" pitchFamily="18" charset="0"/>
              </a:rPr>
              <a:t> face parte din </a:t>
            </a:r>
            <a:r>
              <a:rPr lang="en-US" sz="1600" dirty="0" err="1">
                <a:latin typeface="Times New Roman" panose="02020603050405020304" pitchFamily="18" charset="0"/>
                <a:cs typeface="Times New Roman" panose="02020603050405020304" pitchFamily="18" charset="0"/>
              </a:rPr>
              <a:t>vernisajul</a:t>
            </a:r>
            <a:r>
              <a:rPr lang="en-US" sz="1600" dirty="0">
                <a:latin typeface="Times New Roman" panose="02020603050405020304" pitchFamily="18" charset="0"/>
                <a:cs typeface="Times New Roman" panose="02020603050405020304" pitchFamily="18" charset="0"/>
              </a:rPr>
              <a:t> din </a:t>
            </a:r>
            <a:r>
              <a:rPr lang="en-US" sz="1600" dirty="0" err="1">
                <a:latin typeface="Times New Roman" panose="02020603050405020304" pitchFamily="18" charset="0"/>
                <a:cs typeface="Times New Roman" panose="02020603050405020304" pitchFamily="18" charset="0"/>
              </a:rPr>
              <a:t>cadrul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Galei</a:t>
            </a:r>
            <a:r>
              <a:rPr lang="en-US" sz="1600" dirty="0">
                <a:latin typeface="Times New Roman" panose="02020603050405020304" pitchFamily="18" charset="0"/>
                <a:cs typeface="Times New Roman" panose="02020603050405020304" pitchFamily="18" charset="0"/>
              </a:rPr>
              <a:t> Nadia de la </a:t>
            </a:r>
            <a:r>
              <a:rPr lang="en-US" sz="1600" dirty="0" err="1">
                <a:latin typeface="Times New Roman" panose="02020603050405020304" pitchFamily="18" charset="0"/>
                <a:cs typeface="Times New Roman" panose="02020603050405020304" pitchFamily="18" charset="0"/>
              </a:rPr>
              <a:t>Palatul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ParlamentuluiIn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alta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ordine</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idei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Crosul</a:t>
            </a:r>
            <a:r>
              <a:rPr lang="en-US" sz="1600" dirty="0">
                <a:latin typeface="Times New Roman" panose="02020603050405020304" pitchFamily="18" charset="0"/>
                <a:cs typeface="Times New Roman" panose="02020603050405020304" pitchFamily="18" charset="0"/>
              </a:rPr>
              <a:t> National „</a:t>
            </a:r>
            <a:r>
              <a:rPr lang="en-US" sz="1600" dirty="0" err="1">
                <a:latin typeface="Times New Roman" panose="02020603050405020304" pitchFamily="18" charset="0"/>
                <a:cs typeface="Times New Roman" panose="02020603050405020304" pitchFamily="18" charset="0"/>
              </a:rPr>
              <a:t>Ziua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Olimpica</a:t>
            </a:r>
            <a:r>
              <a:rPr lang="en-US" sz="1600" dirty="0">
                <a:latin typeface="Times New Roman" panose="02020603050405020304" pitchFamily="18" charset="0"/>
                <a:cs typeface="Times New Roman" panose="02020603050405020304" pitchFamily="18" charset="0"/>
              </a:rPr>
              <a:t>” 2026 se </a:t>
            </a:r>
            <a:r>
              <a:rPr lang="en-US" sz="1600" dirty="0" err="1">
                <a:latin typeface="Times New Roman" panose="02020603050405020304" pitchFamily="18" charset="0"/>
                <a:cs typeface="Times New Roman" panose="02020603050405020304" pitchFamily="18" charset="0"/>
              </a:rPr>
              <a:t>va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organiza</a:t>
            </a:r>
            <a:r>
              <a:rPr lang="en-US" sz="1600" dirty="0">
                <a:latin typeface="Times New Roman" panose="02020603050405020304" pitchFamily="18" charset="0"/>
                <a:cs typeface="Times New Roman" panose="02020603050405020304" pitchFamily="18" charset="0"/>
              </a:rPr>
              <a:t> in </a:t>
            </a:r>
            <a:r>
              <a:rPr lang="en-US" sz="1600" dirty="0" err="1">
                <a:latin typeface="Times New Roman" panose="02020603050405020304" pitchFamily="18" charset="0"/>
                <a:cs typeface="Times New Roman" panose="02020603050405020304" pitchFamily="18" charset="0"/>
              </a:rPr>
              <a:t>Bucuresti</a:t>
            </a:r>
            <a:r>
              <a:rPr lang="en-US" sz="1600" dirty="0">
                <a:latin typeface="Times New Roman" panose="02020603050405020304" pitchFamily="18" charset="0"/>
                <a:cs typeface="Times New Roman" panose="02020603050405020304" pitchFamily="18" charset="0"/>
              </a:rPr>
              <a:t> in data de 6 </a:t>
            </a:r>
            <a:r>
              <a:rPr lang="en-US" sz="1600" dirty="0" err="1">
                <a:latin typeface="Times New Roman" panose="02020603050405020304" pitchFamily="18" charset="0"/>
                <a:cs typeface="Times New Roman" panose="02020603050405020304" pitchFamily="18" charset="0"/>
              </a:rPr>
              <a:t>iunie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Solicitam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invitam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aceasta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cale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colegii</a:t>
            </a:r>
            <a:r>
              <a:rPr lang="en-US" sz="1600" dirty="0">
                <a:latin typeface="Times New Roman" panose="02020603050405020304" pitchFamily="18" charset="0"/>
                <a:cs typeface="Times New Roman" panose="02020603050405020304" pitchFamily="18" charset="0"/>
              </a:rPr>
              <a:t> din </a:t>
            </a:r>
            <a:r>
              <a:rPr lang="en-US" sz="1600" dirty="0" err="1">
                <a:latin typeface="Times New Roman" panose="02020603050405020304" pitchFamily="18" charset="0"/>
                <a:cs typeface="Times New Roman" panose="02020603050405020304" pitchFamily="18" charset="0"/>
              </a:rPr>
              <a:t>Bucuresti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sa</a:t>
            </a:r>
            <a:r>
              <a:rPr lang="en-US" sz="1600" dirty="0">
                <a:latin typeface="Times New Roman" panose="02020603050405020304" pitchFamily="18" charset="0"/>
                <a:cs typeface="Times New Roman" panose="02020603050405020304" pitchFamily="18" charset="0"/>
              </a:rPr>
              <a:t> ne </a:t>
            </a:r>
            <a:r>
              <a:rPr lang="en-US" sz="1600" dirty="0" err="1">
                <a:latin typeface="Times New Roman" panose="02020603050405020304" pitchFamily="18" charset="0"/>
                <a:cs typeface="Times New Roman" panose="02020603050405020304" pitchFamily="18" charset="0"/>
              </a:rPr>
              <a:t>ofere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sprijin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intrucat</a:t>
            </a:r>
            <a:r>
              <a:rPr lang="en-US" sz="1600" dirty="0">
                <a:latin typeface="Times New Roman" panose="02020603050405020304" pitchFamily="18" charset="0"/>
                <a:cs typeface="Times New Roman" panose="02020603050405020304" pitchFamily="18" charset="0"/>
              </a:rPr>
              <a:t> ne </a:t>
            </a:r>
            <a:r>
              <a:rPr lang="en-US" sz="1600" dirty="0" err="1">
                <a:latin typeface="Times New Roman" panose="02020603050405020304" pitchFamily="18" charset="0"/>
                <a:cs typeface="Times New Roman" panose="02020603050405020304" pitchFamily="18" charset="0"/>
              </a:rPr>
              <a:t>asteptam</a:t>
            </a:r>
            <a:r>
              <a:rPr lang="en-US" sz="1600" dirty="0">
                <a:latin typeface="Times New Roman" panose="02020603050405020304" pitchFamily="18" charset="0"/>
                <a:cs typeface="Times New Roman" panose="02020603050405020304" pitchFamily="18" charset="0"/>
              </a:rPr>
              <a:t> la un </a:t>
            </a:r>
            <a:r>
              <a:rPr lang="en-US" sz="1600" dirty="0" err="1">
                <a:latin typeface="Times New Roman" panose="02020603050405020304" pitchFamily="18" charset="0"/>
                <a:cs typeface="Times New Roman" panose="02020603050405020304" pitchFamily="18" charset="0"/>
              </a:rPr>
              <a:t>numar</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foarte</a:t>
            </a:r>
            <a:r>
              <a:rPr lang="en-US" sz="1600" dirty="0">
                <a:latin typeface="Times New Roman" panose="02020603050405020304" pitchFamily="18" charset="0"/>
                <a:cs typeface="Times New Roman" panose="02020603050405020304" pitchFamily="18" charset="0"/>
              </a:rPr>
              <a:t> mare de </a:t>
            </a:r>
            <a:r>
              <a:rPr lang="en-US" sz="1600" dirty="0" err="1">
                <a:latin typeface="Times New Roman" panose="02020603050405020304" pitchFamily="18" charset="0"/>
                <a:cs typeface="Times New Roman" panose="02020603050405020304" pitchFamily="18" charset="0"/>
              </a:rPr>
              <a:t>participanti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Cel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mai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probabil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vom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stabili</a:t>
            </a:r>
            <a:r>
              <a:rPr lang="en-US" sz="1600" dirty="0">
                <a:latin typeface="Times New Roman" panose="02020603050405020304" pitchFamily="18" charset="0"/>
                <a:cs typeface="Times New Roman" panose="02020603050405020304" pitchFamily="18" charset="0"/>
              </a:rPr>
              <a:t> un </a:t>
            </a:r>
            <a:r>
              <a:rPr lang="en-US" sz="1600" dirty="0" err="1">
                <a:latin typeface="Times New Roman" panose="02020603050405020304" pitchFamily="18" charset="0"/>
                <a:cs typeface="Times New Roman" panose="02020603050405020304" pitchFamily="18" charset="0"/>
              </a:rPr>
              <a:t>nou</a:t>
            </a:r>
            <a:r>
              <a:rPr lang="en-US" sz="1600" dirty="0">
                <a:latin typeface="Times New Roman" panose="02020603050405020304" pitchFamily="18" charset="0"/>
                <a:cs typeface="Times New Roman" panose="02020603050405020304" pitchFamily="18" charset="0"/>
              </a:rPr>
              <a:t> record de </a:t>
            </a:r>
            <a:r>
              <a:rPr lang="en-US" sz="1600" dirty="0" err="1">
                <a:latin typeface="Times New Roman" panose="02020603050405020304" pitchFamily="18" charset="0"/>
                <a:cs typeface="Times New Roman" panose="02020603050405020304" pitchFamily="18" charset="0"/>
              </a:rPr>
              <a:t>participare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dupa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crosul</a:t>
            </a:r>
            <a:r>
              <a:rPr lang="en-US" sz="1600" dirty="0">
                <a:latin typeface="Times New Roman" panose="02020603050405020304" pitchFamily="18" charset="0"/>
                <a:cs typeface="Times New Roman" panose="02020603050405020304" pitchFamily="18" charset="0"/>
              </a:rPr>
              <a:t> din </a:t>
            </a:r>
            <a:r>
              <a:rPr lang="en-US" sz="1600" dirty="0" err="1">
                <a:latin typeface="Times New Roman" panose="02020603050405020304" pitchFamily="18" charset="0"/>
                <a:cs typeface="Times New Roman" panose="02020603050405020304" pitchFamily="18" charset="0"/>
              </a:rPr>
              <a:t>acest</a:t>
            </a:r>
            <a:r>
              <a:rPr lang="en-US" sz="1600" dirty="0">
                <a:latin typeface="Times New Roman" panose="02020603050405020304" pitchFamily="18" charset="0"/>
                <a:cs typeface="Times New Roman" panose="02020603050405020304" pitchFamily="18" charset="0"/>
              </a:rPr>
              <a:t> an de la Pitesti (</a:t>
            </a:r>
            <a:r>
              <a:rPr lang="en-US" sz="1600" dirty="0" err="1">
                <a:latin typeface="Times New Roman" panose="02020603050405020304" pitchFamily="18" charset="0"/>
                <a:cs typeface="Times New Roman" panose="02020603050405020304" pitchFamily="18" charset="0"/>
              </a:rPr>
              <a:t>peste</a:t>
            </a:r>
            <a:r>
              <a:rPr lang="en-US" sz="1600" dirty="0">
                <a:latin typeface="Times New Roman" panose="02020603050405020304" pitchFamily="18" charset="0"/>
                <a:cs typeface="Times New Roman" panose="02020603050405020304" pitchFamily="18" charset="0"/>
              </a:rPr>
              <a:t> 5.000 de </a:t>
            </a:r>
            <a:r>
              <a:rPr lang="en-US" sz="1600" dirty="0" err="1">
                <a:latin typeface="Times New Roman" panose="02020603050405020304" pitchFamily="18" charset="0"/>
                <a:cs typeface="Times New Roman" panose="02020603050405020304" pitchFamily="18" charset="0"/>
              </a:rPr>
              <a:t>participanti</a:t>
            </a:r>
            <a:r>
              <a:rPr lang="en-US" sz="1600" dirty="0">
                <a:latin typeface="Times New Roman" panose="02020603050405020304" pitchFamily="18" charset="0"/>
                <a:cs typeface="Times New Roman" panose="02020603050405020304" pitchFamily="18" charset="0"/>
              </a:rPr>
              <a:t> – </a:t>
            </a:r>
            <a:r>
              <a:rPr lang="en-US" sz="1600" dirty="0" err="1">
                <a:latin typeface="Times New Roman" panose="02020603050405020304" pitchFamily="18" charset="0"/>
                <a:cs typeface="Times New Roman" panose="02020603050405020304" pitchFamily="18" charset="0"/>
              </a:rPr>
              <a:t>participare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impresionanta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avand</a:t>
            </a:r>
            <a:r>
              <a:rPr lang="en-US" sz="1600" dirty="0">
                <a:latin typeface="Times New Roman" panose="02020603050405020304" pitchFamily="18" charset="0"/>
                <a:cs typeface="Times New Roman" panose="02020603050405020304" pitchFamily="18" charset="0"/>
              </a:rPr>
              <a:t> in </a:t>
            </a:r>
            <a:r>
              <a:rPr lang="en-US" sz="1600" dirty="0" err="1">
                <a:latin typeface="Times New Roman" panose="02020603050405020304" pitchFamily="18" charset="0"/>
                <a:cs typeface="Times New Roman" panose="02020603050405020304" pitchFamily="18" charset="0"/>
              </a:rPr>
              <a:t>vedere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evenimentul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avea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loc</a:t>
            </a:r>
            <a:r>
              <a:rPr lang="en-US" sz="1600" dirty="0">
                <a:latin typeface="Times New Roman" panose="02020603050405020304" pitchFamily="18" charset="0"/>
                <a:cs typeface="Times New Roman" panose="02020603050405020304" pitchFamily="18" charset="0"/>
              </a:rPr>
              <a:t> in </a:t>
            </a:r>
            <a:r>
              <a:rPr lang="en-US" sz="1600" dirty="0" err="1">
                <a:latin typeface="Times New Roman" panose="02020603050405020304" pitchFamily="18" charset="0"/>
                <a:cs typeface="Times New Roman" panose="02020603050405020304" pitchFamily="18" charset="0"/>
              </a:rPr>
              <a:t>Bucuresti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participarea</a:t>
            </a:r>
            <a:r>
              <a:rPr lang="en-US" sz="1600" dirty="0">
                <a:latin typeface="Times New Roman" panose="02020603050405020304" pitchFamily="18" charset="0"/>
                <a:cs typeface="Times New Roman" panose="02020603050405020304" pitchFamily="18" charset="0"/>
              </a:rPr>
              <a:t> in </a:t>
            </a:r>
            <a:r>
              <a:rPr lang="en-US" sz="1600" dirty="0" err="1">
                <a:latin typeface="Times New Roman" panose="02020603050405020304" pitchFamily="18" charset="0"/>
                <a:cs typeface="Times New Roman" panose="02020603050405020304" pitchFamily="18" charset="0"/>
              </a:rPr>
              <a:t>numar</a:t>
            </a:r>
            <a:r>
              <a:rPr lang="en-US" sz="1600" dirty="0">
                <a:latin typeface="Times New Roman" panose="02020603050405020304" pitchFamily="18" charset="0"/>
                <a:cs typeface="Times New Roman" panose="02020603050405020304" pitchFamily="18" charset="0"/>
              </a:rPr>
              <a:t> mare </a:t>
            </a:r>
            <a:r>
              <a:rPr lang="en-US" sz="1600" dirty="0" err="1">
                <a:latin typeface="Times New Roman" panose="02020603050405020304" pitchFamily="18" charset="0"/>
                <a:cs typeface="Times New Roman" panose="02020603050405020304" pitchFamily="18" charset="0"/>
              </a:rPr>
              <a:t>acampionilor</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olimpice</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renume</a:t>
            </a:r>
            <a:r>
              <a:rPr lang="en-US" sz="1600" dirty="0">
                <a:latin typeface="Times New Roman" panose="02020603050405020304" pitchFamily="18" charset="0"/>
                <a:cs typeface="Times New Roman" panose="02020603050405020304" pitchFamily="18" charset="0"/>
              </a:rPr>
              <a:t> national </a:t>
            </a:r>
            <a:r>
              <a:rPr lang="en-US" sz="1600" dirty="0" err="1">
                <a:latin typeface="Times New Roman" panose="02020603050405020304" pitchFamily="18" charset="0"/>
                <a:cs typeface="Times New Roman" panose="02020603050405020304" pitchFamily="18" charset="0"/>
              </a:rPr>
              <a:t>si</a:t>
            </a:r>
            <a:r>
              <a:rPr lang="en-US" sz="1600" dirty="0">
                <a:latin typeface="Times New Roman" panose="02020603050405020304" pitchFamily="18" charset="0"/>
                <a:cs typeface="Times New Roman" panose="02020603050405020304" pitchFamily="18" charset="0"/>
              </a:rPr>
              <a:t> international, al </a:t>
            </a:r>
            <a:r>
              <a:rPr lang="en-US" sz="1600" dirty="0" err="1">
                <a:latin typeface="Times New Roman" panose="02020603050405020304" pitchFamily="18" charset="0"/>
                <a:cs typeface="Times New Roman" panose="02020603050405020304" pitchFamily="18" charset="0"/>
              </a:rPr>
              <a:t>Nadiei</a:t>
            </a:r>
            <a:r>
              <a:rPr lang="en-US" sz="1600" dirty="0">
                <a:latin typeface="Times New Roman" panose="02020603050405020304" pitchFamily="18" charset="0"/>
                <a:cs typeface="Times New Roman" panose="02020603050405020304" pitchFamily="18" charset="0"/>
              </a:rPr>
              <a:t> personal </a:t>
            </a:r>
            <a:r>
              <a:rPr lang="en-US" sz="1600" dirty="0" err="1">
                <a:latin typeface="Times New Roman" panose="02020603050405020304" pitchFamily="18" charset="0"/>
                <a:cs typeface="Times New Roman" panose="02020603050405020304" pitchFamily="18" charset="0"/>
              </a:rPr>
              <a:t>si</a:t>
            </a:r>
            <a:r>
              <a:rPr lang="en-US" sz="1600" dirty="0">
                <a:latin typeface="Times New Roman" panose="02020603050405020304" pitchFamily="18" charset="0"/>
                <a:cs typeface="Times New Roman" panose="02020603050405020304" pitchFamily="18" charset="0"/>
              </a:rPr>
              <a:t> </a:t>
            </a:r>
            <a:r>
              <a:rPr lang="ro-RO" sz="1600" dirty="0">
                <a:latin typeface="Times New Roman" panose="02020603050405020304" pitchFamily="18" charset="0"/>
                <a:cs typeface="Times New Roman" panose="02020603050405020304" pitchFamily="18" charset="0"/>
              </a:rPr>
              <a:t>î</a:t>
            </a:r>
            <a:r>
              <a:rPr lang="en-US" sz="1600" dirty="0" smtClean="0">
                <a:latin typeface="Times New Roman" panose="02020603050405020304" pitchFamily="18" charset="0"/>
                <a:cs typeface="Times New Roman" panose="02020603050405020304" pitchFamily="18" charset="0"/>
              </a:rPr>
              <a:t>n </a:t>
            </a:r>
            <a:r>
              <a:rPr lang="en-US" sz="1600" dirty="0" err="1">
                <a:latin typeface="Times New Roman" panose="02020603050405020304" pitchFamily="18" charset="0"/>
                <a:cs typeface="Times New Roman" panose="02020603050405020304" pitchFamily="18" charset="0"/>
              </a:rPr>
              <a:t>contextul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anului</a:t>
            </a:r>
            <a:r>
              <a:rPr lang="en-US" sz="1600" dirty="0">
                <a:latin typeface="Times New Roman" panose="02020603050405020304" pitchFamily="18" charset="0"/>
                <a:cs typeface="Times New Roman" panose="02020603050405020304" pitchFamily="18" charset="0"/>
              </a:rPr>
              <a:t> 2026.</a:t>
            </a:r>
          </a:p>
        </p:txBody>
      </p:sp>
    </p:spTree>
    <p:extLst>
      <p:ext uri="{BB962C8B-B14F-4D97-AF65-F5344CB8AC3E}">
        <p14:creationId xmlns:p14="http://schemas.microsoft.com/office/powerpoint/2010/main" val="17291351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smtClean="0"/>
              <a:t>Protocoale de colaborare</a:t>
            </a:r>
            <a:endParaRPr lang="en-US" dirty="0"/>
          </a:p>
        </p:txBody>
      </p:sp>
      <p:sp>
        <p:nvSpPr>
          <p:cNvPr id="3" name="Content Placeholder 2"/>
          <p:cNvSpPr>
            <a:spLocks noGrp="1"/>
          </p:cNvSpPr>
          <p:nvPr>
            <p:ph idx="1"/>
          </p:nvPr>
        </p:nvSpPr>
        <p:spPr/>
        <p:txBody>
          <a:bodyPr>
            <a:normAutofit lnSpcReduction="10000"/>
          </a:bodyPr>
          <a:lstStyle/>
          <a:p>
            <a:r>
              <a:rPr lang="pt-BR" b="1" dirty="0"/>
              <a:t>PROTOCOL DE COLABOARE MEC- COSR</a:t>
            </a:r>
            <a:endParaRPr lang="pt-BR" dirty="0"/>
          </a:p>
          <a:p>
            <a:r>
              <a:rPr lang="pt-BR" b="1" dirty="0"/>
              <a:t>PROTOCOL DE COLABOARE MEC – FR BASEBALL ȘI </a:t>
            </a:r>
            <a:r>
              <a:rPr lang="pt-BR" b="1" dirty="0" smtClean="0"/>
              <a:t>SOFTBALL</a:t>
            </a:r>
            <a:endParaRPr lang="ro-RO" b="1" dirty="0" smtClean="0"/>
          </a:p>
          <a:p>
            <a:r>
              <a:rPr lang="vi-VN" b="1" dirty="0"/>
              <a:t>PROTOCOL DE COLABORARE</a:t>
            </a:r>
            <a:endParaRPr lang="vi-VN" dirty="0"/>
          </a:p>
          <a:p>
            <a:pPr marL="114300" indent="0">
              <a:buNone/>
            </a:pPr>
            <a:r>
              <a:rPr lang="vi-VN" b="1" dirty="0"/>
              <a:t>privind organizarea și desfășurarea </a:t>
            </a:r>
            <a:r>
              <a:rPr lang="vi-VN" b="1" i="1" dirty="0"/>
              <a:t>Programului național – Educație prin fotbal în învățământul preuniversitar</a:t>
            </a:r>
            <a:endParaRPr lang="vi-VN" dirty="0"/>
          </a:p>
          <a:p>
            <a:pPr marL="114300" indent="0">
              <a:buNone/>
            </a:pPr>
            <a:r>
              <a:rPr lang="vi-VN" dirty="0"/>
              <a:t> </a:t>
            </a:r>
          </a:p>
          <a:p>
            <a:pPr marL="114300" indent="0">
              <a:buNone/>
            </a:pPr>
            <a:r>
              <a:rPr lang="vi-VN" dirty="0"/>
              <a:t/>
            </a:r>
            <a:br>
              <a:rPr lang="vi-VN" dirty="0"/>
            </a:br>
            <a:r>
              <a:rPr lang="pt-BR" dirty="0"/>
              <a:t/>
            </a:r>
            <a:br>
              <a:rPr lang="pt-BR" dirty="0"/>
            </a:br>
            <a:endParaRPr lang="en-US" dirty="0"/>
          </a:p>
        </p:txBody>
      </p:sp>
    </p:spTree>
    <p:extLst>
      <p:ext uri="{BB962C8B-B14F-4D97-AF65-F5344CB8AC3E}">
        <p14:creationId xmlns:p14="http://schemas.microsoft.com/office/powerpoint/2010/main" val="32461323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smtClean="0"/>
              <a:t>modificări</a:t>
            </a:r>
            <a:endParaRPr lang="en-US" dirty="0"/>
          </a:p>
        </p:txBody>
      </p:sp>
      <p:sp>
        <p:nvSpPr>
          <p:cNvPr id="3" name="Content Placeholder 2"/>
          <p:cNvSpPr>
            <a:spLocks noGrp="1"/>
          </p:cNvSpPr>
          <p:nvPr>
            <p:ph idx="1"/>
          </p:nvPr>
        </p:nvSpPr>
        <p:spPr/>
        <p:txBody>
          <a:bodyPr/>
          <a:lstStyle/>
          <a:p>
            <a:pPr marL="114300" indent="0">
              <a:buNone/>
            </a:pPr>
            <a:r>
              <a:rPr lang="ro-RO" b="1" dirty="0" smtClean="0"/>
              <a:t>           </a:t>
            </a:r>
            <a:r>
              <a:rPr lang="vi-VN" b="1" dirty="0" smtClean="0"/>
              <a:t>OMEC </a:t>
            </a:r>
            <a:r>
              <a:rPr lang="vi-VN" b="1" dirty="0"/>
              <a:t>6060/2025 privind admiterea în </a:t>
            </a:r>
            <a:r>
              <a:rPr lang="ro-RO" b="1" dirty="0" smtClean="0"/>
              <a:t>          </a:t>
            </a:r>
            <a:r>
              <a:rPr lang="vi-VN" b="1" dirty="0" smtClean="0"/>
              <a:t>învățământul liceal</a:t>
            </a:r>
            <a:endParaRPr lang="ro-RO" b="1" dirty="0" smtClean="0"/>
          </a:p>
          <a:p>
            <a:pPr marL="114300" indent="0">
              <a:buNone/>
            </a:pPr>
            <a:r>
              <a:rPr lang="ro-RO" b="1" dirty="0" smtClean="0"/>
              <a:t>                 Proiect.Ordin privind aprobarea normelor metodologice care vizează organizarea competițiilor școlare</a:t>
            </a:r>
            <a:endParaRPr lang="en-US" dirty="0"/>
          </a:p>
          <a:p>
            <a:pPr marL="114300" indent="0">
              <a:buNone/>
            </a:pPr>
            <a:r>
              <a:rPr lang="en-US" dirty="0"/>
              <a:t/>
            </a:r>
            <a:br>
              <a:rPr lang="en-US" dirty="0"/>
            </a:br>
            <a:r>
              <a:rPr lang="ro-RO" dirty="0" smtClean="0"/>
              <a:t>                 </a:t>
            </a:r>
            <a:r>
              <a:rPr lang="vi-VN" b="1" dirty="0" smtClean="0"/>
              <a:t>Modificări </a:t>
            </a:r>
            <a:r>
              <a:rPr lang="vi-VN" b="1" dirty="0"/>
              <a:t>ROFUIP</a:t>
            </a:r>
            <a:endParaRPr lang="en-US" dirty="0"/>
          </a:p>
        </p:txBody>
      </p:sp>
      <p:sp>
        <p:nvSpPr>
          <p:cNvPr id="4" name="Right Arrow 3"/>
          <p:cNvSpPr/>
          <p:nvPr/>
        </p:nvSpPr>
        <p:spPr>
          <a:xfrm>
            <a:off x="487550" y="1775935"/>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a:off x="480704" y="2636912"/>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755576" y="3913632"/>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89970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a:bodyPr>
          <a:lstStyle/>
          <a:p>
            <a:pPr marL="137160" indent="0">
              <a:buNone/>
            </a:pPr>
            <a:endParaRPr lang="en-US" dirty="0" smtClean="0"/>
          </a:p>
          <a:p>
            <a:r>
              <a:rPr lang="en-US" dirty="0" smtClean="0"/>
              <a:t>Le</a:t>
            </a:r>
            <a:r>
              <a:rPr lang="ro-RO" dirty="0" smtClean="0"/>
              <a:t>gislație</a:t>
            </a:r>
          </a:p>
          <a:p>
            <a:r>
              <a:rPr lang="ro-RO" dirty="0" smtClean="0"/>
              <a:t>Programe școlare</a:t>
            </a:r>
          </a:p>
          <a:p>
            <a:r>
              <a:rPr lang="ro-RO" dirty="0" smtClean="0"/>
              <a:t>Planificări</a:t>
            </a:r>
          </a:p>
          <a:p>
            <a:r>
              <a:rPr lang="ro-RO" dirty="0" smtClean="0"/>
              <a:t>Competiții sportive școlare</a:t>
            </a:r>
          </a:p>
          <a:p>
            <a:r>
              <a:rPr lang="ro-RO" dirty="0" smtClean="0"/>
              <a:t>Diverse</a:t>
            </a:r>
            <a:endParaRPr lang="en-US" dirty="0"/>
          </a:p>
        </p:txBody>
      </p:sp>
      <p:sp>
        <p:nvSpPr>
          <p:cNvPr id="3" name="Text Placeholder 2"/>
          <p:cNvSpPr>
            <a:spLocks noGrp="1"/>
          </p:cNvSpPr>
          <p:nvPr>
            <p:ph type="body" sz="half" idx="2"/>
          </p:nvPr>
        </p:nvSpPr>
        <p:spPr/>
        <p:txBody>
          <a:bodyPr>
            <a:normAutofit/>
          </a:bodyPr>
          <a:lstStyle/>
          <a:p>
            <a:r>
              <a:rPr lang="ro-RO" dirty="0" smtClean="0"/>
              <a:t>Consfătuiri județene</a:t>
            </a:r>
          </a:p>
          <a:p>
            <a:r>
              <a:rPr lang="ro-RO" dirty="0" smtClean="0"/>
              <a:t>An școlar 2025-2026</a:t>
            </a:r>
            <a:endParaRPr lang="en-US" dirty="0"/>
          </a:p>
        </p:txBody>
      </p:sp>
      <p:sp>
        <p:nvSpPr>
          <p:cNvPr id="2" name="Title 1"/>
          <p:cNvSpPr>
            <a:spLocks noGrp="1"/>
          </p:cNvSpPr>
          <p:nvPr>
            <p:ph type="title"/>
          </p:nvPr>
        </p:nvSpPr>
        <p:spPr/>
        <p:txBody>
          <a:bodyPr/>
          <a:lstStyle/>
          <a:p>
            <a:r>
              <a:rPr lang="ro-RO" dirty="0" smtClean="0"/>
              <a:t>Tematica</a:t>
            </a:r>
            <a:endParaRPr lang="en-US" dirty="0"/>
          </a:p>
        </p:txBody>
      </p:sp>
    </p:spTree>
    <p:extLst>
      <p:ext uri="{BB962C8B-B14F-4D97-AF65-F5344CB8AC3E}">
        <p14:creationId xmlns:p14="http://schemas.microsoft.com/office/powerpoint/2010/main" val="40787915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408373"/>
            <a:ext cx="7632848" cy="644363"/>
          </a:xfrm>
        </p:spPr>
        <p:txBody>
          <a:bodyPr/>
          <a:lstStyle/>
          <a:p>
            <a:r>
              <a:rPr lang="ro-RO" dirty="0" smtClean="0"/>
              <a:t>R.O.F.U.I.P-4498/8.IULIE 2025</a:t>
            </a:r>
            <a:endParaRPr lang="en-US" dirty="0"/>
          </a:p>
        </p:txBody>
      </p:sp>
      <p:sp>
        <p:nvSpPr>
          <p:cNvPr id="3" name="Content Placeholder 2"/>
          <p:cNvSpPr>
            <a:spLocks noGrp="1"/>
          </p:cNvSpPr>
          <p:nvPr>
            <p:ph idx="1"/>
          </p:nvPr>
        </p:nvSpPr>
        <p:spPr>
          <a:xfrm>
            <a:off x="457200" y="1196752"/>
            <a:ext cx="8795320" cy="7272808"/>
          </a:xfrm>
        </p:spPr>
        <p:txBody>
          <a:bodyPr>
            <a:noAutofit/>
          </a:bodyPr>
          <a:lstStyle/>
          <a:p>
            <a:r>
              <a:rPr lang="pt-BR" sz="1100" b="1" dirty="0">
                <a:latin typeface="Arial" panose="020B0604020202020204" pitchFamily="34" charset="0"/>
                <a:cs typeface="Arial" panose="020B0604020202020204" pitchFamily="34" charset="0"/>
              </a:rPr>
              <a:t>ministrul educației și cercetării </a:t>
            </a:r>
            <a:r>
              <a:rPr lang="pt-BR" sz="1100" dirty="0">
                <a:latin typeface="Arial" panose="020B0604020202020204" pitchFamily="34" charset="0"/>
                <a:cs typeface="Arial" panose="020B0604020202020204" pitchFamily="34" charset="0"/>
              </a:rPr>
              <a:t>emite prezentul ordin.</a:t>
            </a:r>
          </a:p>
          <a:p>
            <a:r>
              <a:rPr lang="pt-BR" sz="1100" b="1" dirty="0">
                <a:latin typeface="Arial" panose="020B0604020202020204" pitchFamily="34" charset="0"/>
                <a:cs typeface="Arial" panose="020B0604020202020204" pitchFamily="34" charset="0"/>
              </a:rPr>
              <a:t>Art. I. </a:t>
            </a:r>
            <a:r>
              <a:rPr lang="pt-BR" sz="1100" dirty="0">
                <a:latin typeface="Arial" panose="020B0604020202020204" pitchFamily="34" charset="0"/>
                <a:cs typeface="Arial" panose="020B0604020202020204" pitchFamily="34" charset="0"/>
              </a:rPr>
              <a:t>— Regulamentul-cadru de organizare și funcționare a unităților de</a:t>
            </a:r>
          </a:p>
          <a:p>
            <a:r>
              <a:rPr lang="vi-VN" sz="1100" dirty="0">
                <a:latin typeface="Arial" panose="020B0604020202020204" pitchFamily="34" charset="0"/>
                <a:cs typeface="Arial" panose="020B0604020202020204" pitchFamily="34" charset="0"/>
              </a:rPr>
              <a:t>învățământ preuniversitar, aprobat prin Ordinul ministrului educației nr. 5.726/2024,</a:t>
            </a:r>
          </a:p>
          <a:p>
            <a:r>
              <a:rPr lang="en-US" sz="1100" dirty="0" smtClean="0">
                <a:latin typeface="Arial" panose="020B0604020202020204" pitchFamily="34" charset="0"/>
                <a:cs typeface="Arial" panose="020B0604020202020204" pitchFamily="34" charset="0"/>
              </a:rPr>
              <a:t>public at in </a:t>
            </a:r>
            <a:r>
              <a:rPr lang="en-US" sz="1100" dirty="0" err="1">
                <a:latin typeface="Arial" panose="020B0604020202020204" pitchFamily="34" charset="0"/>
                <a:cs typeface="Arial" panose="020B0604020202020204" pitchFamily="34" charset="0"/>
              </a:rPr>
              <a:t>Monitorul</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Oficial</a:t>
            </a:r>
            <a:r>
              <a:rPr lang="en-US" sz="1100" dirty="0">
                <a:latin typeface="Arial" panose="020B0604020202020204" pitchFamily="34" charset="0"/>
                <a:cs typeface="Arial" panose="020B0604020202020204" pitchFamily="34" charset="0"/>
              </a:rPr>
              <a:t> al </a:t>
            </a:r>
            <a:r>
              <a:rPr lang="en-US" sz="1100" dirty="0" err="1">
                <a:latin typeface="Arial" panose="020B0604020202020204" pitchFamily="34" charset="0"/>
                <a:cs typeface="Arial" panose="020B0604020202020204" pitchFamily="34" charset="0"/>
              </a:rPr>
              <a:t>României</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Partea</a:t>
            </a:r>
            <a:r>
              <a:rPr lang="en-US" sz="1100" dirty="0">
                <a:latin typeface="Arial" panose="020B0604020202020204" pitchFamily="34" charset="0"/>
                <a:cs typeface="Arial" panose="020B0604020202020204" pitchFamily="34" charset="0"/>
              </a:rPr>
              <a:t> I, nr. 795 </a:t>
            </a:r>
            <a:r>
              <a:rPr lang="en-US" sz="1100" dirty="0" err="1">
                <a:latin typeface="Arial" panose="020B0604020202020204" pitchFamily="34" charset="0"/>
                <a:cs typeface="Arial" panose="020B0604020202020204" pitchFamily="34" charset="0"/>
              </a:rPr>
              <a:t>și</a:t>
            </a:r>
            <a:r>
              <a:rPr lang="en-US" sz="1100" dirty="0">
                <a:latin typeface="Arial" panose="020B0604020202020204" pitchFamily="34" charset="0"/>
                <a:cs typeface="Arial" panose="020B0604020202020204" pitchFamily="34" charset="0"/>
              </a:rPr>
              <a:t> 795 </a:t>
            </a:r>
            <a:r>
              <a:rPr lang="en-US" sz="1100" dirty="0" err="1">
                <a:latin typeface="Arial" panose="020B0604020202020204" pitchFamily="34" charset="0"/>
                <a:cs typeface="Arial" panose="020B0604020202020204" pitchFamily="34" charset="0"/>
              </a:rPr>
              <a:t>bis</a:t>
            </a:r>
            <a:r>
              <a:rPr lang="en-US" sz="1100" dirty="0">
                <a:latin typeface="Arial" panose="020B0604020202020204" pitchFamily="34" charset="0"/>
                <a:cs typeface="Arial" panose="020B0604020202020204" pitchFamily="34" charset="0"/>
              </a:rPr>
              <a:t> din 12 august</a:t>
            </a:r>
          </a:p>
          <a:p>
            <a:r>
              <a:rPr lang="pt-BR" sz="1100" dirty="0">
                <a:latin typeface="Arial" panose="020B0604020202020204" pitchFamily="34" charset="0"/>
                <a:cs typeface="Arial" panose="020B0604020202020204" pitchFamily="34" charset="0"/>
              </a:rPr>
              <a:t>2024, se modifică după cum urmează:</a:t>
            </a:r>
          </a:p>
          <a:p>
            <a:r>
              <a:rPr lang="it-IT" sz="1100" dirty="0">
                <a:latin typeface="Arial" panose="020B0604020202020204" pitchFamily="34" charset="0"/>
                <a:cs typeface="Arial" panose="020B0604020202020204" pitchFamily="34" charset="0"/>
              </a:rPr>
              <a:t>1. </a:t>
            </a:r>
            <a:r>
              <a:rPr lang="it-IT" sz="1100" b="1" dirty="0">
                <a:latin typeface="Arial" panose="020B0604020202020204" pitchFamily="34" charset="0"/>
                <a:cs typeface="Arial" panose="020B0604020202020204" pitchFamily="34" charset="0"/>
              </a:rPr>
              <a:t>La articolul 106, alineatul (2) se modifică și va avea următorul cuprins:</a:t>
            </a:r>
          </a:p>
          <a:p>
            <a:r>
              <a:rPr lang="vi-VN" sz="1100" dirty="0">
                <a:latin typeface="Arial" panose="020B0604020202020204" pitchFamily="34" charset="0"/>
                <a:cs typeface="Arial" panose="020B0604020202020204" pitchFamily="34" charset="0"/>
              </a:rPr>
              <a:t>„(2) Rezultatele evaluării se consemnează în catalog, cu cerneală albastră,</a:t>
            </a:r>
          </a:p>
          <a:p>
            <a:r>
              <a:rPr lang="en-US" sz="1100" dirty="0">
                <a:latin typeface="Arial" panose="020B0604020202020204" pitchFamily="34" charset="0"/>
                <a:cs typeface="Arial" panose="020B0604020202020204" pitchFamily="34" charset="0"/>
              </a:rPr>
              <a:t>sub forma: «</a:t>
            </a:r>
            <a:r>
              <a:rPr lang="en-US" sz="1100" dirty="0" err="1">
                <a:latin typeface="Arial" panose="020B0604020202020204" pitchFamily="34" charset="0"/>
                <a:cs typeface="Arial" panose="020B0604020202020204" pitchFamily="34" charset="0"/>
              </a:rPr>
              <a:t>Calificativul</a:t>
            </a:r>
            <a:r>
              <a:rPr lang="en-US" sz="1100" dirty="0">
                <a:latin typeface="Arial" panose="020B0604020202020204" pitchFamily="34" charset="0"/>
                <a:cs typeface="Arial" panose="020B0604020202020204" pitchFamily="34" charset="0"/>
              </a:rPr>
              <a:t>/data», </a:t>
            </a:r>
            <a:r>
              <a:rPr lang="en-US" sz="1100" dirty="0" err="1">
                <a:latin typeface="Arial" panose="020B0604020202020204" pitchFamily="34" charset="0"/>
                <a:cs typeface="Arial" panose="020B0604020202020204" pitchFamily="34" charset="0"/>
              </a:rPr>
              <a:t>respectiv</a:t>
            </a:r>
            <a:r>
              <a:rPr lang="en-US" sz="1100" dirty="0">
                <a:latin typeface="Arial" panose="020B0604020202020204" pitchFamily="34" charset="0"/>
                <a:cs typeface="Arial" panose="020B0604020202020204" pitchFamily="34" charset="0"/>
              </a:rPr>
              <a:t> «Nota/data», </a:t>
            </a:r>
            <a:r>
              <a:rPr lang="en-US" sz="1100" dirty="0" err="1">
                <a:latin typeface="Arial" panose="020B0604020202020204" pitchFamily="34" charset="0"/>
                <a:cs typeface="Arial" panose="020B0604020202020204" pitchFamily="34" charset="0"/>
              </a:rPr>
              <a:t>și</a:t>
            </a:r>
            <a:r>
              <a:rPr lang="en-US" sz="1100" dirty="0">
                <a:latin typeface="Arial" panose="020B0604020202020204" pitchFamily="34" charset="0"/>
                <a:cs typeface="Arial" panose="020B0604020202020204" pitchFamily="34" charset="0"/>
              </a:rPr>
              <a:t>/</a:t>
            </a:r>
            <a:r>
              <a:rPr lang="en-US" sz="1100" dirty="0" err="1">
                <a:latin typeface="Arial" panose="020B0604020202020204" pitchFamily="34" charset="0"/>
                <a:cs typeface="Arial" panose="020B0604020202020204" pitchFamily="34" charset="0"/>
              </a:rPr>
              <a:t>sau</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în</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catalogul</a:t>
            </a:r>
            <a:endParaRPr lang="en-US" sz="1100" dirty="0">
              <a:latin typeface="Arial" panose="020B0604020202020204" pitchFamily="34" charset="0"/>
              <a:cs typeface="Arial" panose="020B0604020202020204" pitchFamily="34" charset="0"/>
            </a:endParaRPr>
          </a:p>
          <a:p>
            <a:r>
              <a:rPr lang="vi-VN" sz="1100" dirty="0">
                <a:latin typeface="Arial" panose="020B0604020202020204" pitchFamily="34" charset="0"/>
                <a:cs typeface="Arial" panose="020B0604020202020204" pitchFamily="34" charset="0"/>
              </a:rPr>
              <a:t>electronic, cu obligativitatea tipăririi, înregistrării și arhivării acestuia la sfârșitul</a:t>
            </a:r>
          </a:p>
          <a:p>
            <a:r>
              <a:rPr lang="it-IT" sz="1100" dirty="0">
                <a:latin typeface="Arial" panose="020B0604020202020204" pitchFamily="34" charset="0"/>
                <a:cs typeface="Arial" panose="020B0604020202020204" pitchFamily="34" charset="0"/>
              </a:rPr>
              <a:t>anului școlar, prin compartimentul secretariat, în conformitate cu prevederile</a:t>
            </a:r>
          </a:p>
          <a:p>
            <a:r>
              <a:rPr lang="it-IT" sz="1100" dirty="0">
                <a:latin typeface="Arial" panose="020B0604020202020204" pitchFamily="34" charset="0"/>
                <a:cs typeface="Arial" panose="020B0604020202020204" pitchFamily="34" charset="0"/>
              </a:rPr>
              <a:t>cuprinse în Standardele tehnice minime necesare pentru utilizarea catalogului</a:t>
            </a:r>
          </a:p>
          <a:p>
            <a:r>
              <a:rPr lang="vi-VN" sz="1100" dirty="0">
                <a:latin typeface="Arial" panose="020B0604020202020204" pitchFamily="34" charset="0"/>
                <a:cs typeface="Arial" panose="020B0604020202020204" pitchFamily="34" charset="0"/>
              </a:rPr>
              <a:t>electronic, aprobate prin ordin al ministrului educației și cercetării.”</a:t>
            </a:r>
          </a:p>
          <a:p>
            <a:r>
              <a:rPr lang="it-IT" sz="1100" dirty="0">
                <a:latin typeface="Arial" panose="020B0604020202020204" pitchFamily="34" charset="0"/>
                <a:cs typeface="Arial" panose="020B0604020202020204" pitchFamily="34" charset="0"/>
              </a:rPr>
              <a:t>2. </a:t>
            </a:r>
            <a:r>
              <a:rPr lang="it-IT" sz="1100" b="1" dirty="0">
                <a:latin typeface="Arial" panose="020B0604020202020204" pitchFamily="34" charset="0"/>
                <a:cs typeface="Arial" panose="020B0604020202020204" pitchFamily="34" charset="0"/>
              </a:rPr>
              <a:t>La articolul 112, alineatul (4) se modifică și va avea următorul cuprins:</a:t>
            </a:r>
          </a:p>
          <a:p>
            <a:r>
              <a:rPr lang="vi-VN" sz="1100" b="1" dirty="0">
                <a:latin typeface="Arial" panose="020B0604020202020204" pitchFamily="34" charset="0"/>
                <a:cs typeface="Arial" panose="020B0604020202020204" pitchFamily="34" charset="0"/>
              </a:rPr>
              <a:t>„(4) Beneficiarilor primari scutiți de efort fizic la orele de educație fizică și</a:t>
            </a:r>
          </a:p>
          <a:p>
            <a:r>
              <a:rPr lang="vi-VN" sz="1100" b="1" dirty="0">
                <a:latin typeface="Arial" panose="020B0604020202020204" pitchFamily="34" charset="0"/>
                <a:cs typeface="Arial" panose="020B0604020202020204" pitchFamily="34" charset="0"/>
              </a:rPr>
              <a:t>sport, pe o perioadă determinată în timpul anului școlar, li se încheie media la</a:t>
            </a:r>
          </a:p>
          <a:p>
            <a:r>
              <a:rPr lang="vi-VN" sz="1100" b="1" dirty="0">
                <a:latin typeface="Arial" panose="020B0604020202020204" pitchFamily="34" charset="0"/>
                <a:cs typeface="Arial" panose="020B0604020202020204" pitchFamily="34" charset="0"/>
              </a:rPr>
              <a:t>această disciplină, pentru anul școlar respectiv, numai dacă au obținut cel puțin</a:t>
            </a:r>
          </a:p>
          <a:p>
            <a:r>
              <a:rPr lang="it-IT" sz="1100" b="1" dirty="0">
                <a:latin typeface="Arial" panose="020B0604020202020204" pitchFamily="34" charset="0"/>
                <a:cs typeface="Arial" panose="020B0604020202020204" pitchFamily="34" charset="0"/>
              </a:rPr>
              <a:t>2 calificative/note. În caz contrar, acestor elevi nu li se încheie media la această</a:t>
            </a:r>
          </a:p>
          <a:p>
            <a:r>
              <a:rPr lang="es-ES" sz="1100" b="1" dirty="0" err="1">
                <a:latin typeface="Arial" panose="020B0604020202020204" pitchFamily="34" charset="0"/>
                <a:cs typeface="Arial" panose="020B0604020202020204" pitchFamily="34" charset="0"/>
              </a:rPr>
              <a:t>disciplină</a:t>
            </a:r>
            <a:r>
              <a:rPr lang="es-ES" sz="1100" b="1" dirty="0">
                <a:latin typeface="Arial" panose="020B0604020202020204" pitchFamily="34" charset="0"/>
                <a:cs typeface="Arial" panose="020B0604020202020204" pitchFamily="34" charset="0"/>
              </a:rPr>
              <a:t> </a:t>
            </a:r>
            <a:r>
              <a:rPr lang="es-ES" sz="1100" b="1" dirty="0" err="1">
                <a:latin typeface="Arial" panose="020B0604020202020204" pitchFamily="34" charset="0"/>
                <a:cs typeface="Arial" panose="020B0604020202020204" pitchFamily="34" charset="0"/>
              </a:rPr>
              <a:t>și</a:t>
            </a:r>
            <a:r>
              <a:rPr lang="es-ES" sz="1100" b="1" dirty="0">
                <a:latin typeface="Arial" panose="020B0604020202020204" pitchFamily="34" charset="0"/>
                <a:cs typeface="Arial" panose="020B0604020202020204" pitchFamily="34" charset="0"/>
              </a:rPr>
              <a:t>, </a:t>
            </a:r>
            <a:r>
              <a:rPr lang="es-ES" sz="1100" b="1" dirty="0" err="1">
                <a:latin typeface="Arial" panose="020B0604020202020204" pitchFamily="34" charset="0"/>
                <a:cs typeface="Arial" panose="020B0604020202020204" pitchFamily="34" charset="0"/>
              </a:rPr>
              <a:t>respectiv</a:t>
            </a:r>
            <a:r>
              <a:rPr lang="es-ES" sz="1100" b="1" dirty="0">
                <a:latin typeface="Arial" panose="020B0604020202020204" pitchFamily="34" charset="0"/>
                <a:cs typeface="Arial" panose="020B0604020202020204" pitchFamily="34" charset="0"/>
              </a:rPr>
              <a:t>, media </a:t>
            </a:r>
            <a:r>
              <a:rPr lang="es-ES" sz="1100" b="1" dirty="0" err="1">
                <a:latin typeface="Arial" panose="020B0604020202020204" pitchFamily="34" charset="0"/>
                <a:cs typeface="Arial" panose="020B0604020202020204" pitchFamily="34" charset="0"/>
              </a:rPr>
              <a:t>anuală</a:t>
            </a:r>
            <a:r>
              <a:rPr lang="es-ES" sz="1100" b="1" dirty="0">
                <a:latin typeface="Arial" panose="020B0604020202020204" pitchFamily="34" charset="0"/>
                <a:cs typeface="Arial" panose="020B0604020202020204" pitchFamily="34" charset="0"/>
              </a:rPr>
              <a:t> se </a:t>
            </a:r>
            <a:r>
              <a:rPr lang="es-ES" sz="1100" b="1" dirty="0" err="1">
                <a:latin typeface="Arial" panose="020B0604020202020204" pitchFamily="34" charset="0"/>
                <a:cs typeface="Arial" panose="020B0604020202020204" pitchFamily="34" charset="0"/>
              </a:rPr>
              <a:t>calculează</a:t>
            </a:r>
            <a:r>
              <a:rPr lang="es-ES" sz="1100" b="1" dirty="0">
                <a:latin typeface="Arial" panose="020B0604020202020204" pitchFamily="34" charset="0"/>
                <a:cs typeface="Arial" panose="020B0604020202020204" pitchFamily="34" charset="0"/>
              </a:rPr>
              <a:t> </a:t>
            </a:r>
            <a:r>
              <a:rPr lang="es-ES" sz="1100" b="1" dirty="0" err="1">
                <a:latin typeface="Arial" panose="020B0604020202020204" pitchFamily="34" charset="0"/>
                <a:cs typeface="Arial" panose="020B0604020202020204" pitchFamily="34" charset="0"/>
              </a:rPr>
              <a:t>fără</a:t>
            </a:r>
            <a:r>
              <a:rPr lang="es-ES" sz="1100" b="1" dirty="0">
                <a:latin typeface="Arial" panose="020B0604020202020204" pitchFamily="34" charset="0"/>
                <a:cs typeface="Arial" panose="020B0604020202020204" pitchFamily="34" charset="0"/>
              </a:rPr>
              <a:t> media de la </a:t>
            </a:r>
            <a:r>
              <a:rPr lang="es-ES" sz="1100" b="1" dirty="0" err="1">
                <a:latin typeface="Arial" panose="020B0604020202020204" pitchFamily="34" charset="0"/>
                <a:cs typeface="Arial" panose="020B0604020202020204" pitchFamily="34" charset="0"/>
              </a:rPr>
              <a:t>această</a:t>
            </a:r>
            <a:endParaRPr lang="es-ES" sz="1100" b="1" dirty="0">
              <a:latin typeface="Arial" panose="020B0604020202020204" pitchFamily="34" charset="0"/>
              <a:cs typeface="Arial" panose="020B0604020202020204" pitchFamily="34" charset="0"/>
            </a:endParaRPr>
          </a:p>
          <a:p>
            <a:r>
              <a:rPr lang="vi-VN" sz="1100" b="1" dirty="0">
                <a:latin typeface="Arial" panose="020B0604020202020204" pitchFamily="34" charset="0"/>
                <a:cs typeface="Arial" panose="020B0604020202020204" pitchFamily="34" charset="0"/>
              </a:rPr>
              <a:t>disciplină.”</a:t>
            </a:r>
          </a:p>
          <a:p>
            <a:r>
              <a:rPr lang="it-IT" sz="1100" dirty="0">
                <a:latin typeface="Arial" panose="020B0604020202020204" pitchFamily="34" charset="0"/>
                <a:cs typeface="Arial" panose="020B0604020202020204" pitchFamily="34" charset="0"/>
              </a:rPr>
              <a:t>3. </a:t>
            </a:r>
            <a:r>
              <a:rPr lang="it-IT" sz="1100" b="1" dirty="0">
                <a:latin typeface="Arial" panose="020B0604020202020204" pitchFamily="34" charset="0"/>
                <a:cs typeface="Arial" panose="020B0604020202020204" pitchFamily="34" charset="0"/>
              </a:rPr>
              <a:t>La articolul 116, alineatul (5) se modifică și va avea următorul cuprins:</a:t>
            </a:r>
          </a:p>
          <a:p>
            <a:r>
              <a:rPr lang="en-US" sz="1100" dirty="0">
                <a:latin typeface="Arial" panose="020B0604020202020204" pitchFamily="34" charset="0"/>
                <a:cs typeface="Arial" panose="020B0604020202020204" pitchFamily="34" charset="0"/>
              </a:rPr>
              <a:t>„(5) </a:t>
            </a:r>
            <a:r>
              <a:rPr lang="en-US" sz="1100" dirty="0" err="1">
                <a:latin typeface="Arial" panose="020B0604020202020204" pitchFamily="34" charset="0"/>
                <a:cs typeface="Arial" panose="020B0604020202020204" pitchFamily="34" charset="0"/>
              </a:rPr>
              <a:t>Elevii</a:t>
            </a:r>
            <a:r>
              <a:rPr lang="en-US" sz="1100" dirty="0">
                <a:latin typeface="Arial" panose="020B0604020202020204" pitchFamily="34" charset="0"/>
                <a:cs typeface="Arial" panose="020B0604020202020204" pitchFamily="34" charset="0"/>
              </a:rPr>
              <a:t> care nu </a:t>
            </a:r>
            <a:r>
              <a:rPr lang="en-US" sz="1100" dirty="0" err="1">
                <a:latin typeface="Arial" panose="020B0604020202020204" pitchFamily="34" charset="0"/>
                <a:cs typeface="Arial" panose="020B0604020202020204" pitchFamily="34" charset="0"/>
              </a:rPr>
              <a:t>îndeplinesc</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condițiile</a:t>
            </a:r>
            <a:r>
              <a:rPr lang="en-US" sz="1100" dirty="0">
                <a:latin typeface="Arial" panose="020B0604020202020204" pitchFamily="34" charset="0"/>
                <a:cs typeface="Arial" panose="020B0604020202020204" pitchFamily="34" charset="0"/>
              </a:rPr>
              <a:t> de la </a:t>
            </a:r>
            <a:r>
              <a:rPr lang="en-US" sz="1100" dirty="0" err="1">
                <a:latin typeface="Arial" panose="020B0604020202020204" pitchFamily="34" charset="0"/>
                <a:cs typeface="Arial" panose="020B0604020202020204" pitchFamily="34" charset="0"/>
              </a:rPr>
              <a:t>alin</a:t>
            </a:r>
            <a:r>
              <a:rPr lang="en-US" sz="1100" dirty="0">
                <a:latin typeface="Arial" panose="020B0604020202020204" pitchFamily="34" charset="0"/>
                <a:cs typeface="Arial" panose="020B0604020202020204" pitchFamily="34" charset="0"/>
              </a:rPr>
              <a:t>. (1)-(4) se </a:t>
            </a:r>
            <a:r>
              <a:rPr lang="en-US" sz="1100" dirty="0" err="1">
                <a:latin typeface="Arial" panose="020B0604020202020204" pitchFamily="34" charset="0"/>
                <a:cs typeface="Arial" panose="020B0604020202020204" pitchFamily="34" charset="0"/>
              </a:rPr>
              <a:t>vor</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transfera</a:t>
            </a:r>
            <a:r>
              <a:rPr lang="en-US" sz="1100" dirty="0">
                <a:latin typeface="Arial" panose="020B0604020202020204" pitchFamily="34" charset="0"/>
                <a:cs typeface="Arial" panose="020B0604020202020204" pitchFamily="34" charset="0"/>
              </a:rPr>
              <a:t>,</a:t>
            </a:r>
          </a:p>
          <a:p>
            <a:r>
              <a:rPr lang="vi-VN" sz="1100" dirty="0">
                <a:latin typeface="Arial" panose="020B0604020202020204" pitchFamily="34" charset="0"/>
                <a:cs typeface="Arial" panose="020B0604020202020204" pitchFamily="34" charset="0"/>
              </a:rPr>
              <a:t>pentru anul școlar următor, la alte profiluri/specializări, cu respectarea legislației în</a:t>
            </a:r>
          </a:p>
          <a:p>
            <a:r>
              <a:rPr lang="pt-BR" sz="1100" dirty="0">
                <a:latin typeface="Arial" panose="020B0604020202020204" pitchFamily="34" charset="0"/>
                <a:cs typeface="Arial" panose="020B0604020202020204" pitchFamily="34" charset="0"/>
              </a:rPr>
              <a:t>vigoare și a regulamentelor de organizare și funcționare a unităților în cauză.”</a:t>
            </a:r>
          </a:p>
          <a:p>
            <a:r>
              <a:rPr lang="vi-VN" sz="1100" b="1" dirty="0">
                <a:latin typeface="Arial" panose="020B0604020202020204" pitchFamily="34" charset="0"/>
                <a:cs typeface="Arial" panose="020B0604020202020204" pitchFamily="34" charset="0"/>
              </a:rPr>
              <a:t>Art. II. </a:t>
            </a:r>
            <a:r>
              <a:rPr lang="vi-VN" sz="1100" dirty="0">
                <a:latin typeface="Arial" panose="020B0604020202020204" pitchFamily="34" charset="0"/>
                <a:cs typeface="Arial" panose="020B0604020202020204" pitchFamily="34" charset="0"/>
              </a:rPr>
              <a:t>— Direcția generală echitate și performanță în învățământul</a:t>
            </a:r>
          </a:p>
          <a:p>
            <a:r>
              <a:rPr lang="vi-VN" sz="1100" dirty="0">
                <a:latin typeface="Arial" panose="020B0604020202020204" pitchFamily="34" charset="0"/>
                <a:cs typeface="Arial" panose="020B0604020202020204" pitchFamily="34" charset="0"/>
              </a:rPr>
              <a:t>preuniversitar, Direcția generală management, carieră didactică și rețea școlară</a:t>
            </a:r>
          </a:p>
          <a:p>
            <a:r>
              <a:rPr lang="vi-VN" sz="1100" dirty="0">
                <a:latin typeface="Arial" panose="020B0604020202020204" pitchFamily="34" charset="0"/>
                <a:cs typeface="Arial" panose="020B0604020202020204" pitchFamily="34" charset="0"/>
              </a:rPr>
              <a:t>în învățământul preuniversitar, Direcția generală minorități și desegregare,</a:t>
            </a:r>
          </a:p>
          <a:p>
            <a:r>
              <a:rPr lang="en-US" sz="1100" dirty="0" err="1">
                <a:latin typeface="Arial" panose="020B0604020202020204" pitchFamily="34" charset="0"/>
                <a:cs typeface="Arial" panose="020B0604020202020204" pitchFamily="34" charset="0"/>
              </a:rPr>
              <a:t>inspectoratele</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școlare</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județene</a:t>
            </a:r>
            <a:r>
              <a:rPr lang="en-US" sz="1100" dirty="0">
                <a:latin typeface="Arial" panose="020B0604020202020204" pitchFamily="34" charset="0"/>
                <a:cs typeface="Arial" panose="020B0604020202020204" pitchFamily="34" charset="0"/>
              </a:rPr>
              <a:t>/</a:t>
            </a:r>
            <a:r>
              <a:rPr lang="en-US" sz="1100" dirty="0" err="1">
                <a:latin typeface="Arial" panose="020B0604020202020204" pitchFamily="34" charset="0"/>
                <a:cs typeface="Arial" panose="020B0604020202020204" pitchFamily="34" charset="0"/>
              </a:rPr>
              <a:t>Inspectoratul</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Școlar</a:t>
            </a:r>
            <a:r>
              <a:rPr lang="en-US" sz="1100" dirty="0">
                <a:latin typeface="Arial" panose="020B0604020202020204" pitchFamily="34" charset="0"/>
                <a:cs typeface="Arial" panose="020B0604020202020204" pitchFamily="34" charset="0"/>
              </a:rPr>
              <a:t> al </a:t>
            </a:r>
            <a:r>
              <a:rPr lang="en-US" sz="1100" dirty="0" err="1">
                <a:latin typeface="Arial" panose="020B0604020202020204" pitchFamily="34" charset="0"/>
                <a:cs typeface="Arial" panose="020B0604020202020204" pitchFamily="34" charset="0"/>
              </a:rPr>
              <a:t>Municipiului</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București</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și</a:t>
            </a:r>
            <a:endParaRPr lang="en-US" sz="1100" dirty="0">
              <a:latin typeface="Arial" panose="020B0604020202020204" pitchFamily="34" charset="0"/>
              <a:cs typeface="Arial" panose="020B0604020202020204" pitchFamily="34" charset="0"/>
            </a:endParaRPr>
          </a:p>
          <a:p>
            <a:r>
              <a:rPr lang="vi-VN" sz="1100" dirty="0">
                <a:latin typeface="Arial" panose="020B0604020202020204" pitchFamily="34" charset="0"/>
                <a:cs typeface="Arial" panose="020B0604020202020204" pitchFamily="34" charset="0"/>
              </a:rPr>
              <a:t>unitățile de învățământ preuniversitar duc la îndeplinire prevederile prezentului</a:t>
            </a:r>
          </a:p>
          <a:p>
            <a:r>
              <a:rPr lang="en-US" sz="1100" dirty="0" err="1">
                <a:latin typeface="Arial" panose="020B0604020202020204" pitchFamily="34" charset="0"/>
                <a:cs typeface="Arial" panose="020B0604020202020204" pitchFamily="34" charset="0"/>
              </a:rPr>
              <a:t>ordin</a:t>
            </a:r>
            <a:r>
              <a:rPr lang="en-US" sz="1100" dirty="0">
                <a:latin typeface="Arial" panose="020B0604020202020204" pitchFamily="34" charset="0"/>
                <a:cs typeface="Arial" panose="020B0604020202020204" pitchFamily="34" charset="0"/>
              </a:rPr>
              <a:t>.</a:t>
            </a:r>
          </a:p>
          <a:p>
            <a:r>
              <a:rPr lang="vi-VN" sz="1100" b="1" dirty="0">
                <a:latin typeface="Arial" panose="020B0604020202020204" pitchFamily="34" charset="0"/>
                <a:cs typeface="Arial" panose="020B0604020202020204" pitchFamily="34" charset="0"/>
              </a:rPr>
              <a:t>Art. III. </a:t>
            </a:r>
            <a:r>
              <a:rPr lang="vi-VN" sz="1100" dirty="0">
                <a:latin typeface="Arial" panose="020B0604020202020204" pitchFamily="34" charset="0"/>
                <a:cs typeface="Arial" panose="020B0604020202020204" pitchFamily="34" charset="0"/>
              </a:rPr>
              <a:t>— Prezentul ordin se publică în Monitorul Oficial al României, Partea I.</a:t>
            </a:r>
          </a:p>
          <a:p>
            <a:r>
              <a:rPr lang="vi-VN" sz="1100" dirty="0">
                <a:latin typeface="Arial" panose="020B0604020202020204" pitchFamily="34" charset="0"/>
                <a:cs typeface="Arial" panose="020B0604020202020204" pitchFamily="34" charset="0"/>
              </a:rPr>
              <a:t>Ministrul educației și cercetării,</a:t>
            </a:r>
          </a:p>
          <a:p>
            <a:r>
              <a:rPr lang="en-US" sz="1100" b="1" dirty="0">
                <a:latin typeface="Arial" panose="020B0604020202020204" pitchFamily="34" charset="0"/>
                <a:cs typeface="Arial" panose="020B0604020202020204" pitchFamily="34" charset="0"/>
              </a:rPr>
              <a:t>Daniel-</a:t>
            </a:r>
            <a:r>
              <a:rPr lang="en-US" sz="1100" b="1" dirty="0" err="1">
                <a:latin typeface="Arial" panose="020B0604020202020204" pitchFamily="34" charset="0"/>
                <a:cs typeface="Arial" panose="020B0604020202020204" pitchFamily="34" charset="0"/>
              </a:rPr>
              <a:t>Ovidiu</a:t>
            </a:r>
            <a:r>
              <a:rPr lang="en-US" sz="1100" b="1" dirty="0">
                <a:latin typeface="Arial" panose="020B0604020202020204" pitchFamily="34" charset="0"/>
                <a:cs typeface="Arial" panose="020B0604020202020204" pitchFamily="34" charset="0"/>
              </a:rPr>
              <a:t> David</a:t>
            </a:r>
          </a:p>
          <a:p>
            <a:r>
              <a:rPr lang="en-US" sz="1100" dirty="0" err="1">
                <a:latin typeface="Arial" panose="020B0604020202020204" pitchFamily="34" charset="0"/>
                <a:cs typeface="Arial" panose="020B0604020202020204" pitchFamily="34" charset="0"/>
              </a:rPr>
              <a:t>București</a:t>
            </a:r>
            <a:r>
              <a:rPr lang="en-US" sz="1100" dirty="0">
                <a:latin typeface="Arial" panose="020B0604020202020204" pitchFamily="34" charset="0"/>
                <a:cs typeface="Arial" panose="020B0604020202020204" pitchFamily="34" charset="0"/>
              </a:rPr>
              <a:t>, 8 </a:t>
            </a:r>
            <a:r>
              <a:rPr lang="en-US" sz="1100" dirty="0" err="1">
                <a:latin typeface="Arial" panose="020B0604020202020204" pitchFamily="34" charset="0"/>
                <a:cs typeface="Arial" panose="020B0604020202020204" pitchFamily="34" charset="0"/>
              </a:rPr>
              <a:t>iulie</a:t>
            </a:r>
            <a:r>
              <a:rPr lang="en-US" sz="1100" dirty="0">
                <a:latin typeface="Arial" panose="020B0604020202020204" pitchFamily="34" charset="0"/>
                <a:cs typeface="Arial" panose="020B0604020202020204" pitchFamily="34" charset="0"/>
              </a:rPr>
              <a:t> 2025.</a:t>
            </a:r>
          </a:p>
          <a:p>
            <a:r>
              <a:rPr lang="en-US" sz="1100" dirty="0">
                <a:latin typeface="Arial" panose="020B0604020202020204" pitchFamily="34" charset="0"/>
                <a:cs typeface="Arial" panose="020B0604020202020204" pitchFamily="34" charset="0"/>
              </a:rPr>
              <a:t>Nr.</a:t>
            </a:r>
          </a:p>
        </p:txBody>
      </p:sp>
    </p:spTree>
    <p:extLst>
      <p:ext uri="{BB962C8B-B14F-4D97-AF65-F5344CB8AC3E}">
        <p14:creationId xmlns:p14="http://schemas.microsoft.com/office/powerpoint/2010/main" val="4043659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o-RO" b="1" dirty="0" smtClean="0"/>
              <a:t/>
            </a:r>
            <a:br>
              <a:rPr lang="ro-RO" b="1" dirty="0" smtClean="0"/>
            </a:br>
            <a:r>
              <a:rPr lang="ro-RO" b="1" dirty="0"/>
              <a:t/>
            </a:r>
            <a:br>
              <a:rPr lang="ro-RO" b="1" dirty="0"/>
            </a:br>
            <a:r>
              <a:rPr lang="en-US" b="1" dirty="0" err="1" smtClean="0"/>
              <a:t>Aplicarea</a:t>
            </a:r>
            <a:r>
              <a:rPr lang="en-US" b="1" dirty="0" smtClean="0"/>
              <a:t> </a:t>
            </a:r>
            <a:r>
              <a:rPr lang="en-US" b="1" dirty="0" err="1"/>
              <a:t>curriculumului</a:t>
            </a:r>
            <a:r>
              <a:rPr lang="en-US" b="1" dirty="0"/>
              <a:t> </a:t>
            </a:r>
            <a:r>
              <a:rPr lang="en-US" b="1" dirty="0" err="1"/>
              <a:t>național</a:t>
            </a:r>
            <a:r>
              <a:rPr lang="en-US" b="1" dirty="0"/>
              <a:t> </a:t>
            </a:r>
            <a:r>
              <a:rPr lang="en-US" dirty="0"/>
              <a:t/>
            </a:r>
            <a:br>
              <a:rPr lang="en-US" dirty="0"/>
            </a:br>
            <a:r>
              <a:rPr lang="en-US" dirty="0"/>
              <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pPr marL="114300" indent="0">
              <a:buNone/>
            </a:pPr>
            <a:r>
              <a:rPr lang="ro-RO" dirty="0" smtClean="0"/>
              <a:t>Planuri cadru</a:t>
            </a:r>
          </a:p>
          <a:p>
            <a:pPr>
              <a:buFont typeface="Wingdings" panose="05000000000000000000" pitchFamily="2" charset="2"/>
              <a:buChar char="q"/>
            </a:pPr>
            <a:r>
              <a:rPr lang="ro-RO" dirty="0" smtClean="0"/>
              <a:t>Programe școlare</a:t>
            </a:r>
          </a:p>
          <a:p>
            <a:pPr>
              <a:buFont typeface="Wingdings" panose="05000000000000000000" pitchFamily="2" charset="2"/>
              <a:buChar char="q"/>
            </a:pPr>
            <a:r>
              <a:rPr lang="ro-RO" dirty="0"/>
              <a:t> REPERE METODOLOGICE PENTRU APLICAREA CURRICULUMULUI NAȚIONAL LA CLASELE A IX-A, A X-A, A XI-A ȘI A XII-A, ÎN ANUL ȘCOLAR 2024-2025 PREGĂTIRE SPORTIVĂ TEORETICĂ – CURRICULUM DIFERENȚIAT  ÎNVĂȚĂMÂNT VOCAȚIONAL – PROFIL SPORTIV </a:t>
            </a:r>
            <a:r>
              <a:rPr lang="ro-RO" dirty="0" smtClean="0"/>
              <a:t>–București-2024</a:t>
            </a:r>
          </a:p>
          <a:p>
            <a:pPr>
              <a:buFont typeface="Wingdings" panose="05000000000000000000" pitchFamily="2" charset="2"/>
              <a:buChar char="q"/>
            </a:pPr>
            <a:r>
              <a:rPr lang="ro-RO" dirty="0"/>
              <a:t> REPERE METODOLOGICE PENTRU APLICAREA CURRICULUMULUI NAȚIONAL LA CLASELE A IX-A, A X-A, A XI-A ȘI A XII-A, ÎN ANUL ȘCOLAR 2024-2025 PREGĂTIRE SPORTIVĂ PRACTICĂ – CURRICULUM DIFERENȚIAT  ÎNVĂȚĂMÂNT </a:t>
            </a:r>
            <a:r>
              <a:rPr lang="ro-RO" dirty="0" smtClean="0"/>
              <a:t>VOCAȚIONAL </a:t>
            </a:r>
            <a:r>
              <a:rPr lang="ro-RO" dirty="0"/>
              <a:t>– PROFIL SPORTIV Bucureşti, 2024 </a:t>
            </a:r>
            <a:endParaRPr lang="ro-RO" dirty="0" smtClean="0"/>
          </a:p>
          <a:p>
            <a:pPr>
              <a:buFont typeface="Wingdings" panose="05000000000000000000" pitchFamily="2" charset="2"/>
              <a:buChar char="q"/>
            </a:pPr>
            <a:r>
              <a:rPr lang="ro-RO" dirty="0"/>
              <a:t> R</a:t>
            </a:r>
            <a:r>
              <a:rPr lang="ro-RO" dirty="0" smtClean="0"/>
              <a:t>EPERE </a:t>
            </a:r>
            <a:r>
              <a:rPr lang="ro-RO" dirty="0"/>
              <a:t>METODOLOGICE PENTRU APLICAREA CURRICULUMULUI NAȚIONAL LA CLASELE A IX-A, A X-A, A XI-A ȘI A XII-A, ÎN ANUL ȘCOLAR 2024-2025 EDUCAȚIE FIZICĂ  ÎNVĂȚĂMÂNT LICEAL ȘI ÎNVĂȚĂMÂNT PROFESIONAL Bucureşti, 2024 </a:t>
            </a:r>
            <a:endParaRPr lang="en-US" dirty="0"/>
          </a:p>
        </p:txBody>
      </p:sp>
    </p:spTree>
    <p:extLst>
      <p:ext uri="{BB962C8B-B14F-4D97-AF65-F5344CB8AC3E}">
        <p14:creationId xmlns:p14="http://schemas.microsoft.com/office/powerpoint/2010/main" val="24681420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435280" cy="1527448"/>
          </a:xfrm>
        </p:spPr>
        <p:txBody>
          <a:bodyPr>
            <a:normAutofit fontScale="90000"/>
          </a:bodyPr>
          <a:lstStyle/>
          <a:p>
            <a:r>
              <a:rPr lang="vi-VN" dirty="0"/>
              <a:t> </a:t>
            </a:r>
            <a:r>
              <a:rPr lang="vi-VN" b="1" dirty="0"/>
              <a:t> </a:t>
            </a:r>
            <a:r>
              <a:rPr lang="ro-RO" b="1" dirty="0" smtClean="0"/>
              <a:t/>
            </a:r>
            <a:br>
              <a:rPr lang="ro-RO" b="1" dirty="0" smtClean="0"/>
            </a:br>
            <a:r>
              <a:rPr lang="ro-RO" b="1" dirty="0"/>
              <a:t/>
            </a:r>
            <a:br>
              <a:rPr lang="ro-RO" b="1" dirty="0"/>
            </a:br>
            <a:r>
              <a:rPr lang="vi-VN" sz="1800" b="1" dirty="0" smtClean="0">
                <a:latin typeface="+mn-lt"/>
              </a:rPr>
              <a:t>Programele </a:t>
            </a:r>
            <a:r>
              <a:rPr lang="vi-VN" sz="1800" b="1" dirty="0">
                <a:latin typeface="+mn-lt"/>
              </a:rPr>
              <a:t>școlare pentru </a:t>
            </a:r>
            <a:r>
              <a:rPr lang="vi-VN" sz="1800" b="1" dirty="0" smtClean="0">
                <a:latin typeface="+mn-lt"/>
              </a:rPr>
              <a:t>discipline</a:t>
            </a:r>
            <a:r>
              <a:rPr lang="en-US" sz="1800" b="1" dirty="0" smtClean="0">
                <a:latin typeface="+mn-lt"/>
              </a:rPr>
              <a:t>LE</a:t>
            </a:r>
            <a:r>
              <a:rPr lang="vi-VN" sz="1800" b="1" dirty="0" smtClean="0">
                <a:latin typeface="+mn-lt"/>
              </a:rPr>
              <a:t> </a:t>
            </a:r>
            <a:r>
              <a:rPr lang="vi-VN" sz="1800" b="1" dirty="0">
                <a:latin typeface="+mn-lt"/>
              </a:rPr>
              <a:t>opționale din oferta națională, parte a curriculumului la decizia elevului din oferta școlii </a:t>
            </a:r>
            <a:r>
              <a:rPr lang="ro-RO" sz="1800" b="1" dirty="0" smtClean="0">
                <a:latin typeface="+mn-lt"/>
              </a:rPr>
              <a:t/>
            </a:r>
            <a:br>
              <a:rPr lang="ro-RO" sz="1800" b="1" dirty="0" smtClean="0">
                <a:latin typeface="+mn-lt"/>
              </a:rPr>
            </a:br>
            <a:r>
              <a:rPr lang="ro-RO" sz="1800" b="1" dirty="0" smtClean="0">
                <a:latin typeface="+mn-lt"/>
              </a:rPr>
              <a:t>conf.ord.M.E.C nr.3595/martie 2025</a:t>
            </a:r>
            <a:r>
              <a:rPr lang="vi-VN" sz="1800" dirty="0">
                <a:latin typeface="+mn-lt"/>
              </a:rPr>
              <a:t/>
            </a:r>
            <a:br>
              <a:rPr lang="vi-VN" sz="1800" dirty="0">
                <a:latin typeface="+mn-lt"/>
              </a:rPr>
            </a:br>
            <a:r>
              <a:rPr lang="vi-VN" dirty="0"/>
              <a:t/>
            </a:r>
            <a:br>
              <a:rPr lang="vi-VN" dirty="0"/>
            </a:br>
            <a:endParaRPr lang="en-US" dirty="0"/>
          </a:p>
        </p:txBody>
      </p:sp>
      <p:sp>
        <p:nvSpPr>
          <p:cNvPr id="3" name="Content Placeholder 2"/>
          <p:cNvSpPr>
            <a:spLocks noGrp="1"/>
          </p:cNvSpPr>
          <p:nvPr>
            <p:ph idx="1"/>
          </p:nvPr>
        </p:nvSpPr>
        <p:spPr>
          <a:xfrm>
            <a:off x="683568" y="1916832"/>
            <a:ext cx="8003232" cy="4560168"/>
          </a:xfrm>
        </p:spPr>
        <p:txBody>
          <a:bodyPr>
            <a:normAutofit/>
          </a:bodyPr>
          <a:lstStyle/>
          <a:p>
            <a:pPr marL="0" indent="0">
              <a:buNone/>
            </a:pPr>
            <a:r>
              <a:rPr lang="ro-RO" sz="1400" b="1" i="1" dirty="0" smtClean="0">
                <a:latin typeface="Arial" panose="020B0604020202020204" pitchFamily="34" charset="0"/>
                <a:cs typeface="Arial" panose="020B0604020202020204" pitchFamily="34" charset="0"/>
              </a:rPr>
              <a:t>1.</a:t>
            </a:r>
            <a:r>
              <a:rPr lang="en-US" sz="1400" b="1" i="1" dirty="0" smtClean="0">
                <a:latin typeface="Arial" panose="020B0604020202020204" pitchFamily="34" charset="0"/>
                <a:cs typeface="Arial" panose="020B0604020202020204" pitchFamily="34" charset="0"/>
              </a:rPr>
              <a:t>EDUCAȚIE </a:t>
            </a:r>
            <a:r>
              <a:rPr lang="en-US" sz="1400" b="1" i="1" dirty="0">
                <a:latin typeface="Arial" panose="020B0604020202020204" pitchFamily="34" charset="0"/>
                <a:cs typeface="Arial" panose="020B0604020202020204" pitchFamily="34" charset="0"/>
              </a:rPr>
              <a:t>PRIN MINIBASCHET ÎN ÎNVĂȚĂMÂNTUL </a:t>
            </a:r>
            <a:r>
              <a:rPr lang="en-US" sz="1400" b="1" i="1" dirty="0" smtClean="0">
                <a:latin typeface="Arial" panose="020B0604020202020204" pitchFamily="34" charset="0"/>
                <a:cs typeface="Arial" panose="020B0604020202020204" pitchFamily="34" charset="0"/>
              </a:rPr>
              <a:t>PRIMAR</a:t>
            </a:r>
            <a:r>
              <a:rPr lang="en-US" sz="1400" b="1" dirty="0">
                <a:latin typeface="Arial" panose="020B0604020202020204" pitchFamily="34" charset="0"/>
                <a:cs typeface="Arial" panose="020B0604020202020204" pitchFamily="34" charset="0"/>
              </a:rPr>
              <a:t> - CLASA A </a:t>
            </a:r>
            <a:r>
              <a:rPr lang="en-US" sz="1400" b="1" dirty="0" smtClean="0">
                <a:latin typeface="Arial" panose="020B0604020202020204" pitchFamily="34" charset="0"/>
                <a:cs typeface="Arial" panose="020B0604020202020204" pitchFamily="34" charset="0"/>
              </a:rPr>
              <a:t>III-</a:t>
            </a:r>
            <a:r>
              <a:rPr lang="ro-RO" sz="1400" b="1" dirty="0" smtClean="0">
                <a:latin typeface="Arial" panose="020B0604020202020204" pitchFamily="34" charset="0"/>
                <a:cs typeface="Arial" panose="020B0604020202020204" pitchFamily="34" charset="0"/>
              </a:rPr>
              <a:t>/</a:t>
            </a:r>
            <a:r>
              <a:rPr lang="en-US" sz="1400" b="1" dirty="0" smtClean="0">
                <a:latin typeface="Arial" panose="020B0604020202020204" pitchFamily="34" charset="0"/>
                <a:cs typeface="Arial" panose="020B0604020202020204" pitchFamily="34" charset="0"/>
              </a:rPr>
              <a:t>A </a:t>
            </a:r>
            <a:r>
              <a:rPr lang="en-US" sz="1400" b="1" dirty="0" err="1">
                <a:latin typeface="Arial" panose="020B0604020202020204" pitchFamily="34" charset="0"/>
                <a:cs typeface="Arial" panose="020B0604020202020204" pitchFamily="34" charset="0"/>
              </a:rPr>
              <a:t>și</a:t>
            </a:r>
            <a:r>
              <a:rPr lang="en-US" sz="1400" b="1" dirty="0">
                <a:latin typeface="Arial" panose="020B0604020202020204" pitchFamily="34" charset="0"/>
                <a:cs typeface="Arial" panose="020B0604020202020204" pitchFamily="34" charset="0"/>
              </a:rPr>
              <a:t> CLASA A </a:t>
            </a:r>
            <a:r>
              <a:rPr lang="en-US" sz="1400" b="1" dirty="0" smtClean="0">
                <a:latin typeface="Arial" panose="020B0604020202020204" pitchFamily="34" charset="0"/>
                <a:cs typeface="Arial" panose="020B0604020202020204" pitchFamily="34" charset="0"/>
              </a:rPr>
              <a:t>IV-A</a:t>
            </a:r>
            <a:endParaRPr lang="ro-RO" sz="1400" b="1" dirty="0" smtClean="0">
              <a:latin typeface="Arial" panose="020B0604020202020204" pitchFamily="34" charset="0"/>
              <a:cs typeface="Arial" panose="020B0604020202020204" pitchFamily="34" charset="0"/>
            </a:endParaRPr>
          </a:p>
          <a:p>
            <a:pPr marL="0" indent="0">
              <a:buNone/>
            </a:pPr>
            <a:endParaRPr lang="ro-RO" sz="1400" b="1" dirty="0" smtClean="0">
              <a:latin typeface="Arial" panose="020B0604020202020204" pitchFamily="34" charset="0"/>
              <a:cs typeface="Arial" panose="020B0604020202020204" pitchFamily="34" charset="0"/>
            </a:endParaRPr>
          </a:p>
          <a:p>
            <a:pPr marL="0" indent="0">
              <a:buNone/>
            </a:pPr>
            <a:r>
              <a:rPr lang="ro-RO" sz="1400" b="1" dirty="0" smtClean="0">
                <a:latin typeface="Arial" panose="020B0604020202020204" pitchFamily="34" charset="0"/>
                <a:cs typeface="Arial" panose="020B0604020202020204" pitchFamily="34" charset="0"/>
              </a:rPr>
              <a:t>2.</a:t>
            </a:r>
            <a:r>
              <a:rPr lang="pt-BR" sz="1400" b="1" dirty="0" smtClean="0">
                <a:latin typeface="Arial" panose="020B0604020202020204" pitchFamily="34" charset="0"/>
                <a:cs typeface="Arial" panose="020B0604020202020204" pitchFamily="34" charset="0"/>
              </a:rPr>
              <a:t>ARMONIE </a:t>
            </a:r>
            <a:r>
              <a:rPr lang="pt-BR" sz="1400" b="1" dirty="0">
                <a:latin typeface="Arial" panose="020B0604020202020204" pitchFamily="34" charset="0"/>
                <a:cs typeface="Arial" panose="020B0604020202020204" pitchFamily="34" charset="0"/>
              </a:rPr>
              <a:t>ȘI EXPRESIE CORPORALĂ - CLASELE a V-a – a </a:t>
            </a:r>
            <a:r>
              <a:rPr lang="pt-BR" sz="1400" b="1" dirty="0" smtClean="0">
                <a:latin typeface="Arial" panose="020B0604020202020204" pitchFamily="34" charset="0"/>
                <a:cs typeface="Arial" panose="020B0604020202020204" pitchFamily="34" charset="0"/>
              </a:rPr>
              <a:t>VIII-a</a:t>
            </a:r>
            <a:endParaRPr lang="ro-RO" sz="1400" b="1" dirty="0" smtClean="0">
              <a:latin typeface="Arial" panose="020B0604020202020204" pitchFamily="34" charset="0"/>
              <a:cs typeface="Arial" panose="020B0604020202020204" pitchFamily="34" charset="0"/>
            </a:endParaRPr>
          </a:p>
          <a:p>
            <a:pPr marL="0" indent="0">
              <a:buNone/>
            </a:pPr>
            <a:endParaRPr lang="ro-RO" sz="1400" b="1" dirty="0" smtClean="0">
              <a:latin typeface="Arial" panose="020B0604020202020204" pitchFamily="34" charset="0"/>
              <a:cs typeface="Arial" panose="020B0604020202020204" pitchFamily="34" charset="0"/>
            </a:endParaRPr>
          </a:p>
          <a:p>
            <a:pPr marL="0" indent="0">
              <a:buNone/>
            </a:pPr>
            <a:r>
              <a:rPr lang="ro-RO" sz="1400" b="1" dirty="0" smtClean="0">
                <a:latin typeface="Arial" panose="020B0604020202020204" pitchFamily="34" charset="0"/>
                <a:cs typeface="Arial" panose="020B0604020202020204" pitchFamily="34" charset="0"/>
              </a:rPr>
              <a:t>3.</a:t>
            </a:r>
            <a:r>
              <a:rPr lang="en-US" sz="1400" b="1" dirty="0" smtClean="0">
                <a:latin typeface="Arial" panose="020B0604020202020204" pitchFamily="34" charset="0"/>
                <a:cs typeface="Arial" panose="020B0604020202020204" pitchFamily="34" charset="0"/>
              </a:rPr>
              <a:t>VIITORII </a:t>
            </a:r>
            <a:r>
              <a:rPr lang="en-US" sz="1400" b="1" dirty="0">
                <a:latin typeface="Arial" panose="020B0604020202020204" pitchFamily="34" charset="0"/>
                <a:cs typeface="Arial" panose="020B0604020202020204" pitchFamily="34" charset="0"/>
              </a:rPr>
              <a:t>OLIMPIONI </a:t>
            </a:r>
            <a:endParaRPr lang="ro-RO" sz="1400" b="1" dirty="0" smtClean="0">
              <a:latin typeface="Arial" panose="020B0604020202020204" pitchFamily="34" charset="0"/>
              <a:cs typeface="Arial" panose="020B0604020202020204" pitchFamily="34" charset="0"/>
            </a:endParaRPr>
          </a:p>
          <a:p>
            <a:pPr marL="0" indent="0">
              <a:buNone/>
            </a:pPr>
            <a:r>
              <a:rPr lang="en-US" sz="1400" b="1" dirty="0">
                <a:latin typeface="Arial" panose="020B0604020202020204" pitchFamily="34" charset="0"/>
                <a:cs typeface="Arial" panose="020B0604020202020204" pitchFamily="34" charset="0"/>
              </a:rPr>
              <a:t> </a:t>
            </a:r>
            <a:endParaRPr lang="en-US" sz="1400" dirty="0">
              <a:latin typeface="Arial" panose="020B0604020202020204" pitchFamily="34" charset="0"/>
              <a:cs typeface="Arial" panose="020B0604020202020204" pitchFamily="34" charset="0"/>
            </a:endParaRPr>
          </a:p>
          <a:p>
            <a:pPr marL="0" indent="0">
              <a:buNone/>
            </a:pPr>
            <a:r>
              <a:rPr lang="ro-RO" sz="1400" b="1" i="1" dirty="0" smtClean="0">
                <a:latin typeface="Arial" panose="020B0604020202020204" pitchFamily="34" charset="0"/>
                <a:cs typeface="Arial" panose="020B0604020202020204" pitchFamily="34" charset="0"/>
              </a:rPr>
              <a:t>4.</a:t>
            </a:r>
            <a:r>
              <a:rPr lang="en-US" sz="1400" b="1" i="1" dirty="0" smtClean="0">
                <a:latin typeface="Arial" panose="020B0604020202020204" pitchFamily="34" charset="0"/>
                <a:cs typeface="Arial" panose="020B0604020202020204" pitchFamily="34" charset="0"/>
              </a:rPr>
              <a:t>MUZICĂ </a:t>
            </a:r>
            <a:r>
              <a:rPr lang="en-US" sz="1400" b="1" i="1" dirty="0">
                <a:latin typeface="Arial" panose="020B0604020202020204" pitchFamily="34" charset="0"/>
                <a:cs typeface="Arial" panose="020B0604020202020204" pitchFamily="34" charset="0"/>
              </a:rPr>
              <a:t>ŞI DANS (EXPRESIE CORPORALĂ, RITM ȘI DINAMISM) - CLASA A V-A </a:t>
            </a:r>
            <a:r>
              <a:rPr lang="en-US" sz="1400" b="1" i="1" dirty="0" err="1">
                <a:latin typeface="Arial" panose="020B0604020202020204" pitchFamily="34" charset="0"/>
                <a:cs typeface="Arial" panose="020B0604020202020204" pitchFamily="34" charset="0"/>
              </a:rPr>
              <a:t>și</a:t>
            </a:r>
            <a:r>
              <a:rPr lang="en-US" sz="1400" b="1" i="1" dirty="0">
                <a:latin typeface="Arial" panose="020B0604020202020204" pitchFamily="34" charset="0"/>
                <a:cs typeface="Arial" panose="020B0604020202020204" pitchFamily="34" charset="0"/>
              </a:rPr>
              <a:t> CLASA A VI-A</a:t>
            </a:r>
            <a:endParaRPr lang="en-US" sz="1400" dirty="0">
              <a:latin typeface="Arial" panose="020B0604020202020204" pitchFamily="34" charset="0"/>
              <a:cs typeface="Arial" panose="020B0604020202020204" pitchFamily="34" charset="0"/>
            </a:endParaRPr>
          </a:p>
          <a:p>
            <a:pPr marL="0" indent="0">
              <a:buNone/>
            </a:pPr>
            <a:r>
              <a:rPr lang="en-US" sz="1400" dirty="0">
                <a:latin typeface="Arial" panose="020B0604020202020204" pitchFamily="34" charset="0"/>
                <a:cs typeface="Arial" panose="020B0604020202020204" pitchFamily="34" charset="0"/>
              </a:rPr>
              <a:t/>
            </a:r>
            <a:br>
              <a:rPr lang="en-US" sz="1400" dirty="0">
                <a:latin typeface="Arial" panose="020B0604020202020204" pitchFamily="34" charset="0"/>
                <a:cs typeface="Arial" panose="020B0604020202020204" pitchFamily="34" charset="0"/>
              </a:rPr>
            </a:br>
            <a:r>
              <a:rPr lang="ro-RO" sz="1400" dirty="0" smtClean="0">
                <a:latin typeface="Arial" panose="020B0604020202020204" pitchFamily="34" charset="0"/>
                <a:cs typeface="Arial" panose="020B0604020202020204" pitchFamily="34" charset="0"/>
              </a:rPr>
              <a:t>5.</a:t>
            </a:r>
            <a:r>
              <a:rPr lang="en-US" sz="1400" b="1" i="1" dirty="0" smtClean="0">
                <a:latin typeface="Arial" panose="020B0604020202020204" pitchFamily="34" charset="0"/>
                <a:cs typeface="Arial" panose="020B0604020202020204" pitchFamily="34" charset="0"/>
              </a:rPr>
              <a:t>MINIHANDBAL </a:t>
            </a:r>
            <a:r>
              <a:rPr lang="en-US" sz="1400" b="1" i="1" dirty="0">
                <a:latin typeface="Arial" panose="020B0604020202020204" pitchFamily="34" charset="0"/>
                <a:cs typeface="Arial" panose="020B0604020202020204" pitchFamily="34" charset="0"/>
              </a:rPr>
              <a:t>– MIȘCARE, JOC ȘI FAIR-PLAY - CLASA A III-A </a:t>
            </a:r>
            <a:r>
              <a:rPr lang="en-US" sz="1400" b="1" i="1" dirty="0" err="1">
                <a:latin typeface="Arial" panose="020B0604020202020204" pitchFamily="34" charset="0"/>
                <a:cs typeface="Arial" panose="020B0604020202020204" pitchFamily="34" charset="0"/>
              </a:rPr>
              <a:t>și</a:t>
            </a:r>
            <a:r>
              <a:rPr lang="en-US" sz="1400" b="1" i="1" dirty="0">
                <a:latin typeface="Arial" panose="020B0604020202020204" pitchFamily="34" charset="0"/>
                <a:cs typeface="Arial" panose="020B0604020202020204" pitchFamily="34" charset="0"/>
              </a:rPr>
              <a:t> CLASA A IV-A</a:t>
            </a:r>
            <a:endParaRPr lang="en-US" sz="1400" dirty="0">
              <a:latin typeface="Arial" panose="020B0604020202020204" pitchFamily="34" charset="0"/>
              <a:cs typeface="Arial" panose="020B0604020202020204" pitchFamily="34" charset="0"/>
            </a:endParaRPr>
          </a:p>
          <a:p>
            <a:pPr marL="0" indent="0">
              <a:buNone/>
            </a:pPr>
            <a:r>
              <a:rPr lang="en-US" sz="1400" dirty="0">
                <a:latin typeface="Arial" panose="020B0604020202020204" pitchFamily="34" charset="0"/>
                <a:cs typeface="Arial" panose="020B0604020202020204" pitchFamily="34" charset="0"/>
              </a:rPr>
              <a:t/>
            </a:r>
            <a:br>
              <a:rPr lang="en-US" sz="1400" dirty="0">
                <a:latin typeface="Arial" panose="020B0604020202020204" pitchFamily="34" charset="0"/>
                <a:cs typeface="Arial" panose="020B0604020202020204" pitchFamily="34" charset="0"/>
              </a:rPr>
            </a:br>
            <a:r>
              <a:rPr lang="ro-RO" sz="1400" dirty="0" smtClean="0">
                <a:latin typeface="Arial" panose="020B0604020202020204" pitchFamily="34" charset="0"/>
                <a:cs typeface="Arial" panose="020B0604020202020204" pitchFamily="34" charset="0"/>
              </a:rPr>
              <a:t>6.</a:t>
            </a:r>
            <a:r>
              <a:rPr lang="en-US" sz="1400" b="1" i="1" dirty="0" smtClean="0">
                <a:latin typeface="Arial" panose="020B0604020202020204" pitchFamily="34" charset="0"/>
                <a:cs typeface="Arial" panose="020B0604020202020204" pitchFamily="34" charset="0"/>
              </a:rPr>
              <a:t>EDUCAȚIE </a:t>
            </a:r>
            <a:r>
              <a:rPr lang="en-US" sz="1400" b="1" i="1" dirty="0">
                <a:latin typeface="Arial" panose="020B0604020202020204" pitchFamily="34" charset="0"/>
                <a:cs typeface="Arial" panose="020B0604020202020204" pitchFamily="34" charset="0"/>
              </a:rPr>
              <a:t>NUTRIȚIONALĂ</a:t>
            </a:r>
            <a:r>
              <a:rPr lang="en-US" sz="1400" dirty="0">
                <a:latin typeface="Arial" panose="020B0604020202020204" pitchFamily="34" charset="0"/>
                <a:cs typeface="Arial" panose="020B0604020202020204" pitchFamily="34" charset="0"/>
              </a:rPr>
              <a:t/>
            </a:r>
            <a:br>
              <a:rPr lang="en-US" sz="1400" dirty="0">
                <a:latin typeface="Arial" panose="020B0604020202020204" pitchFamily="34" charset="0"/>
                <a:cs typeface="Arial" panose="020B0604020202020204" pitchFamily="34" charset="0"/>
              </a:rPr>
            </a:br>
            <a:endParaRPr lang="en-US"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073139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505200"/>
            <a:ext cx="8062664" cy="2588096"/>
          </a:xfrm>
        </p:spPr>
        <p:txBody>
          <a:bodyPr>
            <a:normAutofit/>
          </a:bodyPr>
          <a:lstStyle/>
          <a:p>
            <a:pPr fontAlgn="base"/>
            <a:r>
              <a:rPr lang="vi-VN" b="1" i="1" dirty="0"/>
              <a:t> </a:t>
            </a:r>
            <a:r>
              <a:rPr lang="ro-RO" b="1" i="1" dirty="0"/>
              <a:t>-</a:t>
            </a:r>
            <a:r>
              <a:rPr lang="ro-RO" b="1" i="1" dirty="0" smtClean="0"/>
              <a:t>.</a:t>
            </a:r>
            <a:r>
              <a:rPr lang="vi-VN" b="1" i="1" dirty="0" smtClean="0"/>
              <a:t>clasa </a:t>
            </a:r>
            <a:r>
              <a:rPr lang="vi-VN" b="1" i="1" dirty="0"/>
              <a:t>pregătitoare</a:t>
            </a:r>
            <a:r>
              <a:rPr lang="vi-VN" b="1" i="1" dirty="0" smtClean="0"/>
              <a:t>,</a:t>
            </a:r>
            <a:endParaRPr lang="ro-RO" b="1" i="1" dirty="0" smtClean="0"/>
          </a:p>
          <a:p>
            <a:pPr fontAlgn="base"/>
            <a:r>
              <a:rPr lang="vi-VN" b="1" i="1" dirty="0" smtClean="0"/>
              <a:t> </a:t>
            </a:r>
            <a:r>
              <a:rPr lang="ro-RO" b="1" i="1" dirty="0" smtClean="0"/>
              <a:t>-.</a:t>
            </a:r>
            <a:r>
              <a:rPr lang="vi-VN" b="1" i="1" dirty="0" smtClean="0"/>
              <a:t>clasa </a:t>
            </a:r>
            <a:r>
              <a:rPr lang="vi-VN" b="1" i="1" dirty="0"/>
              <a:t>I și clasa a II-a </a:t>
            </a:r>
          </a:p>
          <a:p>
            <a:pPr fontAlgn="base"/>
            <a:r>
              <a:rPr lang="ro-RO" b="1" i="1" dirty="0" smtClean="0"/>
              <a:t>-</a:t>
            </a:r>
            <a:r>
              <a:rPr lang="vi-VN" b="1" i="1" dirty="0" smtClean="0"/>
              <a:t>clasele </a:t>
            </a:r>
            <a:r>
              <a:rPr lang="vi-VN" b="1" i="1" dirty="0"/>
              <a:t>a III-a și a IV-a</a:t>
            </a:r>
          </a:p>
          <a:p>
            <a:endParaRPr lang="en-US" dirty="0"/>
          </a:p>
        </p:txBody>
      </p:sp>
      <p:sp>
        <p:nvSpPr>
          <p:cNvPr id="2" name="Title 1"/>
          <p:cNvSpPr>
            <a:spLocks noGrp="1"/>
          </p:cNvSpPr>
          <p:nvPr>
            <p:ph type="ctrTitle"/>
          </p:nvPr>
        </p:nvSpPr>
        <p:spPr/>
        <p:txBody>
          <a:bodyPr>
            <a:normAutofit fontScale="90000"/>
          </a:bodyPr>
          <a:lstStyle/>
          <a:p>
            <a:pPr algn="ctr"/>
            <a:r>
              <a:rPr lang="vi-VN" sz="1800" dirty="0">
                <a:latin typeface="Arial" panose="020B0604020202020204" pitchFamily="34" charset="0"/>
                <a:cs typeface="Arial" panose="020B0604020202020204" pitchFamily="34" charset="0"/>
              </a:rPr>
              <a:t>Programele școlare pentru discipline opționale din oferta națională, parte a curriculumului la decizia elevului din oferta școlii </a:t>
            </a:r>
            <a:br>
              <a:rPr lang="vi-VN" sz="1800" dirty="0">
                <a:latin typeface="Arial" panose="020B0604020202020204" pitchFamily="34" charset="0"/>
                <a:cs typeface="Arial" panose="020B0604020202020204" pitchFamily="34" charset="0"/>
              </a:rPr>
            </a:br>
            <a:r>
              <a:rPr lang="vi-VN" sz="1800" dirty="0">
                <a:latin typeface="Arial" panose="020B0604020202020204" pitchFamily="34" charset="0"/>
                <a:cs typeface="Arial" panose="020B0604020202020204" pitchFamily="34" charset="0"/>
              </a:rPr>
              <a:t>„Ora de </a:t>
            </a:r>
            <a:r>
              <a:rPr lang="vi-VN" sz="1800" dirty="0" smtClean="0">
                <a:latin typeface="Arial" panose="020B0604020202020204" pitchFamily="34" charset="0"/>
                <a:cs typeface="Arial" panose="020B0604020202020204" pitchFamily="34" charset="0"/>
              </a:rPr>
              <a:t>fotbal”</a:t>
            </a:r>
            <a:r>
              <a:rPr lang="ro-RO" sz="1800" dirty="0" smtClean="0">
                <a:latin typeface="Arial" panose="020B0604020202020204" pitchFamily="34" charset="0"/>
                <a:cs typeface="Arial" panose="020B0604020202020204" pitchFamily="34" charset="0"/>
              </a:rPr>
              <a:t>conf.O.M.E.C  nr.4442/ iunie 2025</a:t>
            </a:r>
            <a:r>
              <a:rPr lang="vi-VN" sz="1800" dirty="0">
                <a:latin typeface="Arial" panose="020B0604020202020204" pitchFamily="34" charset="0"/>
                <a:cs typeface="Arial" panose="020B0604020202020204" pitchFamily="34" charset="0"/>
              </a:rPr>
              <a:t/>
            </a:r>
            <a:br>
              <a:rPr lang="vi-VN" sz="1800" dirty="0">
                <a:latin typeface="Arial" panose="020B0604020202020204" pitchFamily="34" charset="0"/>
                <a:cs typeface="Arial" panose="020B0604020202020204" pitchFamily="34" charset="0"/>
              </a:rPr>
            </a:br>
            <a:r>
              <a:rPr lang="vi-VN" sz="1800" b="1" i="1" dirty="0">
                <a:latin typeface="Arial" panose="020B0604020202020204" pitchFamily="34" charset="0"/>
                <a:cs typeface="Arial" panose="020B0604020202020204" pitchFamily="34" charset="0"/>
              </a:rPr>
              <a:t> </a:t>
            </a: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553675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sz="3200" b="0" i="1" dirty="0" err="1">
                <a:effectLst/>
                <a:latin typeface="Arial" panose="020B0604020202020204" pitchFamily="34" charset="0"/>
                <a:cs typeface="Arial" panose="020B0604020202020204" pitchFamily="34" charset="0"/>
              </a:rPr>
              <a:t>Documentele</a:t>
            </a:r>
            <a:r>
              <a:rPr lang="en-US" sz="3200" b="0" i="1" dirty="0">
                <a:effectLst/>
                <a:latin typeface="Arial" panose="020B0604020202020204" pitchFamily="34" charset="0"/>
                <a:cs typeface="Arial" panose="020B0604020202020204" pitchFamily="34" charset="0"/>
              </a:rPr>
              <a:t> de </a:t>
            </a:r>
            <a:r>
              <a:rPr lang="en-US" sz="3200" b="0" i="1" dirty="0" err="1">
                <a:effectLst/>
                <a:latin typeface="Arial" panose="020B0604020202020204" pitchFamily="34" charset="0"/>
                <a:cs typeface="Arial" panose="020B0604020202020204" pitchFamily="34" charset="0"/>
              </a:rPr>
              <a:t>planificare</a:t>
            </a:r>
            <a:endParaRPr lang="en-US" sz="3200" dirty="0">
              <a:latin typeface="Arial" panose="020B0604020202020204" pitchFamily="34" charset="0"/>
              <a:cs typeface="Arial" panose="020B0604020202020204" pitchFamily="34" charset="0"/>
            </a:endParaRPr>
          </a:p>
        </p:txBody>
      </p:sp>
      <p:sp>
        <p:nvSpPr>
          <p:cNvPr id="2" name="Content Placeholder 1"/>
          <p:cNvSpPr>
            <a:spLocks noGrp="1"/>
          </p:cNvSpPr>
          <p:nvPr>
            <p:ph idx="1"/>
          </p:nvPr>
        </p:nvSpPr>
        <p:spPr>
          <a:xfrm>
            <a:off x="683568" y="1124744"/>
            <a:ext cx="7520940" cy="3579849"/>
          </a:xfrm>
        </p:spPr>
        <p:txBody>
          <a:bodyPr>
            <a:normAutofit/>
          </a:bodyPr>
          <a:lstStyle/>
          <a:p>
            <a:r>
              <a:rPr lang="ro-RO" dirty="0" smtClean="0"/>
              <a:t>M.E.C-Instrucțiunea nr 8 din 01.septembrie 2025                 </a:t>
            </a:r>
            <a:endParaRPr lang="en-US" b="0" dirty="0"/>
          </a:p>
          <a:p>
            <a:pPr marL="114300" indent="0">
              <a:buNone/>
            </a:pPr>
            <a:r>
              <a:rPr lang="en-US" dirty="0"/>
              <a:t/>
            </a:r>
            <a:br>
              <a:rPr lang="en-US" dirty="0"/>
            </a:br>
            <a:r>
              <a:rPr lang="ro-RO" dirty="0" smtClean="0"/>
              <a:t>         -privind aplicarea unitară a prevederilor referitoare la utilizarea timpului alocat discilinei,aflat la dispoziția cadrului didactic în învățământul preuniversitar gimnazial și liceal.               </a:t>
            </a:r>
          </a:p>
        </p:txBody>
      </p:sp>
    </p:spTree>
    <p:extLst>
      <p:ext uri="{BB962C8B-B14F-4D97-AF65-F5344CB8AC3E}">
        <p14:creationId xmlns:p14="http://schemas.microsoft.com/office/powerpoint/2010/main" val="26337611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a:latin typeface="Arial" panose="020B0604020202020204" pitchFamily="34" charset="0"/>
                <a:cs typeface="Arial" panose="020B0604020202020204" pitchFamily="34" charset="0"/>
              </a:rPr>
              <a:t>Documentele</a:t>
            </a:r>
            <a:r>
              <a:rPr lang="en-US" i="1" dirty="0">
                <a:latin typeface="Arial" panose="020B0604020202020204" pitchFamily="34" charset="0"/>
                <a:cs typeface="Arial" panose="020B0604020202020204" pitchFamily="34" charset="0"/>
              </a:rPr>
              <a:t> de </a:t>
            </a:r>
            <a:r>
              <a:rPr lang="en-US" i="1" dirty="0" err="1">
                <a:latin typeface="Arial" panose="020B0604020202020204" pitchFamily="34" charset="0"/>
                <a:cs typeface="Arial" panose="020B0604020202020204" pitchFamily="34" charset="0"/>
              </a:rPr>
              <a:t>planificare</a:t>
            </a:r>
            <a:endParaRPr lang="en-US" dirty="0"/>
          </a:p>
        </p:txBody>
      </p:sp>
      <p:sp>
        <p:nvSpPr>
          <p:cNvPr id="3" name="Text Placeholder 2"/>
          <p:cNvSpPr>
            <a:spLocks noGrp="1"/>
          </p:cNvSpPr>
          <p:nvPr>
            <p:ph type="body" idx="1"/>
          </p:nvPr>
        </p:nvSpPr>
        <p:spPr/>
        <p:txBody>
          <a:bodyPr>
            <a:normAutofit/>
          </a:bodyPr>
          <a:lstStyle/>
          <a:p>
            <a:r>
              <a:rPr lang="ro-RO" sz="1200" b="1" dirty="0" smtClean="0">
                <a:latin typeface="Arial" panose="020B0604020202020204" pitchFamily="34" charset="0"/>
                <a:cs typeface="Arial" panose="020B0604020202020204" pitchFamily="34" charset="0"/>
              </a:rPr>
              <a:t>profesori</a:t>
            </a:r>
            <a:r>
              <a:rPr lang="en-US" sz="1200" dirty="0" smtClean="0">
                <a:latin typeface="Arial" panose="020B0604020202020204" pitchFamily="34" charset="0"/>
                <a:cs typeface="Arial" panose="020B0604020202020204" pitchFamily="34" charset="0"/>
              </a:rPr>
              <a:t>:</a:t>
            </a:r>
            <a:endParaRPr lang="en-US" sz="1200" dirty="0">
              <a:latin typeface="Arial" panose="020B0604020202020204" pitchFamily="34" charset="0"/>
              <a:cs typeface="Arial" panose="020B0604020202020204" pitchFamily="34" charset="0"/>
            </a:endParaRPr>
          </a:p>
        </p:txBody>
      </p:sp>
      <p:sp>
        <p:nvSpPr>
          <p:cNvPr id="4" name="Content Placeholder 3"/>
          <p:cNvSpPr>
            <a:spLocks noGrp="1"/>
          </p:cNvSpPr>
          <p:nvPr>
            <p:ph sz="half" idx="2"/>
          </p:nvPr>
        </p:nvSpPr>
        <p:spPr/>
        <p:txBody>
          <a:bodyPr>
            <a:normAutofit lnSpcReduction="10000"/>
          </a:bodyPr>
          <a:lstStyle/>
          <a:p>
            <a:pPr>
              <a:buFont typeface="Wingdings" panose="05000000000000000000" pitchFamily="2" charset="2"/>
              <a:buChar char="Ø"/>
            </a:pPr>
            <a:r>
              <a:rPr lang="vi-VN" sz="2000" b="0" dirty="0"/>
              <a:t>Planificarea anuală a unităților tematice ( Plan anual)</a:t>
            </a:r>
          </a:p>
          <a:p>
            <a:endParaRPr lang="ro-RO" sz="2000" b="0" dirty="0"/>
          </a:p>
          <a:p>
            <a:pPr>
              <a:buFont typeface="Wingdings" panose="05000000000000000000" pitchFamily="2" charset="2"/>
              <a:buChar char="Ø"/>
            </a:pPr>
            <a:r>
              <a:rPr lang="en-US" sz="2000" b="0" dirty="0" smtClean="0"/>
              <a:t>Plan</a:t>
            </a:r>
            <a:r>
              <a:rPr lang="ro-RO" sz="2000" b="0" dirty="0" smtClean="0"/>
              <a:t>ul</a:t>
            </a:r>
            <a:r>
              <a:rPr lang="en-US" sz="2000" b="0" dirty="0" smtClean="0"/>
              <a:t> </a:t>
            </a:r>
            <a:r>
              <a:rPr lang="en-US" sz="2000" b="0" dirty="0" err="1"/>
              <a:t>calendaristic</a:t>
            </a:r>
            <a:endParaRPr lang="en-US" sz="2000" b="0" dirty="0"/>
          </a:p>
          <a:p>
            <a:r>
              <a:rPr lang="en-US" sz="2000" b="0" dirty="0"/>
              <a:t/>
            </a:r>
            <a:br>
              <a:rPr lang="en-US" sz="2000" b="0" dirty="0"/>
            </a:br>
            <a:r>
              <a:rPr lang="ro-RO" sz="2000" b="0" dirty="0"/>
              <a:t>           </a:t>
            </a:r>
          </a:p>
          <a:p>
            <a:pPr>
              <a:buFont typeface="Wingdings" panose="05000000000000000000" pitchFamily="2" charset="2"/>
              <a:buChar char="Ø"/>
            </a:pPr>
            <a:r>
              <a:rPr lang="ro-RO" sz="2000" b="0" dirty="0"/>
              <a:t> </a:t>
            </a:r>
            <a:r>
              <a:rPr lang="vi-VN" sz="2000" b="0" dirty="0" smtClean="0"/>
              <a:t>Proiectarea </a:t>
            </a:r>
            <a:r>
              <a:rPr lang="vi-VN" sz="2000" b="0" dirty="0"/>
              <a:t>unității tematice</a:t>
            </a:r>
            <a:endParaRPr lang="ro-RO" sz="2000" b="0" dirty="0"/>
          </a:p>
          <a:p>
            <a:r>
              <a:rPr lang="ro-RO" sz="2000" b="0" dirty="0"/>
              <a:t>                    </a:t>
            </a:r>
          </a:p>
          <a:p>
            <a:pPr>
              <a:buFont typeface="Wingdings" panose="05000000000000000000" pitchFamily="2" charset="2"/>
              <a:buChar char="Ø"/>
            </a:pPr>
            <a:r>
              <a:rPr lang="ro-RO" sz="2000" b="0" dirty="0" smtClean="0"/>
              <a:t>  </a:t>
            </a:r>
            <a:r>
              <a:rPr lang="en-US" sz="2000" b="0" dirty="0" err="1"/>
              <a:t>Proiectul</a:t>
            </a:r>
            <a:r>
              <a:rPr lang="en-US" sz="2000" b="0" dirty="0"/>
              <a:t> didactic</a:t>
            </a:r>
          </a:p>
          <a:p>
            <a:endParaRPr lang="en-US" dirty="0"/>
          </a:p>
        </p:txBody>
      </p:sp>
      <p:sp>
        <p:nvSpPr>
          <p:cNvPr id="5" name="Text Placeholder 4"/>
          <p:cNvSpPr>
            <a:spLocks noGrp="1"/>
          </p:cNvSpPr>
          <p:nvPr>
            <p:ph type="body" sz="quarter" idx="3"/>
          </p:nvPr>
        </p:nvSpPr>
        <p:spPr/>
        <p:txBody>
          <a:bodyPr>
            <a:normAutofit/>
          </a:bodyPr>
          <a:lstStyle/>
          <a:p>
            <a:r>
              <a:rPr lang="ro-RO" sz="1200" b="1" dirty="0" smtClean="0">
                <a:latin typeface="Arial" panose="020B0604020202020204" pitchFamily="34" charset="0"/>
                <a:cs typeface="Arial" panose="020B0604020202020204" pitchFamily="34" charset="0"/>
              </a:rPr>
              <a:t>Profesori/antrenori</a:t>
            </a:r>
            <a:r>
              <a:rPr lang="en-US" sz="1200" b="1" dirty="0" smtClean="0">
                <a:latin typeface="Arial" panose="020B0604020202020204" pitchFamily="34" charset="0"/>
                <a:cs typeface="Arial" panose="020B0604020202020204" pitchFamily="34" charset="0"/>
              </a:rPr>
              <a:t>:</a:t>
            </a:r>
            <a:endParaRPr lang="en-US" sz="1200" b="1" dirty="0">
              <a:latin typeface="Arial" panose="020B0604020202020204" pitchFamily="34" charset="0"/>
              <a:cs typeface="Arial" panose="020B0604020202020204" pitchFamily="34" charset="0"/>
            </a:endParaRPr>
          </a:p>
        </p:txBody>
      </p:sp>
      <p:sp>
        <p:nvSpPr>
          <p:cNvPr id="6" name="Content Placeholder 5"/>
          <p:cNvSpPr>
            <a:spLocks noGrp="1"/>
          </p:cNvSpPr>
          <p:nvPr>
            <p:ph sz="quarter" idx="4"/>
          </p:nvPr>
        </p:nvSpPr>
        <p:spPr/>
        <p:txBody>
          <a:bodyPr>
            <a:normAutofit/>
          </a:bodyPr>
          <a:lstStyle/>
          <a:p>
            <a:pPr>
              <a:buFont typeface="Wingdings" panose="05000000000000000000" pitchFamily="2" charset="2"/>
              <a:buChar char="Ø"/>
            </a:pPr>
            <a:r>
              <a:rPr lang="ro-RO" sz="1600" b="0" dirty="0" smtClean="0">
                <a:latin typeface="Arial" panose="020B0604020202020204" pitchFamily="34" charset="0"/>
                <a:cs typeface="Arial" panose="020B0604020202020204" pitchFamily="34" charset="0"/>
              </a:rPr>
              <a:t>Planul de pregătire pe etapă</a:t>
            </a:r>
          </a:p>
          <a:p>
            <a:pPr>
              <a:buFont typeface="Wingdings" panose="05000000000000000000" pitchFamily="2" charset="2"/>
              <a:buChar char="Ø"/>
            </a:pPr>
            <a:r>
              <a:rPr lang="ro-RO" sz="1600" b="0" dirty="0" smtClean="0">
                <a:latin typeface="Arial" panose="020B0604020202020204" pitchFamily="34" charset="0"/>
                <a:cs typeface="Arial" panose="020B0604020202020204" pitchFamily="34" charset="0"/>
              </a:rPr>
              <a:t>Planul de pregătire anual-pt grupele de avansați si performanță</a:t>
            </a:r>
          </a:p>
          <a:p>
            <a:pPr>
              <a:buFont typeface="Wingdings" panose="05000000000000000000" pitchFamily="2" charset="2"/>
              <a:buChar char="Ø"/>
            </a:pPr>
            <a:r>
              <a:rPr lang="ro-RO" sz="1600" b="0" dirty="0" smtClean="0">
                <a:latin typeface="Arial" panose="020B0604020202020204" pitchFamily="34" charset="0"/>
                <a:cs typeface="Arial" panose="020B0604020202020204" pitchFamily="34" charset="0"/>
              </a:rPr>
              <a:t>Planificarea calendaristică și Eșalonarea anuală a unităților tematice</a:t>
            </a:r>
            <a:r>
              <a:rPr lang="en-US" sz="1600" b="0" dirty="0" smtClean="0">
                <a:latin typeface="Arial" panose="020B0604020202020204" pitchFamily="34" charset="0"/>
                <a:cs typeface="Arial" panose="020B0604020202020204" pitchFamily="34" charset="0"/>
              </a:rPr>
              <a:t>,</a:t>
            </a:r>
            <a:r>
              <a:rPr lang="ro-RO" sz="1600" b="0" dirty="0" smtClean="0">
                <a:latin typeface="Arial" panose="020B0604020202020204" pitchFamily="34" charset="0"/>
                <a:cs typeface="Arial" panose="020B0604020202020204" pitchFamily="34" charset="0"/>
              </a:rPr>
              <a:t>planul de antrenament-pt grupele de începători</a:t>
            </a:r>
            <a:endParaRPr lang="en-US" sz="1600" b="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369577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smtClean="0"/>
              <a:t>ww</a:t>
            </a:r>
            <a:endParaRPr lang="en-US" dirty="0"/>
          </a:p>
        </p:txBody>
      </p:sp>
      <p:sp>
        <p:nvSpPr>
          <p:cNvPr id="3" name="Text Placeholder 2"/>
          <p:cNvSpPr>
            <a:spLocks noGrp="1"/>
          </p:cNvSpPr>
          <p:nvPr>
            <p:ph type="body" idx="1"/>
          </p:nvPr>
        </p:nvSpPr>
        <p:spPr/>
        <p:txBody>
          <a:bodyPr/>
          <a:lstStyle/>
          <a:p>
            <a:r>
              <a:rPr lang="ro-RO" dirty="0" smtClean="0"/>
              <a:t>Competiții</a:t>
            </a:r>
            <a:endParaRPr lang="en-US" dirty="0"/>
          </a:p>
        </p:txBody>
      </p:sp>
      <p:sp>
        <p:nvSpPr>
          <p:cNvPr id="4" name="Content Placeholder 3"/>
          <p:cNvSpPr>
            <a:spLocks noGrp="1"/>
          </p:cNvSpPr>
          <p:nvPr>
            <p:ph sz="half" idx="2"/>
          </p:nvPr>
        </p:nvSpPr>
        <p:spPr/>
        <p:txBody>
          <a:bodyPr>
            <a:normAutofit fontScale="92500" lnSpcReduction="10000"/>
          </a:bodyPr>
          <a:lstStyle/>
          <a:p>
            <a:r>
              <a:rPr lang="ro-RO" sz="1400" b="1" dirty="0" smtClean="0"/>
              <a:t>1-</a:t>
            </a:r>
            <a:r>
              <a:rPr lang="en-US" sz="1400" b="1" dirty="0" smtClean="0"/>
              <a:t> </a:t>
            </a:r>
            <a:r>
              <a:rPr lang="en-US" sz="1400" b="1" dirty="0"/>
              <a:t>CUPA </a:t>
            </a:r>
            <a:r>
              <a:rPr lang="en-US" sz="1400" b="1" dirty="0">
                <a:latin typeface="Arial" panose="020B0604020202020204" pitchFamily="34" charset="0"/>
                <a:cs typeface="Arial" panose="020B0604020202020204" pitchFamily="34" charset="0"/>
              </a:rPr>
              <a:t>TYMBARK</a:t>
            </a:r>
            <a:r>
              <a:rPr lang="en-US" sz="1400" b="1" dirty="0"/>
              <a:t> JUNIOR U8 </a:t>
            </a:r>
            <a:r>
              <a:rPr lang="en-US" sz="1400" dirty="0" err="1"/>
              <a:t>pentru</a:t>
            </a:r>
            <a:r>
              <a:rPr lang="en-US" sz="1400" dirty="0"/>
              <a:t> ÎNVĂŢĂMÂNTUL PRIMAR (</a:t>
            </a:r>
            <a:r>
              <a:rPr lang="en-US" sz="1400" dirty="0" err="1"/>
              <a:t>Clasele</a:t>
            </a:r>
            <a:r>
              <a:rPr lang="en-US" sz="1400" dirty="0"/>
              <a:t> 0-II, </a:t>
            </a:r>
            <a:endParaRPr lang="en-US" sz="1400" b="1" dirty="0"/>
          </a:p>
          <a:p>
            <a:r>
              <a:rPr lang="it-IT" sz="1400" dirty="0" smtClean="0"/>
              <a:t>, </a:t>
            </a:r>
            <a:r>
              <a:rPr lang="it-IT" sz="1400" dirty="0"/>
              <a:t>băieți și fete, </a:t>
            </a:r>
            <a:r>
              <a:rPr lang="it-IT" sz="1400" b="1" dirty="0"/>
              <a:t>având finalitate la faza zonală</a:t>
            </a:r>
            <a:r>
              <a:rPr lang="it-IT" sz="1400" dirty="0"/>
              <a:t>;</a:t>
            </a:r>
          </a:p>
          <a:p>
            <a:r>
              <a:rPr lang="ro-RO" sz="1400" b="1" dirty="0" smtClean="0"/>
              <a:t>2-</a:t>
            </a:r>
            <a:r>
              <a:rPr lang="en-US" sz="1400" b="1" dirty="0" smtClean="0"/>
              <a:t>CUPA </a:t>
            </a:r>
            <a:r>
              <a:rPr lang="en-US" sz="1400" b="1" dirty="0"/>
              <a:t>TYMBARK JUNIOR U10 </a:t>
            </a:r>
            <a:r>
              <a:rPr lang="en-US" sz="1400" dirty="0" err="1"/>
              <a:t>pentru</a:t>
            </a:r>
            <a:r>
              <a:rPr lang="en-US" sz="1400" dirty="0"/>
              <a:t> ÎNVĂŢĂMÂNTUL PRIMAR (</a:t>
            </a:r>
            <a:r>
              <a:rPr lang="en-US" sz="1400" dirty="0" err="1"/>
              <a:t>Clasele</a:t>
            </a:r>
            <a:r>
              <a:rPr lang="en-US" sz="1400" dirty="0"/>
              <a:t> </a:t>
            </a:r>
            <a:r>
              <a:rPr lang="en-US" sz="1400" dirty="0" smtClean="0"/>
              <a:t>III-IV</a:t>
            </a:r>
            <a:r>
              <a:rPr lang="it-IT" sz="1400" dirty="0" smtClean="0"/>
              <a:t>, </a:t>
            </a:r>
            <a:r>
              <a:rPr lang="it-IT" sz="1400" dirty="0"/>
              <a:t>băieți și fete;</a:t>
            </a:r>
          </a:p>
          <a:p>
            <a:r>
              <a:rPr lang="ro-RO" sz="1400" b="1" dirty="0" smtClean="0"/>
              <a:t>3-</a:t>
            </a:r>
            <a:r>
              <a:rPr lang="en-US" sz="1400" b="1" dirty="0" smtClean="0"/>
              <a:t> </a:t>
            </a:r>
            <a:r>
              <a:rPr lang="en-US" sz="1400" b="1" dirty="0"/>
              <a:t>ONSS CUPA TYMBARK JUNIOR U12 </a:t>
            </a:r>
            <a:r>
              <a:rPr lang="en-US" sz="1400" dirty="0" err="1"/>
              <a:t>pentru</a:t>
            </a:r>
            <a:r>
              <a:rPr lang="en-US" sz="1400" dirty="0"/>
              <a:t> ÎNVĂŢĂMÂNTUL GIMNAZIAL (</a:t>
            </a:r>
            <a:r>
              <a:rPr lang="en-US" sz="1400" dirty="0" err="1" smtClean="0"/>
              <a:t>Clasele</a:t>
            </a:r>
            <a:r>
              <a:rPr lang="it-IT" sz="1400" dirty="0" smtClean="0"/>
              <a:t>V-VI,băieți </a:t>
            </a:r>
            <a:r>
              <a:rPr lang="it-IT" sz="1400" dirty="0"/>
              <a:t>și fete</a:t>
            </a:r>
            <a:r>
              <a:rPr lang="it-IT" sz="1400" dirty="0" smtClean="0"/>
              <a:t>.</a:t>
            </a:r>
            <a:endParaRPr lang="ro-RO" sz="1400" dirty="0" smtClean="0"/>
          </a:p>
          <a:p>
            <a:r>
              <a:rPr lang="ro-RO" sz="1400" b="1" dirty="0" smtClean="0"/>
              <a:t>Atenție-</a:t>
            </a:r>
            <a:r>
              <a:rPr lang="vi-VN" sz="1400" b="1" dirty="0"/>
              <a:t>Participarea în competiție este condiționată de înscrierea școlilor până la data de</a:t>
            </a:r>
          </a:p>
          <a:p>
            <a:r>
              <a:rPr lang="vi-VN" sz="1400" b="1" dirty="0"/>
              <a:t>01.12.2025 prin platforma electronică pusă la dispoziție de către Federația Română de</a:t>
            </a:r>
          </a:p>
          <a:p>
            <a:r>
              <a:rPr lang="it-IT" sz="1400" b="1" dirty="0"/>
              <a:t>Fotbal, www.impreunasuntemforbal.ro unde se vor completa informatiile si </a:t>
            </a:r>
            <a:r>
              <a:rPr lang="it-IT" sz="1400" b="1" dirty="0" smtClean="0"/>
              <a:t>câmpurile</a:t>
            </a:r>
            <a:r>
              <a:rPr lang="ro-RO" sz="1400" b="1" dirty="0" smtClean="0"/>
              <a:t> solicitate.</a:t>
            </a:r>
            <a:endParaRPr lang="en-US" sz="1400" dirty="0"/>
          </a:p>
        </p:txBody>
      </p:sp>
      <p:sp>
        <p:nvSpPr>
          <p:cNvPr id="5" name="Text Placeholder 4"/>
          <p:cNvSpPr>
            <a:spLocks noGrp="1"/>
          </p:cNvSpPr>
          <p:nvPr>
            <p:ph type="body" sz="quarter" idx="3"/>
          </p:nvPr>
        </p:nvSpPr>
        <p:spPr/>
        <p:txBody>
          <a:bodyPr/>
          <a:lstStyle/>
          <a:p>
            <a:r>
              <a:rPr lang="ro-RO" dirty="0" smtClean="0"/>
              <a:t>Competiții</a:t>
            </a:r>
            <a:endParaRPr lang="en-US" dirty="0"/>
          </a:p>
        </p:txBody>
      </p:sp>
      <p:sp>
        <p:nvSpPr>
          <p:cNvPr id="6" name="Content Placeholder 5"/>
          <p:cNvSpPr>
            <a:spLocks noGrp="1"/>
          </p:cNvSpPr>
          <p:nvPr>
            <p:ph sz="quarter" idx="4"/>
          </p:nvPr>
        </p:nvSpPr>
        <p:spPr/>
        <p:txBody>
          <a:bodyPr>
            <a:normAutofit fontScale="55000" lnSpcReduction="20000"/>
          </a:bodyPr>
          <a:lstStyle/>
          <a:p>
            <a:r>
              <a:rPr lang="it-IT" b="1" dirty="0">
                <a:latin typeface="Arial" panose="020B0604020202020204" pitchFamily="34" charset="0"/>
                <a:cs typeface="Arial" panose="020B0604020202020204" pitchFamily="34" charset="0"/>
              </a:rPr>
              <a:t>„ONSȘ FOTBAL-CUPA ING” </a:t>
            </a:r>
            <a:r>
              <a:rPr lang="it-IT" dirty="0">
                <a:latin typeface="Arial" panose="020B0604020202020204" pitchFamily="34" charset="0"/>
                <a:cs typeface="Arial" panose="020B0604020202020204" pitchFamily="34" charset="0"/>
              </a:rPr>
              <a:t>la disciplina fotbal sunt:</a:t>
            </a:r>
          </a:p>
          <a:p>
            <a:r>
              <a:rPr lang="ro-RO" b="1" dirty="0" smtClean="0">
                <a:latin typeface="Arial" panose="020B0604020202020204" pitchFamily="34" charset="0"/>
                <a:cs typeface="Arial" panose="020B0604020202020204" pitchFamily="34" charset="0"/>
              </a:rPr>
              <a:t>1-</a:t>
            </a:r>
            <a:r>
              <a:rPr lang="en-US" b="1" dirty="0" smtClean="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„ONSȘ FOTBAL-CUPA ING” - U14 </a:t>
            </a:r>
            <a:r>
              <a:rPr lang="en-US" dirty="0" err="1">
                <a:latin typeface="Arial" panose="020B0604020202020204" pitchFamily="34" charset="0"/>
                <a:cs typeface="Arial" panose="020B0604020202020204" pitchFamily="34" charset="0"/>
              </a:rPr>
              <a:t>pentru</a:t>
            </a:r>
            <a:r>
              <a:rPr lang="en-US" dirty="0">
                <a:latin typeface="Arial" panose="020B0604020202020204" pitchFamily="34" charset="0"/>
                <a:cs typeface="Arial" panose="020B0604020202020204" pitchFamily="34" charset="0"/>
              </a:rPr>
              <a:t> ÎNVĂŢĂMÂNTUL GIMNAZIAL (</a:t>
            </a:r>
            <a:r>
              <a:rPr lang="en-US" dirty="0" err="1">
                <a:latin typeface="Arial" panose="020B0604020202020204" pitchFamily="34" charset="0"/>
                <a:cs typeface="Arial" panose="020B0604020202020204" pitchFamily="34" charset="0"/>
              </a:rPr>
              <a:t>Clasele</a:t>
            </a:r>
            <a:r>
              <a:rPr lang="en-US" dirty="0">
                <a:latin typeface="Arial" panose="020B0604020202020204" pitchFamily="34" charset="0"/>
                <a:cs typeface="Arial" panose="020B0604020202020204" pitchFamily="34" charset="0"/>
              </a:rPr>
              <a:t> VII-VIII,</a:t>
            </a:r>
          </a:p>
          <a:p>
            <a:r>
              <a:rPr lang="it-IT" dirty="0" smtClean="0">
                <a:latin typeface="Arial" panose="020B0604020202020204" pitchFamily="34" charset="0"/>
                <a:cs typeface="Arial" panose="020B0604020202020204" pitchFamily="34" charset="0"/>
              </a:rPr>
              <a:t>, </a:t>
            </a:r>
            <a:r>
              <a:rPr lang="it-IT" dirty="0">
                <a:latin typeface="Arial" panose="020B0604020202020204" pitchFamily="34" charset="0"/>
                <a:cs typeface="Arial" panose="020B0604020202020204" pitchFamily="34" charset="0"/>
              </a:rPr>
              <a:t>băieți și fete;</a:t>
            </a:r>
          </a:p>
          <a:p>
            <a:r>
              <a:rPr lang="ro-RO" b="1" dirty="0" smtClean="0">
                <a:latin typeface="Arial" panose="020B0604020202020204" pitchFamily="34" charset="0"/>
                <a:cs typeface="Arial" panose="020B0604020202020204" pitchFamily="34" charset="0"/>
              </a:rPr>
              <a:t>2-</a:t>
            </a:r>
            <a:r>
              <a:rPr lang="en-US" b="1" dirty="0" smtClean="0">
                <a:latin typeface="Arial" panose="020B0604020202020204" pitchFamily="34" charset="0"/>
                <a:cs typeface="Arial" panose="020B0604020202020204" pitchFamily="34" charset="0"/>
              </a:rPr>
              <a:t>„ONSȘ </a:t>
            </a:r>
            <a:r>
              <a:rPr lang="en-US" b="1" dirty="0">
                <a:latin typeface="Arial" panose="020B0604020202020204" pitchFamily="34" charset="0"/>
                <a:cs typeface="Arial" panose="020B0604020202020204" pitchFamily="34" charset="0"/>
              </a:rPr>
              <a:t>FOTBAL-CUPA ING” - U16 </a:t>
            </a:r>
            <a:r>
              <a:rPr lang="en-US" dirty="0" err="1">
                <a:latin typeface="Arial" panose="020B0604020202020204" pitchFamily="34" charset="0"/>
                <a:cs typeface="Arial" panose="020B0604020202020204" pitchFamily="34" charset="0"/>
              </a:rPr>
              <a:t>pentru</a:t>
            </a:r>
            <a:r>
              <a:rPr lang="en-US" dirty="0">
                <a:latin typeface="Arial" panose="020B0604020202020204" pitchFamily="34" charset="0"/>
                <a:cs typeface="Arial" panose="020B0604020202020204" pitchFamily="34" charset="0"/>
              </a:rPr>
              <a:t> ÎNVĂŢĂMÂNTUL LICEAL (</a:t>
            </a:r>
            <a:r>
              <a:rPr lang="en-US" dirty="0" err="1">
                <a:latin typeface="Arial" panose="020B0604020202020204" pitchFamily="34" charset="0"/>
                <a:cs typeface="Arial" panose="020B0604020202020204" pitchFamily="34" charset="0"/>
              </a:rPr>
              <a:t>Clasele</a:t>
            </a:r>
            <a:r>
              <a:rPr lang="en-US" dirty="0">
                <a:latin typeface="Arial" panose="020B0604020202020204" pitchFamily="34" charset="0"/>
                <a:cs typeface="Arial" panose="020B0604020202020204" pitchFamily="34" charset="0"/>
              </a:rPr>
              <a:t> IX-X</a:t>
            </a:r>
            <a:r>
              <a:rPr lang="en-US" dirty="0" smtClean="0">
                <a:latin typeface="Arial" panose="020B0604020202020204" pitchFamily="34" charset="0"/>
                <a:cs typeface="Arial" panose="020B0604020202020204" pitchFamily="34" charset="0"/>
              </a:rPr>
              <a:t>,</a:t>
            </a:r>
            <a:r>
              <a:rPr lang="it-IT" dirty="0" smtClean="0">
                <a:latin typeface="Arial" panose="020B0604020202020204" pitchFamily="34" charset="0"/>
                <a:cs typeface="Arial" panose="020B0604020202020204" pitchFamily="34" charset="0"/>
              </a:rPr>
              <a:t> </a:t>
            </a:r>
            <a:r>
              <a:rPr lang="it-IT" dirty="0">
                <a:latin typeface="Arial" panose="020B0604020202020204" pitchFamily="34" charset="0"/>
                <a:cs typeface="Arial" panose="020B0604020202020204" pitchFamily="34" charset="0"/>
              </a:rPr>
              <a:t>băieți și fete;</a:t>
            </a:r>
          </a:p>
          <a:p>
            <a:r>
              <a:rPr lang="ro-RO" b="1" dirty="0">
                <a:latin typeface="Arial" panose="020B0604020202020204" pitchFamily="34" charset="0"/>
                <a:cs typeface="Arial" panose="020B0604020202020204" pitchFamily="34" charset="0"/>
              </a:rPr>
              <a:t>3</a:t>
            </a:r>
            <a:r>
              <a:rPr lang="en-US" b="1" dirty="0" smtClean="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„ONSȘ FOTBAL-CUPA ING” - U18 </a:t>
            </a:r>
            <a:r>
              <a:rPr lang="en-US" dirty="0" err="1">
                <a:latin typeface="Arial" panose="020B0604020202020204" pitchFamily="34" charset="0"/>
                <a:cs typeface="Arial" panose="020B0604020202020204" pitchFamily="34" charset="0"/>
              </a:rPr>
              <a:t>pentru</a:t>
            </a:r>
            <a:r>
              <a:rPr lang="en-US" dirty="0">
                <a:latin typeface="Arial" panose="020B0604020202020204" pitchFamily="34" charset="0"/>
                <a:cs typeface="Arial" panose="020B0604020202020204" pitchFamily="34" charset="0"/>
              </a:rPr>
              <a:t> ÎNVĂŢĂMÂNTUL LICEAL (</a:t>
            </a:r>
            <a:r>
              <a:rPr lang="en-US" dirty="0" err="1">
                <a:latin typeface="Arial" panose="020B0604020202020204" pitchFamily="34" charset="0"/>
                <a:cs typeface="Arial" panose="020B0604020202020204" pitchFamily="34" charset="0"/>
              </a:rPr>
              <a:t>Clasele</a:t>
            </a: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XI-XII</a:t>
            </a:r>
            <a:r>
              <a:rPr lang="ro-RO" dirty="0" smtClean="0">
                <a:latin typeface="Arial" panose="020B0604020202020204" pitchFamily="34" charset="0"/>
                <a:cs typeface="Arial" panose="020B0604020202020204" pitchFamily="34" charset="0"/>
              </a:rPr>
              <a:t>)</a:t>
            </a:r>
            <a:r>
              <a:rPr lang="it-IT" dirty="0" smtClean="0">
                <a:latin typeface="Arial" panose="020B0604020202020204" pitchFamily="34" charset="0"/>
                <a:cs typeface="Arial" panose="020B0604020202020204" pitchFamily="34" charset="0"/>
              </a:rPr>
              <a:t>băieți </a:t>
            </a:r>
            <a:r>
              <a:rPr lang="it-IT" dirty="0">
                <a:latin typeface="Arial" panose="020B0604020202020204" pitchFamily="34" charset="0"/>
                <a:cs typeface="Arial" panose="020B0604020202020204" pitchFamily="34" charset="0"/>
              </a:rPr>
              <a:t>și fete.</a:t>
            </a:r>
          </a:p>
          <a:p>
            <a:r>
              <a:rPr lang="vi-VN" b="1" dirty="0">
                <a:latin typeface="Arial" panose="020B0604020202020204" pitchFamily="34" charset="0"/>
                <a:cs typeface="Arial" panose="020B0604020202020204" pitchFamily="34" charset="0"/>
              </a:rPr>
              <a:t>Observație: La inceputul fiecărui an școlar, F.R.F. si M.E.C. vor anunta anii de</a:t>
            </a:r>
          </a:p>
          <a:p>
            <a:r>
              <a:rPr lang="it-IT" b="1" dirty="0">
                <a:latin typeface="Arial" panose="020B0604020202020204" pitchFamily="34" charset="0"/>
                <a:cs typeface="Arial" panose="020B0604020202020204" pitchFamily="34" charset="0"/>
              </a:rPr>
              <a:t>naștere pentru elevii participanți în fiecare </a:t>
            </a:r>
            <a:r>
              <a:rPr lang="it-IT" b="1" dirty="0" smtClean="0">
                <a:latin typeface="Arial" panose="020B0604020202020204" pitchFamily="34" charset="0"/>
                <a:cs typeface="Arial" panose="020B0604020202020204" pitchFamily="34" charset="0"/>
              </a:rPr>
              <a:t>dintre </a:t>
            </a:r>
            <a:r>
              <a:rPr lang="it-IT" b="1" dirty="0">
                <a:latin typeface="Arial" panose="020B0604020202020204" pitchFamily="34" charset="0"/>
                <a:cs typeface="Arial" panose="020B0604020202020204" pitchFamily="34" charset="0"/>
              </a:rPr>
              <a:t>competițiile enumerate mai sus</a:t>
            </a:r>
            <a:r>
              <a:rPr lang="it-IT" b="1" dirty="0" smtClean="0">
                <a:latin typeface="Arial" panose="020B0604020202020204" pitchFamily="34" charset="0"/>
                <a:cs typeface="Arial" panose="020B0604020202020204" pitchFamily="34" charset="0"/>
              </a:rPr>
              <a:t>.</a:t>
            </a:r>
            <a:endParaRPr lang="ro-RO" b="1" dirty="0" smtClean="0">
              <a:latin typeface="Arial" panose="020B0604020202020204" pitchFamily="34" charset="0"/>
              <a:cs typeface="Arial" panose="020B0604020202020204" pitchFamily="34" charset="0"/>
            </a:endParaRPr>
          </a:p>
          <a:p>
            <a:r>
              <a:rPr lang="ro-RO" b="1" dirty="0" smtClean="0">
                <a:latin typeface="Arial" panose="020B0604020202020204" pitchFamily="34" charset="0"/>
                <a:cs typeface="Arial" panose="020B0604020202020204" pitchFamily="34" charset="0"/>
                <a:hlinkClick r:id="rId2"/>
              </a:rPr>
              <a:t>www.impreunăsuntemfotbal.ro</a:t>
            </a:r>
            <a:endParaRPr lang="ro-RO" b="1" dirty="0" smtClean="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45720"/>
            <a:ext cx="6350000" cy="1123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35696" y="711517"/>
            <a:ext cx="800100" cy="733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045205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614</TotalTime>
  <Words>1794</Words>
  <Application>Microsoft Office PowerPoint</Application>
  <PresentationFormat>On-screen Show (4:3)</PresentationFormat>
  <Paragraphs>176</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Apothecary</vt:lpstr>
      <vt:lpstr>CONSFĂTUIRILE JUDEȚENE An școlar 2025-2026</vt:lpstr>
      <vt:lpstr>Tematica</vt:lpstr>
      <vt:lpstr>R.O.F.U.I.P-4498/8.IULIE 2025</vt:lpstr>
      <vt:lpstr>  Aplicarea curriculumului național   </vt:lpstr>
      <vt:lpstr>    Programele școlare pentru disciplineLE opționale din oferta națională, parte a curriculumului la decizia elevului din oferta școlii  conf.ord.M.E.C nr.3595/martie 2025  </vt:lpstr>
      <vt:lpstr>Programele școlare pentru discipline opționale din oferta națională, parte a curriculumului la decizia elevului din oferta școlii  „Ora de fotbal”conf.O.M.E.C  nr.4442/ iunie 2025  </vt:lpstr>
      <vt:lpstr>Documentele de planificare</vt:lpstr>
      <vt:lpstr>Documentele de planificare</vt:lpstr>
      <vt:lpstr>ww</vt:lpstr>
      <vt:lpstr>CUPA SATELOR LA FOTBAL ediția 2025 - 2026</vt:lpstr>
      <vt:lpstr>Olimpiada națională a sportului școlar</vt:lpstr>
      <vt:lpstr>Calendare</vt:lpstr>
      <vt:lpstr>Ministerul Educației și Cercetării Comitetul Olimpic și Sportiv ROMÂN</vt:lpstr>
      <vt:lpstr>Protocoale de colaborare</vt:lpstr>
      <vt:lpstr>modificări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Simo</dc:creator>
  <cp:lastModifiedBy>Simo</cp:lastModifiedBy>
  <cp:revision>38</cp:revision>
  <dcterms:created xsi:type="dcterms:W3CDTF">2025-10-28T11:07:51Z</dcterms:created>
  <dcterms:modified xsi:type="dcterms:W3CDTF">2025-11-04T13:26:57Z</dcterms:modified>
</cp:coreProperties>
</file>