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E6CC96-8A91-413A-AFCD-682C8E8C5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177" y="223921"/>
            <a:ext cx="10342675" cy="2541431"/>
          </a:xfrm>
        </p:spPr>
        <p:txBody>
          <a:bodyPr/>
          <a:lstStyle/>
          <a:p>
            <a:r>
              <a:rPr lang="ro-RO" dirty="0">
                <a:solidFill>
                  <a:srgbClr val="C00000"/>
                </a:solidFill>
              </a:rPr>
              <a:t>CONSFĂTUIRI </a:t>
            </a:r>
            <a:r>
              <a:rPr lang="ro-RO" dirty="0" err="1">
                <a:solidFill>
                  <a:srgbClr val="C00000"/>
                </a:solidFill>
              </a:rPr>
              <a:t>JUDEȚEne</a:t>
            </a:r>
            <a:endParaRPr lang="ro-RO" dirty="0">
              <a:solidFill>
                <a:srgbClr val="C00000"/>
              </a:solidFill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579B4CA-67BD-4256-BDFB-1A440D95DA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o-RO" sz="4800" dirty="0">
                <a:solidFill>
                  <a:srgbClr val="0070C0"/>
                </a:solidFill>
              </a:rPr>
              <a:t>ÎNVĂȚĂMÂNT PRIMAR </a:t>
            </a:r>
            <a:r>
              <a:rPr lang="ro-RO" sz="4800" dirty="0"/>
              <a:t> JUDEȚUL MARAMUREȘ</a:t>
            </a:r>
          </a:p>
        </p:txBody>
      </p:sp>
    </p:spTree>
    <p:extLst>
      <p:ext uri="{BB962C8B-B14F-4D97-AF65-F5344CB8AC3E}">
        <p14:creationId xmlns:p14="http://schemas.microsoft.com/office/powerpoint/2010/main" val="899099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9E62040-303D-4FA8-98EF-A4AA9C041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ORDINEA DE ZI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562ADF-0D8D-4CED-9ED0-8C2176ABB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Evaluare standardizată la clasa a III-a</a:t>
            </a:r>
            <a:endParaRPr lang="ro-RO" sz="1800" b="1" dirty="0"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b="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Raport de analiză Evaluarea Standardizată la clasa a III-a, 2024-2025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Legislație aplicabilă 2025-2026</a:t>
            </a:r>
            <a:endParaRPr lang="ro-RO" sz="1800" b="1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Analiza sesizărilor înregistrate la ISJ și MEC. Subiecte de reflecție</a:t>
            </a:r>
            <a:endParaRPr lang="ro-RO" sz="1800" b="1" dirty="0"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Învățământ simultan</a:t>
            </a:r>
            <a:endParaRPr lang="ro-RO" sz="1800" b="1" dirty="0"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Proiectul Județean ”Învățare pentru toți în județul Maramureș”</a:t>
            </a:r>
            <a:endParaRPr lang="ro-RO" sz="1800" b="1" dirty="0"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b="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Programul Învățarea </a:t>
            </a:r>
            <a:r>
              <a:rPr lang="ro-RO" sz="1800" b="0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Remedială</a:t>
            </a:r>
            <a:endParaRPr lang="ro-RO" sz="1800" b="1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b="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Programul Școală după școală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o-RO" sz="1800" dirty="0">
                <a:latin typeface="Georgia" panose="02040502050405020303" pitchFamily="18" charset="0"/>
                <a:ea typeface="Times New Roman" panose="02020603050405020304" pitchFamily="18" charset="0"/>
                <a:cs typeface="Times New (W1)"/>
              </a:rPr>
              <a:t>Diverse </a:t>
            </a:r>
            <a:endParaRPr lang="ro-RO" sz="1800" b="1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(W1)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36377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07ED676-8FC6-49F8-8A60-6FB1DDAFD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909" y="804519"/>
            <a:ext cx="10034946" cy="1049235"/>
          </a:xfrm>
        </p:spPr>
        <p:txBody>
          <a:bodyPr/>
          <a:lstStyle/>
          <a:p>
            <a:r>
              <a:rPr lang="ro-RO" dirty="0"/>
              <a:t>6.Învățare pentru toți în județul Maramureș</a:t>
            </a:r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3F9172F8-9C66-4C7D-9307-EF29601F3FA3}"/>
              </a:ext>
            </a:extLst>
          </p:cNvPr>
          <p:cNvSpPr txBox="1"/>
          <p:nvPr/>
        </p:nvSpPr>
        <p:spPr>
          <a:xfrm>
            <a:off x="114870" y="1997609"/>
            <a:ext cx="113050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b="1" dirty="0"/>
              <a:t>Obiectivul general:</a:t>
            </a:r>
            <a:r>
              <a:rPr lang="ro-RO" sz="2000" dirty="0"/>
              <a:t> Creșterea capacității celor patru școli pilot selectate de a susține eficient dezvoltarea</a:t>
            </a:r>
          </a:p>
          <a:p>
            <a:r>
              <a:rPr lang="ro-RO" sz="2000" dirty="0"/>
              <a:t> competențelor de </a:t>
            </a:r>
            <a:r>
              <a:rPr lang="ro-RO" sz="2000" dirty="0" err="1"/>
              <a:t>literație</a:t>
            </a:r>
            <a:r>
              <a:rPr lang="ro-RO" sz="2000" dirty="0"/>
              <a:t> timpurie a tuturor copiilor din învățământul preșcolar și primar.</a:t>
            </a: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30A32A61-0147-47C7-940A-7DDE47800916}"/>
              </a:ext>
            </a:extLst>
          </p:cNvPr>
          <p:cNvSpPr txBox="1"/>
          <p:nvPr/>
        </p:nvSpPr>
        <p:spPr>
          <a:xfrm>
            <a:off x="281353" y="2787795"/>
            <a:ext cx="10155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/>
              <a:t>Parteneri: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2000" dirty="0"/>
              <a:t>Asociația </a:t>
            </a:r>
            <a:r>
              <a:rPr lang="ro-RO" sz="2000" dirty="0" err="1"/>
              <a:t>OvidiuRo</a:t>
            </a:r>
            <a:r>
              <a:rPr lang="ro-RO" sz="20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2000" dirty="0"/>
              <a:t>Asociația Toți Copiii Citesc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-RO" sz="2000" dirty="0"/>
              <a:t>Inspectoratul Școlar Județean Maramureș</a:t>
            </a: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46DA2888-88EC-4B23-AC64-9D19CD613205}"/>
              </a:ext>
            </a:extLst>
          </p:cNvPr>
          <p:cNvSpPr txBox="1"/>
          <p:nvPr/>
        </p:nvSpPr>
        <p:spPr>
          <a:xfrm>
            <a:off x="193430" y="4131979"/>
            <a:ext cx="3374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b="1" dirty="0"/>
              <a:t>Durata preconizată:</a:t>
            </a:r>
            <a:r>
              <a:rPr lang="ro-RO" sz="2000" dirty="0"/>
              <a:t> trei ani</a:t>
            </a:r>
          </a:p>
        </p:txBody>
      </p:sp>
      <p:sp>
        <p:nvSpPr>
          <p:cNvPr id="10" name="CasetăText 9">
            <a:extLst>
              <a:ext uri="{FF2B5EF4-FFF2-40B4-BE49-F238E27FC236}">
                <a16:creationId xmlns:a16="http://schemas.microsoft.com/office/drawing/2014/main" id="{A4EC40D9-F07D-453D-9B4E-234D4AAA1C4E}"/>
              </a:ext>
            </a:extLst>
          </p:cNvPr>
          <p:cNvSpPr txBox="1"/>
          <p:nvPr/>
        </p:nvSpPr>
        <p:spPr>
          <a:xfrm>
            <a:off x="114870" y="4735089"/>
            <a:ext cx="119880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b="1" dirty="0"/>
              <a:t>Context:</a:t>
            </a:r>
            <a:r>
              <a:rPr lang="ro-RO" sz="2000" dirty="0"/>
              <a:t> Proiectul se subsumează Planului de dezvoltare a </a:t>
            </a:r>
            <a:r>
              <a:rPr lang="ro-RO" sz="2000" dirty="0" err="1"/>
              <a:t>literației</a:t>
            </a:r>
            <a:r>
              <a:rPr lang="ro-RO" sz="2000" dirty="0"/>
              <a:t> timpurii, obiect al Protocolului de colaborare</a:t>
            </a:r>
          </a:p>
          <a:p>
            <a:r>
              <a:rPr lang="ro-RO" sz="2000" dirty="0"/>
              <a:t> încheiat între Ministerul Educației, Asociația </a:t>
            </a:r>
            <a:r>
              <a:rPr lang="ro-RO" sz="2000" dirty="0" err="1"/>
              <a:t>OvidiuRo</a:t>
            </a:r>
            <a:r>
              <a:rPr lang="ro-RO" sz="2000" dirty="0"/>
              <a:t> și Asociația Toți Copiii Citesc.</a:t>
            </a:r>
          </a:p>
        </p:txBody>
      </p:sp>
    </p:spTree>
    <p:extLst>
      <p:ext uri="{BB962C8B-B14F-4D97-AF65-F5344CB8AC3E}">
        <p14:creationId xmlns:p14="http://schemas.microsoft.com/office/powerpoint/2010/main" val="82180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AEDB6BC-9750-4E85-AF07-C34D54722EAF}"/>
              </a:ext>
            </a:extLst>
          </p:cNvPr>
          <p:cNvSpPr txBox="1"/>
          <p:nvPr/>
        </p:nvSpPr>
        <p:spPr>
          <a:xfrm>
            <a:off x="888023" y="1621154"/>
            <a:ext cx="1016732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dirty="0"/>
          </a:p>
          <a:p>
            <a:r>
              <a:rPr lang="ro-RO" sz="2400" b="1" dirty="0"/>
              <a:t>Direcții cheie </a:t>
            </a:r>
          </a:p>
          <a:p>
            <a:r>
              <a:rPr lang="ro-RO" sz="2400" dirty="0"/>
              <a:t>Proiectul urmărește creșterea incluziunii prin asigurarea dezvoltării competențelor de bază la toți elevii. </a:t>
            </a:r>
          </a:p>
          <a:p>
            <a:endParaRPr lang="ro-RO" sz="2400" dirty="0"/>
          </a:p>
          <a:p>
            <a:r>
              <a:rPr lang="ro-RO" sz="2400" b="1" dirty="0"/>
              <a:t>Activități majore în școlile pilot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Formare și mentorat pentru cadrele didactice din învățământul preșcolar și primar (începând cu grupa mare și clasa pregătitoare).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Consultanță pentru managementul școlii în vederea dezvoltării strategiei școlare.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400" dirty="0"/>
              <a:t>Sprijin pentru dezvoltarea unui program de </a:t>
            </a:r>
            <a:r>
              <a:rPr lang="ro-RO" sz="2400" dirty="0" err="1"/>
              <a:t>literație</a:t>
            </a:r>
            <a:r>
              <a:rPr lang="ro-RO" sz="2400" dirty="0"/>
              <a:t> în familie în școală, avându-i ca beneficiari pe părinți.</a:t>
            </a:r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F55B8F5B-BEBF-4512-8CA7-7FCA5E3E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804863"/>
            <a:ext cx="9604375" cy="1049337"/>
          </a:xfrm>
        </p:spPr>
        <p:txBody>
          <a:bodyPr/>
          <a:lstStyle/>
          <a:p>
            <a:r>
              <a:rPr lang="ro-RO" dirty="0"/>
              <a:t>6.Învățare pentru toți în județul Maramureș</a:t>
            </a:r>
          </a:p>
        </p:txBody>
      </p:sp>
    </p:spTree>
    <p:extLst>
      <p:ext uri="{BB962C8B-B14F-4D97-AF65-F5344CB8AC3E}">
        <p14:creationId xmlns:p14="http://schemas.microsoft.com/office/powerpoint/2010/main" val="218585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AEDB6BC-9750-4E85-AF07-C34D54722EAF}"/>
              </a:ext>
            </a:extLst>
          </p:cNvPr>
          <p:cNvSpPr txBox="1"/>
          <p:nvPr/>
        </p:nvSpPr>
        <p:spPr>
          <a:xfrm>
            <a:off x="573698" y="1854200"/>
            <a:ext cx="101673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200" b="1" dirty="0"/>
              <a:t>Obiective de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200" dirty="0"/>
              <a:t>Dezvoltarea competențelor profesionale ale profesorilor de educație timpurie și primar.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200" dirty="0"/>
              <a:t>Asigurarea accesului la resurse specifice dezvoltării </a:t>
            </a:r>
            <a:r>
              <a:rPr lang="ro-RO" sz="2200" dirty="0" err="1"/>
              <a:t>literației</a:t>
            </a:r>
            <a:r>
              <a:rPr lang="ro-RO" sz="2200" dirty="0"/>
              <a:t> (cărți ilustrate de calitate, ghiduri pentru profesori).</a:t>
            </a:r>
          </a:p>
          <a:p>
            <a:endParaRPr lang="ro-RO" sz="2200" b="1" dirty="0"/>
          </a:p>
          <a:p>
            <a:r>
              <a:rPr lang="ro-RO" sz="2200" b="1" dirty="0"/>
              <a:t>Monitorizare și Evaluare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sz="2200" dirty="0"/>
              <a:t>Proiectul va urmări și documenta atent evoluția competențelor de </a:t>
            </a:r>
            <a:r>
              <a:rPr lang="ro-RO" sz="2200" dirty="0" err="1"/>
              <a:t>literație</a:t>
            </a:r>
            <a:r>
              <a:rPr lang="ro-RO" sz="2200" dirty="0"/>
              <a:t> la 100 de copii pe durata celor trei ani.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sz="2200" dirty="0"/>
              <a:t>La demararea proiectului, cei 100 de copii selectați se vor situa în treimea de jos a grupei/clasei în care se află.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o-RO" sz="2200" dirty="0"/>
              <a:t>Urmărirea impactului activităților cuprinse în Planul de dezvoltare a </a:t>
            </a:r>
            <a:r>
              <a:rPr lang="ro-RO" sz="2200" dirty="0" err="1"/>
              <a:t>literației</a:t>
            </a:r>
            <a:r>
              <a:rPr lang="ro-RO" sz="2200" dirty="0"/>
              <a:t> timpurii.</a:t>
            </a:r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F55B8F5B-BEBF-4512-8CA7-7FCA5E3E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804863"/>
            <a:ext cx="9604375" cy="1049337"/>
          </a:xfrm>
        </p:spPr>
        <p:txBody>
          <a:bodyPr/>
          <a:lstStyle/>
          <a:p>
            <a:r>
              <a:rPr lang="ro-RO" dirty="0"/>
              <a:t>6.Învățare pentru toți în județul Maramureș</a:t>
            </a:r>
          </a:p>
        </p:txBody>
      </p:sp>
    </p:spTree>
    <p:extLst>
      <p:ext uri="{BB962C8B-B14F-4D97-AF65-F5344CB8AC3E}">
        <p14:creationId xmlns:p14="http://schemas.microsoft.com/office/powerpoint/2010/main" val="46355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AEDB6BC-9750-4E85-AF07-C34D54722EAF}"/>
              </a:ext>
            </a:extLst>
          </p:cNvPr>
          <p:cNvSpPr txBox="1"/>
          <p:nvPr/>
        </p:nvSpPr>
        <p:spPr>
          <a:xfrm>
            <a:off x="371475" y="2759808"/>
            <a:ext cx="672391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200" b="1" dirty="0"/>
              <a:t>HUB-</a:t>
            </a:r>
            <a:r>
              <a:rPr lang="ro-RO" sz="2200" b="1" dirty="0" err="1"/>
              <a:t>ul</a:t>
            </a:r>
            <a:r>
              <a:rPr lang="ro-RO" sz="2200" b="1" dirty="0"/>
              <a:t> învățătorilor - 360˚ LITERATION HUB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200" dirty="0"/>
              <a:t>Ateliere de </a:t>
            </a:r>
            <a:r>
              <a:rPr lang="ro-RO" sz="2200" dirty="0" err="1"/>
              <a:t>literație</a:t>
            </a:r>
            <a:endParaRPr lang="ro-RO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200" dirty="0"/>
              <a:t>Ateliere pentru debutanți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200" dirty="0"/>
              <a:t>Ateliere pentru elevi în ”Săptămâna verde”/”Școala Altfel” – pe bază de programare</a:t>
            </a:r>
          </a:p>
          <a:p>
            <a:endParaRPr lang="ro-RO" sz="22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sz="2200" dirty="0"/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F55B8F5B-BEBF-4512-8CA7-7FCA5E3E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804863"/>
            <a:ext cx="5644417" cy="1049337"/>
          </a:xfrm>
        </p:spPr>
        <p:txBody>
          <a:bodyPr/>
          <a:lstStyle/>
          <a:p>
            <a:r>
              <a:rPr lang="ro-RO" dirty="0"/>
              <a:t>6.Învățare pentru toți în județul Maramureș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3EF758B5-BA14-4832-941F-7C4A77541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3180" y="0"/>
            <a:ext cx="48488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68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AEDB6BC-9750-4E85-AF07-C34D54722EAF}"/>
              </a:ext>
            </a:extLst>
          </p:cNvPr>
          <p:cNvSpPr txBox="1"/>
          <p:nvPr/>
        </p:nvSpPr>
        <p:spPr>
          <a:xfrm>
            <a:off x="768300" y="3243385"/>
            <a:ext cx="48071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200" b="1" dirty="0"/>
          </a:p>
          <a:p>
            <a:r>
              <a:rPr lang="ro-RO" sz="2200" b="1" dirty="0"/>
              <a:t>Canal de comunicare: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sz="2200" dirty="0"/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F55B8F5B-BEBF-4512-8CA7-7FCA5E3E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00" y="174869"/>
            <a:ext cx="3378453" cy="1049337"/>
          </a:xfrm>
        </p:spPr>
        <p:txBody>
          <a:bodyPr>
            <a:normAutofit fontScale="90000"/>
          </a:bodyPr>
          <a:lstStyle/>
          <a:p>
            <a:r>
              <a:rPr lang="ro-RO" dirty="0"/>
              <a:t>6.Învățare pentru toți în județul Maramureș</a:t>
            </a:r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D9F643BB-DC59-4C50-8BF5-DA7EB76C5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535" y="-975946"/>
            <a:ext cx="7362465" cy="783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22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tăText 2">
            <a:extLst>
              <a:ext uri="{FF2B5EF4-FFF2-40B4-BE49-F238E27FC236}">
                <a16:creationId xmlns:a16="http://schemas.microsoft.com/office/drawing/2014/main" id="{EAEDB6BC-9750-4E85-AF07-C34D54722EAF}"/>
              </a:ext>
            </a:extLst>
          </p:cNvPr>
          <p:cNvSpPr txBox="1"/>
          <p:nvPr/>
        </p:nvSpPr>
        <p:spPr>
          <a:xfrm>
            <a:off x="1035416" y="2997200"/>
            <a:ext cx="48071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200" b="1" dirty="0"/>
          </a:p>
          <a:p>
            <a:r>
              <a:rPr lang="ro-RO" sz="2200" b="1" dirty="0"/>
              <a:t>Colaboratori: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ro-RO" sz="2200" dirty="0"/>
          </a:p>
        </p:txBody>
      </p:sp>
      <p:sp>
        <p:nvSpPr>
          <p:cNvPr id="7" name="Titlu 1">
            <a:extLst>
              <a:ext uri="{FF2B5EF4-FFF2-40B4-BE49-F238E27FC236}">
                <a16:creationId xmlns:a16="http://schemas.microsoft.com/office/drawing/2014/main" id="{F55B8F5B-BEBF-4512-8CA7-7FCA5E3E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00" y="174869"/>
            <a:ext cx="3378453" cy="1049337"/>
          </a:xfrm>
        </p:spPr>
        <p:txBody>
          <a:bodyPr>
            <a:normAutofit fontScale="90000"/>
          </a:bodyPr>
          <a:lstStyle/>
          <a:p>
            <a:r>
              <a:rPr lang="ro-RO" dirty="0"/>
              <a:t>6.Învățare pentru toți în județul Maramureș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A2065196-B5DC-4020-B071-5350B532C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636" y="174869"/>
            <a:ext cx="8312364" cy="638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6315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{74805BBA-D333-4A07-9B24-2375049016AB}TFc986dd65-aaf0-4d5c-bef9-9c391ee05f7be02d4610-374f1ed1d980</Template>
  <TotalTime>8084</TotalTime>
  <Words>380</Words>
  <Application>Microsoft Office PowerPoint</Application>
  <PresentationFormat>Ecran lat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8</vt:i4>
      </vt:variant>
    </vt:vector>
  </HeadingPairs>
  <TitlesOfParts>
    <vt:vector size="14" baseType="lpstr">
      <vt:lpstr>Arial</vt:lpstr>
      <vt:lpstr>Georgia</vt:lpstr>
      <vt:lpstr>Gill Sans MT</vt:lpstr>
      <vt:lpstr>Trebuchet MS</vt:lpstr>
      <vt:lpstr>Wingdings</vt:lpstr>
      <vt:lpstr>Galerie</vt:lpstr>
      <vt:lpstr>CONSFĂTUIRI JUDEȚEne</vt:lpstr>
      <vt:lpstr>ORDINEA DE ZI</vt:lpstr>
      <vt:lpstr>6.Învățare pentru toți în județul Maramureș</vt:lpstr>
      <vt:lpstr>6.Învățare pentru toți în județul Maramureș</vt:lpstr>
      <vt:lpstr>6.Învățare pentru toți în județul Maramureș</vt:lpstr>
      <vt:lpstr>6.Învățare pentru toți în județul Maramureș</vt:lpstr>
      <vt:lpstr>6.Învățare pentru toți în județul Maramureș</vt:lpstr>
      <vt:lpstr>6.Învățare pentru toți în județul Maramureș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CONSFĂTURI JUDENEȚE</dc:title>
  <dc:creator>Primar ISJMM</dc:creator>
  <cp:lastModifiedBy>smapsigh@yahoo.com</cp:lastModifiedBy>
  <cp:revision>15</cp:revision>
  <dcterms:created xsi:type="dcterms:W3CDTF">2025-10-08T06:57:06Z</dcterms:created>
  <dcterms:modified xsi:type="dcterms:W3CDTF">2025-10-23T14:47:45Z</dcterms:modified>
</cp:coreProperties>
</file>