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Canva Sans" panose="020B0604020202020204" charset="0"/>
      <p:regular r:id="rId31"/>
    </p:embeddedFont>
    <p:embeddedFont>
      <p:font typeface="Canva Sans Bold" panose="020B0604020202020204" charset="0"/>
      <p:regular r:id="rId32"/>
    </p:embeddedFont>
    <p:embeddedFont>
      <p:font typeface="Canva Sans Bold Italics" panose="020B0604020202020204" charset="0"/>
      <p:regular r:id="rId33"/>
    </p:embeddedFont>
    <p:embeddedFont>
      <p:font typeface="Canva Sans Italics" panose="020B0604020202020204" charset="0"/>
      <p:regular r:id="rId34"/>
    </p:embeddedFont>
    <p:embeddedFont>
      <p:font typeface="Clear Sans" panose="020B0604020202020204" charset="0"/>
      <p:regular r:id="rId35"/>
    </p:embeddedFont>
    <p:embeddedFont>
      <p:font typeface="Clear Sans Bold" panose="020B0604020202020204" charset="0"/>
      <p:regular r:id="rId36"/>
    </p:embeddedFont>
    <p:embeddedFont>
      <p:font typeface="Clear Sans Italics" panose="020B0604020202020204" charset="0"/>
      <p:regular r:id="rId37"/>
    </p:embeddedFont>
    <p:embeddedFont>
      <p:font typeface="Impact" panose="020B0806030902050204" pitchFamily="3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legislatie.just.ro/Public/DetaliiDocumentAfis/279787"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legislatie.just.ro/Public/DetaliiDocumentAfis/279787"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legislatie.just.ro/Public/DetaliiDocumentAfis/279787"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5223" y="9499384"/>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17500852" y="2815955"/>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16494323" y="18094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10800000" flipV="1">
            <a:off x="16494323" y="2815955"/>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flipV="1">
            <a:off x="16494323" y="3822484"/>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841752" y="8492855"/>
            <a:ext cx="1006529" cy="1006529"/>
          </a:xfrm>
          <a:custGeom>
            <a:avLst/>
            <a:gdLst/>
            <a:ahLst/>
            <a:cxnLst/>
            <a:rect l="l" t="t" r="r" b="b"/>
            <a:pathLst>
              <a:path w="1006529" h="1006529">
                <a:moveTo>
                  <a:pt x="0" y="0"/>
                </a:moveTo>
                <a:lnTo>
                  <a:pt x="1006529" y="0"/>
                </a:lnTo>
                <a:lnTo>
                  <a:pt x="1006529" y="1006529"/>
                </a:lnTo>
                <a:lnTo>
                  <a:pt x="0" y="10065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rot="-10800000" flipH="1">
            <a:off x="1841752" y="7486326"/>
            <a:ext cx="1006529" cy="1006529"/>
          </a:xfrm>
          <a:custGeom>
            <a:avLst/>
            <a:gdLst/>
            <a:ahLst/>
            <a:cxnLst/>
            <a:rect l="l" t="t" r="r" b="b"/>
            <a:pathLst>
              <a:path w="1006529" h="1006529">
                <a:moveTo>
                  <a:pt x="1006529" y="0"/>
                </a:moveTo>
                <a:lnTo>
                  <a:pt x="0" y="0"/>
                </a:lnTo>
                <a:lnTo>
                  <a:pt x="0" y="1006529"/>
                </a:lnTo>
                <a:lnTo>
                  <a:pt x="1006529" y="1006529"/>
                </a:lnTo>
                <a:lnTo>
                  <a:pt x="1006529"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V="1">
            <a:off x="15487794" y="1809426"/>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TextBox 20"/>
          <p:cNvSpPr txBox="1"/>
          <p:nvPr/>
        </p:nvSpPr>
        <p:spPr>
          <a:xfrm>
            <a:off x="2795003" y="3268120"/>
            <a:ext cx="12697994" cy="4137813"/>
          </a:xfrm>
          <a:prstGeom prst="rect">
            <a:avLst/>
          </a:prstGeom>
        </p:spPr>
        <p:txBody>
          <a:bodyPr lIns="0" tIns="0" rIns="0" bIns="0" rtlCol="0" anchor="t">
            <a:spAutoFit/>
          </a:bodyPr>
          <a:lstStyle/>
          <a:p>
            <a:pPr algn="ctr">
              <a:lnSpc>
                <a:spcPts val="10427"/>
              </a:lnSpc>
            </a:pPr>
            <a:r>
              <a:rPr lang="en-US" sz="12715">
                <a:solidFill>
                  <a:srgbClr val="004AAD"/>
                </a:solidFill>
                <a:latin typeface="Clear Sans"/>
                <a:ea typeface="Clear Sans"/>
                <a:cs typeface="Clear Sans"/>
                <a:sym typeface="Clear Sans"/>
              </a:rPr>
              <a:t>LEGISLAȚIE APLICABILĂ 2025-2026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331958" y="559666"/>
            <a:ext cx="15659100" cy="2405611"/>
          </a:xfrm>
          <a:prstGeom prst="rect">
            <a:avLst/>
          </a:prstGeom>
        </p:spPr>
        <p:txBody>
          <a:bodyPr lIns="0" tIns="0" rIns="0" bIns="0" rtlCol="0" anchor="t">
            <a:spAutoFit/>
          </a:bodyPr>
          <a:lstStyle/>
          <a:p>
            <a:pPr algn="ctr">
              <a:lnSpc>
                <a:spcPts val="4871"/>
              </a:lnSpc>
            </a:pPr>
            <a:r>
              <a:rPr lang="en-US" sz="5941">
                <a:solidFill>
                  <a:srgbClr val="004AAD"/>
                </a:solidFill>
                <a:latin typeface="Canva Sans"/>
                <a:ea typeface="Canva Sans"/>
                <a:cs typeface="Canva Sans"/>
                <a:sym typeface="Canva Sans"/>
              </a:rPr>
              <a:t>ORDIN Nr. 6478/2024 din 30 august 2024</a:t>
            </a:r>
          </a:p>
          <a:p>
            <a:pPr algn="ctr">
              <a:lnSpc>
                <a:spcPts val="4871"/>
              </a:lnSpc>
            </a:pPr>
            <a:r>
              <a:rPr lang="en-US" sz="5941">
                <a:solidFill>
                  <a:srgbClr val="004AAD"/>
                </a:solidFill>
                <a:latin typeface="Canva Sans"/>
                <a:ea typeface="Canva Sans"/>
                <a:cs typeface="Canva Sans"/>
                <a:sym typeface="Canva Sans"/>
              </a:rPr>
              <a:t>de aprobare a Metodologiei privind portofoliul educaţional al preşcolarului şi al elevului din învăţământul preuniversitar</a:t>
            </a:r>
          </a:p>
          <a:p>
            <a:pPr algn="ctr">
              <a:lnSpc>
                <a:spcPts val="56"/>
              </a:lnSpc>
            </a:pPr>
            <a:endParaRPr lang="en-US" sz="5941">
              <a:solidFill>
                <a:srgbClr val="004AAD"/>
              </a:solidFill>
              <a:latin typeface="Canva Sans"/>
              <a:ea typeface="Canva Sans"/>
              <a:cs typeface="Canva Sans"/>
              <a:sym typeface="Canva Sans"/>
            </a:endParaRPr>
          </a:p>
        </p:txBody>
      </p:sp>
      <p:sp>
        <p:nvSpPr>
          <p:cNvPr id="13" name="TextBox 13"/>
          <p:cNvSpPr txBox="1"/>
          <p:nvPr/>
        </p:nvSpPr>
        <p:spPr>
          <a:xfrm>
            <a:off x="2390610" y="3483863"/>
            <a:ext cx="15110242" cy="2681641"/>
          </a:xfrm>
          <a:prstGeom prst="rect">
            <a:avLst/>
          </a:prstGeom>
        </p:spPr>
        <p:txBody>
          <a:bodyPr lIns="0" tIns="0" rIns="0" bIns="0" rtlCol="0" anchor="t">
            <a:spAutoFit/>
          </a:bodyPr>
          <a:lstStyle/>
          <a:p>
            <a:pPr algn="just">
              <a:lnSpc>
                <a:spcPts val="4759"/>
              </a:lnSpc>
            </a:pPr>
            <a:r>
              <a:rPr lang="en-US" sz="3399" b="1">
                <a:solidFill>
                  <a:srgbClr val="004AAD"/>
                </a:solidFill>
                <a:latin typeface="Canva Sans Bold"/>
                <a:ea typeface="Canva Sans Bold"/>
                <a:cs typeface="Canva Sans Bold"/>
                <a:sym typeface="Canva Sans Bold"/>
              </a:rPr>
              <a:t>(3) Portofoliul educaţional al elevului </a:t>
            </a:r>
            <a:r>
              <a:rPr lang="en-US" sz="3399" b="1" i="1">
                <a:solidFill>
                  <a:srgbClr val="FF6565"/>
                </a:solidFill>
                <a:latin typeface="Canva Sans Bold Italics"/>
                <a:ea typeface="Canva Sans Bold Italics"/>
                <a:cs typeface="Canva Sans Bold Italics"/>
                <a:sym typeface="Canva Sans Bold Italics"/>
              </a:rPr>
              <a:t>nu trebuie confundat cu portofoliul utilizat ca metodă de învăţare-evaluare la diferite discipline de studiu.</a:t>
            </a:r>
          </a:p>
          <a:p>
            <a:pPr algn="ctr">
              <a:lnSpc>
                <a:spcPts val="7279"/>
              </a:lnSpc>
            </a:pPr>
            <a:endParaRPr lang="en-US" sz="3399" b="1" i="1">
              <a:solidFill>
                <a:srgbClr val="FF6565"/>
              </a:solidFill>
              <a:latin typeface="Canva Sans Bold Italics"/>
              <a:ea typeface="Canva Sans Bold Italics"/>
              <a:cs typeface="Canva Sans Bold Italics"/>
              <a:sym typeface="Canva Sans Bold Itali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solidFill>
            <a:schemeClr val="accent6"/>
          </a:solidFill>
        </p:spPr>
      </p:sp>
      <p:sp>
        <p:nvSpPr>
          <p:cNvPr id="3" name="Freeform 3"/>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TextBox 12"/>
          <p:cNvSpPr txBox="1"/>
          <p:nvPr/>
        </p:nvSpPr>
        <p:spPr>
          <a:xfrm>
            <a:off x="331958" y="340591"/>
            <a:ext cx="16927342" cy="10760"/>
          </a:xfrm>
          <a:prstGeom prst="rect">
            <a:avLst/>
          </a:prstGeom>
        </p:spPr>
        <p:txBody>
          <a:bodyPr lIns="0" tIns="0" rIns="0" bIns="0" rtlCol="0" anchor="t">
            <a:spAutoFit/>
          </a:bodyPr>
          <a:lstStyle/>
          <a:p>
            <a:pPr algn="ctr">
              <a:lnSpc>
                <a:spcPts val="61"/>
              </a:lnSpc>
            </a:pPr>
            <a:r>
              <a:rPr lang="en-US" sz="100">
                <a:solidFill>
                  <a:srgbClr val="004AAD"/>
                </a:solidFill>
                <a:latin typeface="Impact"/>
                <a:ea typeface="Impact"/>
                <a:cs typeface="Impact"/>
                <a:sym typeface="Impact"/>
              </a:rPr>
              <a:t>METODOLOGIE din 4 septembrie 2024de completare și valorificare a rapoartelor descriptive de evaluare a dezvoltării fizice, socioemoționale, cognitive, a limbajului și a comunicării, precum și a dezvoltării capacităților și atitudinilor de învățare la finalul clasei pregătitoare și al clasei I</a:t>
            </a:r>
          </a:p>
        </p:txBody>
      </p:sp>
      <p:sp>
        <p:nvSpPr>
          <p:cNvPr id="13" name="TextBox 13"/>
          <p:cNvSpPr txBox="1"/>
          <p:nvPr/>
        </p:nvSpPr>
        <p:spPr>
          <a:xfrm>
            <a:off x="2362200" y="1620676"/>
            <a:ext cx="15925800" cy="8381973"/>
          </a:xfrm>
          <a:prstGeom prst="rect">
            <a:avLst/>
          </a:prstGeom>
        </p:spPr>
        <p:txBody>
          <a:bodyPr wrap="square" lIns="0" tIns="0" rIns="0" bIns="0" rtlCol="0" anchor="t">
            <a:spAutoFit/>
          </a:bodyPr>
          <a:lstStyle/>
          <a:p>
            <a:pPr algn="ctr">
              <a:lnSpc>
                <a:spcPts val="4740"/>
              </a:lnSpc>
              <a:spcBef>
                <a:spcPct val="0"/>
              </a:spcBef>
            </a:pPr>
            <a:r>
              <a:rPr lang="en-US" sz="3385" b="1" dirty="0">
                <a:solidFill>
                  <a:srgbClr val="004AAD"/>
                </a:solidFill>
                <a:latin typeface="Canva Sans Bold"/>
                <a:ea typeface="Canva Sans Bold"/>
                <a:cs typeface="Canva Sans Bold"/>
                <a:sym typeface="Canva Sans Bold"/>
              </a:rPr>
              <a:t>METODOLOGIE din 4 </a:t>
            </a:r>
            <a:r>
              <a:rPr lang="en-US" sz="3385" b="1" dirty="0" err="1">
                <a:solidFill>
                  <a:srgbClr val="004AAD"/>
                </a:solidFill>
                <a:latin typeface="Canva Sans Bold"/>
                <a:ea typeface="Canva Sans Bold"/>
                <a:cs typeface="Canva Sans Bold"/>
                <a:sym typeface="Canva Sans Bold"/>
              </a:rPr>
              <a:t>septembrie</a:t>
            </a:r>
            <a:r>
              <a:rPr lang="en-US" sz="3385" b="1" dirty="0">
                <a:solidFill>
                  <a:srgbClr val="004AAD"/>
                </a:solidFill>
                <a:latin typeface="Canva Sans Bold"/>
                <a:ea typeface="Canva Sans Bold"/>
                <a:cs typeface="Canva Sans Bold"/>
                <a:sym typeface="Canva Sans Bold"/>
              </a:rPr>
              <a:t> 2024de </a:t>
            </a:r>
            <a:r>
              <a:rPr lang="en-US" sz="3385" b="1" dirty="0" err="1">
                <a:solidFill>
                  <a:srgbClr val="004AAD"/>
                </a:solidFill>
                <a:latin typeface="Canva Sans Bold"/>
                <a:ea typeface="Canva Sans Bold"/>
                <a:cs typeface="Canva Sans Bold"/>
                <a:sym typeface="Canva Sans Bold"/>
              </a:rPr>
              <a:t>completare</a:t>
            </a:r>
            <a:r>
              <a:rPr lang="en-US" sz="3385" b="1" dirty="0">
                <a:solidFill>
                  <a:srgbClr val="004AAD"/>
                </a:solidFill>
                <a:latin typeface="Canva Sans Bold"/>
                <a:ea typeface="Canva Sans Bold"/>
                <a:cs typeface="Canva Sans Bold"/>
                <a:sym typeface="Canva Sans Bold"/>
              </a:rPr>
              <a:t> </a:t>
            </a:r>
            <a:r>
              <a:rPr lang="en-US" sz="3385" b="1" dirty="0" err="1">
                <a:solidFill>
                  <a:srgbClr val="004AAD"/>
                </a:solidFill>
                <a:latin typeface="Canva Sans Bold"/>
                <a:ea typeface="Canva Sans Bold"/>
                <a:cs typeface="Canva Sans Bold"/>
                <a:sym typeface="Canva Sans Bold"/>
              </a:rPr>
              <a:t>și</a:t>
            </a:r>
            <a:r>
              <a:rPr lang="en-US" sz="3385" b="1" dirty="0">
                <a:solidFill>
                  <a:srgbClr val="004AAD"/>
                </a:solidFill>
                <a:latin typeface="Canva Sans Bold"/>
                <a:ea typeface="Canva Sans Bold"/>
                <a:cs typeface="Canva Sans Bold"/>
                <a:sym typeface="Canva Sans Bold"/>
              </a:rPr>
              <a:t> </a:t>
            </a:r>
            <a:r>
              <a:rPr lang="en-US" sz="3385" b="1" dirty="0" err="1">
                <a:solidFill>
                  <a:srgbClr val="004AAD"/>
                </a:solidFill>
                <a:latin typeface="Canva Sans Bold"/>
                <a:ea typeface="Canva Sans Bold"/>
                <a:cs typeface="Canva Sans Bold"/>
                <a:sym typeface="Canva Sans Bold"/>
              </a:rPr>
              <a:t>valorificare</a:t>
            </a:r>
            <a:r>
              <a:rPr lang="en-US" sz="3385" b="1" dirty="0">
                <a:solidFill>
                  <a:srgbClr val="004AAD"/>
                </a:solidFill>
                <a:latin typeface="Canva Sans Bold"/>
                <a:ea typeface="Canva Sans Bold"/>
                <a:cs typeface="Canva Sans Bold"/>
                <a:sym typeface="Canva Sans Bold"/>
              </a:rPr>
              <a:t> a </a:t>
            </a:r>
            <a:r>
              <a:rPr lang="en-US" sz="3385" b="1" dirty="0" err="1">
                <a:solidFill>
                  <a:srgbClr val="004AAD"/>
                </a:solidFill>
                <a:latin typeface="Canva Sans Bold"/>
                <a:ea typeface="Canva Sans Bold"/>
                <a:cs typeface="Canva Sans Bold"/>
                <a:sym typeface="Canva Sans Bold"/>
              </a:rPr>
              <a:t>rapoartelor</a:t>
            </a:r>
            <a:r>
              <a:rPr lang="en-US" sz="3385" b="1" dirty="0">
                <a:solidFill>
                  <a:srgbClr val="004AAD"/>
                </a:solidFill>
                <a:latin typeface="Canva Sans Bold"/>
                <a:ea typeface="Canva Sans Bold"/>
                <a:cs typeface="Canva Sans Bold"/>
                <a:sym typeface="Canva Sans Bold"/>
              </a:rPr>
              <a:t> descriptive de </a:t>
            </a:r>
            <a:r>
              <a:rPr lang="en-US" sz="3385" b="1" dirty="0" err="1">
                <a:solidFill>
                  <a:srgbClr val="004AAD"/>
                </a:solidFill>
                <a:latin typeface="Canva Sans Bold"/>
                <a:ea typeface="Canva Sans Bold"/>
                <a:cs typeface="Canva Sans Bold"/>
                <a:sym typeface="Canva Sans Bold"/>
              </a:rPr>
              <a:t>evaluare</a:t>
            </a:r>
            <a:r>
              <a:rPr lang="en-US" sz="3385" b="1" dirty="0">
                <a:solidFill>
                  <a:srgbClr val="004AAD"/>
                </a:solidFill>
                <a:latin typeface="Canva Sans Bold"/>
                <a:ea typeface="Canva Sans Bold"/>
                <a:cs typeface="Canva Sans Bold"/>
                <a:sym typeface="Canva Sans Bold"/>
              </a:rPr>
              <a:t> a </a:t>
            </a:r>
            <a:r>
              <a:rPr lang="en-US" sz="3385" b="1" dirty="0" err="1">
                <a:solidFill>
                  <a:srgbClr val="004AAD"/>
                </a:solidFill>
                <a:latin typeface="Canva Sans Bold"/>
                <a:ea typeface="Canva Sans Bold"/>
                <a:cs typeface="Canva Sans Bold"/>
                <a:sym typeface="Canva Sans Bold"/>
              </a:rPr>
              <a:t>dezvoltării</a:t>
            </a:r>
            <a:r>
              <a:rPr lang="en-US" sz="3385" b="1" dirty="0">
                <a:solidFill>
                  <a:srgbClr val="004AAD"/>
                </a:solidFill>
                <a:latin typeface="Canva Sans Bold"/>
                <a:ea typeface="Canva Sans Bold"/>
                <a:cs typeface="Canva Sans Bold"/>
                <a:sym typeface="Canva Sans Bold"/>
              </a:rPr>
              <a:t> </a:t>
            </a:r>
            <a:r>
              <a:rPr lang="en-US" sz="3385" b="1" dirty="0" err="1">
                <a:solidFill>
                  <a:srgbClr val="004AAD"/>
                </a:solidFill>
                <a:latin typeface="Canva Sans Bold"/>
                <a:ea typeface="Canva Sans Bold"/>
                <a:cs typeface="Canva Sans Bold"/>
                <a:sym typeface="Canva Sans Bold"/>
              </a:rPr>
              <a:t>fizice</a:t>
            </a:r>
            <a:r>
              <a:rPr lang="en-US" sz="3385" b="1" dirty="0">
                <a:solidFill>
                  <a:srgbClr val="004AAD"/>
                </a:solidFill>
                <a:latin typeface="Canva Sans Bold"/>
                <a:ea typeface="Canva Sans Bold"/>
                <a:cs typeface="Canva Sans Bold"/>
                <a:sym typeface="Canva Sans Bold"/>
              </a:rPr>
              <a:t>, </a:t>
            </a:r>
            <a:r>
              <a:rPr lang="en-US" sz="3385" b="1" dirty="0" err="1">
                <a:solidFill>
                  <a:srgbClr val="004AAD"/>
                </a:solidFill>
                <a:latin typeface="Canva Sans Bold"/>
                <a:ea typeface="Canva Sans Bold"/>
                <a:cs typeface="Canva Sans Bold"/>
                <a:sym typeface="Canva Sans Bold"/>
              </a:rPr>
              <a:t>socioemoționale</a:t>
            </a:r>
            <a:r>
              <a:rPr lang="en-US" sz="3385" b="1" dirty="0">
                <a:solidFill>
                  <a:srgbClr val="004AAD"/>
                </a:solidFill>
                <a:latin typeface="Canva Sans Bold"/>
                <a:ea typeface="Canva Sans Bold"/>
                <a:cs typeface="Canva Sans Bold"/>
                <a:sym typeface="Canva Sans Bold"/>
              </a:rPr>
              <a:t>, cognitive, a </a:t>
            </a:r>
            <a:r>
              <a:rPr lang="en-US" sz="3385" b="1" dirty="0" err="1">
                <a:solidFill>
                  <a:srgbClr val="004AAD"/>
                </a:solidFill>
                <a:latin typeface="Canva Sans Bold"/>
                <a:ea typeface="Canva Sans Bold"/>
                <a:cs typeface="Canva Sans Bold"/>
                <a:sym typeface="Canva Sans Bold"/>
              </a:rPr>
              <a:t>limbajului</a:t>
            </a:r>
            <a:r>
              <a:rPr lang="en-US" sz="3385" b="1" dirty="0">
                <a:solidFill>
                  <a:srgbClr val="004AAD"/>
                </a:solidFill>
                <a:latin typeface="Canva Sans Bold"/>
                <a:ea typeface="Canva Sans Bold"/>
                <a:cs typeface="Canva Sans Bold"/>
                <a:sym typeface="Canva Sans Bold"/>
              </a:rPr>
              <a:t> </a:t>
            </a:r>
            <a:r>
              <a:rPr lang="en-US" sz="3385" b="1" dirty="0" err="1">
                <a:solidFill>
                  <a:srgbClr val="004AAD"/>
                </a:solidFill>
                <a:latin typeface="Canva Sans Bold"/>
                <a:ea typeface="Canva Sans Bold"/>
                <a:cs typeface="Canva Sans Bold"/>
                <a:sym typeface="Canva Sans Bold"/>
              </a:rPr>
              <a:t>și</a:t>
            </a:r>
            <a:r>
              <a:rPr lang="en-US" sz="3385" b="1" dirty="0">
                <a:solidFill>
                  <a:srgbClr val="004AAD"/>
                </a:solidFill>
                <a:latin typeface="Canva Sans Bold"/>
                <a:ea typeface="Canva Sans Bold"/>
                <a:cs typeface="Canva Sans Bold"/>
                <a:sym typeface="Canva Sans Bold"/>
              </a:rPr>
              <a:t> a </a:t>
            </a:r>
            <a:r>
              <a:rPr lang="en-US" sz="3385" b="1" dirty="0" err="1">
                <a:solidFill>
                  <a:srgbClr val="004AAD"/>
                </a:solidFill>
                <a:latin typeface="Canva Sans Bold"/>
                <a:ea typeface="Canva Sans Bold"/>
                <a:cs typeface="Canva Sans Bold"/>
                <a:sym typeface="Canva Sans Bold"/>
              </a:rPr>
              <a:t>comunicării</a:t>
            </a:r>
            <a:r>
              <a:rPr lang="en-US" sz="3385" b="1" dirty="0">
                <a:solidFill>
                  <a:srgbClr val="004AAD"/>
                </a:solidFill>
                <a:latin typeface="Canva Sans Bold"/>
                <a:ea typeface="Canva Sans Bold"/>
                <a:cs typeface="Canva Sans Bold"/>
                <a:sym typeface="Canva Sans Bold"/>
              </a:rPr>
              <a:t>, </a:t>
            </a:r>
            <a:r>
              <a:rPr lang="en-US" sz="3385" b="1" dirty="0" err="1">
                <a:solidFill>
                  <a:srgbClr val="004AAD"/>
                </a:solidFill>
                <a:latin typeface="Canva Sans Bold"/>
                <a:ea typeface="Canva Sans Bold"/>
                <a:cs typeface="Canva Sans Bold"/>
                <a:sym typeface="Canva Sans Bold"/>
              </a:rPr>
              <a:t>precum</a:t>
            </a:r>
            <a:r>
              <a:rPr lang="en-US" sz="3385" b="1" dirty="0">
                <a:solidFill>
                  <a:srgbClr val="004AAD"/>
                </a:solidFill>
                <a:latin typeface="Canva Sans Bold"/>
                <a:ea typeface="Canva Sans Bold"/>
                <a:cs typeface="Canva Sans Bold"/>
                <a:sym typeface="Canva Sans Bold"/>
              </a:rPr>
              <a:t> </a:t>
            </a:r>
            <a:r>
              <a:rPr lang="en-US" sz="3385" b="1" dirty="0" err="1">
                <a:solidFill>
                  <a:srgbClr val="004AAD"/>
                </a:solidFill>
                <a:latin typeface="Canva Sans Bold"/>
                <a:ea typeface="Canva Sans Bold"/>
                <a:cs typeface="Canva Sans Bold"/>
                <a:sym typeface="Canva Sans Bold"/>
              </a:rPr>
              <a:t>și</a:t>
            </a:r>
            <a:r>
              <a:rPr lang="en-US" sz="3385" b="1" dirty="0">
                <a:solidFill>
                  <a:srgbClr val="004AAD"/>
                </a:solidFill>
                <a:latin typeface="Canva Sans Bold"/>
                <a:ea typeface="Canva Sans Bold"/>
                <a:cs typeface="Canva Sans Bold"/>
                <a:sym typeface="Canva Sans Bold"/>
              </a:rPr>
              <a:t> a </a:t>
            </a:r>
            <a:r>
              <a:rPr lang="en-US" sz="3385" b="1" dirty="0" err="1">
                <a:solidFill>
                  <a:srgbClr val="004AAD"/>
                </a:solidFill>
                <a:latin typeface="Canva Sans Bold"/>
                <a:ea typeface="Canva Sans Bold"/>
                <a:cs typeface="Canva Sans Bold"/>
                <a:sym typeface="Canva Sans Bold"/>
              </a:rPr>
              <a:t>dezvoltării</a:t>
            </a:r>
            <a:r>
              <a:rPr lang="en-US" sz="3385" b="1" dirty="0">
                <a:solidFill>
                  <a:srgbClr val="004AAD"/>
                </a:solidFill>
                <a:latin typeface="Canva Sans Bold"/>
                <a:ea typeface="Canva Sans Bold"/>
                <a:cs typeface="Canva Sans Bold"/>
                <a:sym typeface="Canva Sans Bold"/>
              </a:rPr>
              <a:t> </a:t>
            </a:r>
            <a:r>
              <a:rPr lang="en-US" sz="3385" b="1" dirty="0" err="1">
                <a:solidFill>
                  <a:srgbClr val="004AAD"/>
                </a:solidFill>
                <a:latin typeface="Canva Sans Bold"/>
                <a:ea typeface="Canva Sans Bold"/>
                <a:cs typeface="Canva Sans Bold"/>
                <a:sym typeface="Canva Sans Bold"/>
              </a:rPr>
              <a:t>capacităților</a:t>
            </a:r>
            <a:r>
              <a:rPr lang="en-US" sz="3385" b="1" dirty="0">
                <a:solidFill>
                  <a:srgbClr val="004AAD"/>
                </a:solidFill>
                <a:latin typeface="Canva Sans Bold"/>
                <a:ea typeface="Canva Sans Bold"/>
                <a:cs typeface="Canva Sans Bold"/>
                <a:sym typeface="Canva Sans Bold"/>
              </a:rPr>
              <a:t> </a:t>
            </a:r>
            <a:r>
              <a:rPr lang="en-US" sz="3385" b="1" dirty="0" err="1">
                <a:solidFill>
                  <a:srgbClr val="004AAD"/>
                </a:solidFill>
                <a:latin typeface="Canva Sans Bold"/>
                <a:ea typeface="Canva Sans Bold"/>
                <a:cs typeface="Canva Sans Bold"/>
                <a:sym typeface="Canva Sans Bold"/>
              </a:rPr>
              <a:t>și</a:t>
            </a:r>
            <a:r>
              <a:rPr lang="en-US" sz="3385" b="1" dirty="0">
                <a:solidFill>
                  <a:srgbClr val="004AAD"/>
                </a:solidFill>
                <a:latin typeface="Canva Sans Bold"/>
                <a:ea typeface="Canva Sans Bold"/>
                <a:cs typeface="Canva Sans Bold"/>
                <a:sym typeface="Canva Sans Bold"/>
              </a:rPr>
              <a:t> </a:t>
            </a:r>
            <a:r>
              <a:rPr lang="en-US" sz="3385" b="1" dirty="0" err="1">
                <a:solidFill>
                  <a:srgbClr val="004AAD"/>
                </a:solidFill>
                <a:latin typeface="Canva Sans Bold"/>
                <a:ea typeface="Canva Sans Bold"/>
                <a:cs typeface="Canva Sans Bold"/>
                <a:sym typeface="Canva Sans Bold"/>
              </a:rPr>
              <a:t>atitudinilor</a:t>
            </a:r>
            <a:r>
              <a:rPr lang="en-US" sz="3385" b="1" dirty="0">
                <a:solidFill>
                  <a:srgbClr val="004AAD"/>
                </a:solidFill>
                <a:latin typeface="Canva Sans Bold"/>
                <a:ea typeface="Canva Sans Bold"/>
                <a:cs typeface="Canva Sans Bold"/>
                <a:sym typeface="Canva Sans Bold"/>
              </a:rPr>
              <a:t> de </a:t>
            </a:r>
            <a:r>
              <a:rPr lang="en-US" sz="3385" b="1" dirty="0" err="1">
                <a:solidFill>
                  <a:srgbClr val="004AAD"/>
                </a:solidFill>
                <a:latin typeface="Canva Sans Bold"/>
                <a:ea typeface="Canva Sans Bold"/>
                <a:cs typeface="Canva Sans Bold"/>
                <a:sym typeface="Canva Sans Bold"/>
              </a:rPr>
              <a:t>învățare</a:t>
            </a:r>
            <a:r>
              <a:rPr lang="en-US" sz="3385" b="1" dirty="0">
                <a:solidFill>
                  <a:srgbClr val="004AAD"/>
                </a:solidFill>
                <a:latin typeface="Canva Sans Bold"/>
                <a:ea typeface="Canva Sans Bold"/>
                <a:cs typeface="Canva Sans Bold"/>
                <a:sym typeface="Canva Sans Bold"/>
              </a:rPr>
              <a:t> la </a:t>
            </a:r>
            <a:r>
              <a:rPr lang="en-US" sz="3385" b="1" dirty="0" err="1">
                <a:solidFill>
                  <a:srgbClr val="004AAD"/>
                </a:solidFill>
                <a:latin typeface="Canva Sans Bold"/>
                <a:ea typeface="Canva Sans Bold"/>
                <a:cs typeface="Canva Sans Bold"/>
                <a:sym typeface="Canva Sans Bold"/>
              </a:rPr>
              <a:t>finalul</a:t>
            </a:r>
            <a:r>
              <a:rPr lang="en-US" sz="3385" b="1" dirty="0">
                <a:solidFill>
                  <a:srgbClr val="004AAD"/>
                </a:solidFill>
                <a:latin typeface="Canva Sans Bold"/>
                <a:ea typeface="Canva Sans Bold"/>
                <a:cs typeface="Canva Sans Bold"/>
                <a:sym typeface="Canva Sans Bold"/>
              </a:rPr>
              <a:t> </a:t>
            </a:r>
            <a:r>
              <a:rPr lang="en-US" sz="3385" b="1" dirty="0" err="1">
                <a:solidFill>
                  <a:srgbClr val="004AAD"/>
                </a:solidFill>
                <a:latin typeface="Canva Sans Bold"/>
                <a:ea typeface="Canva Sans Bold"/>
                <a:cs typeface="Canva Sans Bold"/>
                <a:sym typeface="Canva Sans Bold"/>
              </a:rPr>
              <a:t>clasei</a:t>
            </a:r>
            <a:r>
              <a:rPr lang="en-US" sz="3385" b="1" dirty="0">
                <a:solidFill>
                  <a:srgbClr val="004AAD"/>
                </a:solidFill>
                <a:latin typeface="Canva Sans Bold"/>
                <a:ea typeface="Canva Sans Bold"/>
                <a:cs typeface="Canva Sans Bold"/>
                <a:sym typeface="Canva Sans Bold"/>
              </a:rPr>
              <a:t> </a:t>
            </a:r>
            <a:r>
              <a:rPr lang="en-US" sz="3385" b="1" dirty="0" err="1">
                <a:solidFill>
                  <a:srgbClr val="004AAD"/>
                </a:solidFill>
                <a:latin typeface="Canva Sans Bold"/>
                <a:ea typeface="Canva Sans Bold"/>
                <a:cs typeface="Canva Sans Bold"/>
                <a:sym typeface="Canva Sans Bold"/>
              </a:rPr>
              <a:t>pregătitoare</a:t>
            </a:r>
            <a:r>
              <a:rPr lang="en-US" sz="3385" b="1" dirty="0">
                <a:solidFill>
                  <a:srgbClr val="004AAD"/>
                </a:solidFill>
                <a:latin typeface="Canva Sans Bold"/>
                <a:ea typeface="Canva Sans Bold"/>
                <a:cs typeface="Canva Sans Bold"/>
                <a:sym typeface="Canva Sans Bold"/>
              </a:rPr>
              <a:t> </a:t>
            </a:r>
            <a:r>
              <a:rPr lang="en-US" sz="3385" b="1" dirty="0" err="1">
                <a:solidFill>
                  <a:srgbClr val="004AAD"/>
                </a:solidFill>
                <a:latin typeface="Canva Sans Bold"/>
                <a:ea typeface="Canva Sans Bold"/>
                <a:cs typeface="Canva Sans Bold"/>
                <a:sym typeface="Canva Sans Bold"/>
              </a:rPr>
              <a:t>și</a:t>
            </a:r>
            <a:r>
              <a:rPr lang="en-US" sz="3385" b="1" dirty="0">
                <a:solidFill>
                  <a:srgbClr val="004AAD"/>
                </a:solidFill>
                <a:latin typeface="Canva Sans Bold"/>
                <a:ea typeface="Canva Sans Bold"/>
                <a:cs typeface="Canva Sans Bold"/>
                <a:sym typeface="Canva Sans Bold"/>
              </a:rPr>
              <a:t> al </a:t>
            </a:r>
            <a:r>
              <a:rPr lang="en-US" sz="3385" b="1" dirty="0" err="1">
                <a:solidFill>
                  <a:srgbClr val="004AAD"/>
                </a:solidFill>
                <a:latin typeface="Canva Sans Bold"/>
                <a:ea typeface="Canva Sans Bold"/>
                <a:cs typeface="Canva Sans Bold"/>
                <a:sym typeface="Canva Sans Bold"/>
              </a:rPr>
              <a:t>clasei</a:t>
            </a:r>
            <a:r>
              <a:rPr lang="en-US" sz="3385" b="1" dirty="0">
                <a:solidFill>
                  <a:srgbClr val="004AAD"/>
                </a:solidFill>
                <a:latin typeface="Canva Sans Bold"/>
                <a:ea typeface="Canva Sans Bold"/>
                <a:cs typeface="Canva Sans Bold"/>
                <a:sym typeface="Canva Sans Bold"/>
              </a:rPr>
              <a:t> I</a:t>
            </a:r>
          </a:p>
          <a:p>
            <a:pPr algn="ctr">
              <a:lnSpc>
                <a:spcPts val="4740"/>
              </a:lnSpc>
              <a:spcBef>
                <a:spcPct val="0"/>
              </a:spcBef>
            </a:pPr>
            <a:endParaRPr lang="en-US" sz="3385" b="1" dirty="0">
              <a:solidFill>
                <a:srgbClr val="004AAD"/>
              </a:solidFill>
              <a:latin typeface="Canva Sans Bold"/>
              <a:ea typeface="Canva Sans Bold"/>
              <a:cs typeface="Canva Sans Bold"/>
              <a:sym typeface="Canva Sans Bold"/>
            </a:endParaRPr>
          </a:p>
          <a:p>
            <a:pPr algn="ctr">
              <a:lnSpc>
                <a:spcPts val="4740"/>
              </a:lnSpc>
              <a:spcBef>
                <a:spcPct val="0"/>
              </a:spcBef>
            </a:pPr>
            <a:endParaRPr lang="en-US" sz="3385" b="1" dirty="0">
              <a:solidFill>
                <a:srgbClr val="004AAD"/>
              </a:solidFill>
              <a:latin typeface="Canva Sans Bold"/>
              <a:ea typeface="Canva Sans Bold"/>
              <a:cs typeface="Canva Sans Bold"/>
              <a:sym typeface="Canva Sans Bold"/>
            </a:endParaRPr>
          </a:p>
          <a:p>
            <a:pPr algn="ctr">
              <a:lnSpc>
                <a:spcPts val="4740"/>
              </a:lnSpc>
              <a:spcBef>
                <a:spcPct val="0"/>
              </a:spcBef>
            </a:pPr>
            <a:endParaRPr lang="en-US" sz="3385" b="1" dirty="0">
              <a:solidFill>
                <a:srgbClr val="004AAD"/>
              </a:solidFill>
              <a:latin typeface="Canva Sans Bold"/>
              <a:ea typeface="Canva Sans Bold"/>
              <a:cs typeface="Canva Sans Bold"/>
              <a:sym typeface="Canva Sans Bold"/>
            </a:endParaRPr>
          </a:p>
          <a:p>
            <a:pPr algn="ctr">
              <a:lnSpc>
                <a:spcPts val="4740"/>
              </a:lnSpc>
              <a:spcBef>
                <a:spcPct val="0"/>
              </a:spcBef>
            </a:pPr>
            <a:r>
              <a:rPr lang="en-US" sz="3200" b="1" dirty="0" err="1">
                <a:solidFill>
                  <a:srgbClr val="004AAD"/>
                </a:solidFill>
                <a:latin typeface="Canva Sans Bold"/>
                <a:ea typeface="Canva Sans Bold"/>
                <a:cs typeface="Canva Sans Bold"/>
                <a:sym typeface="Canva Sans Bold"/>
              </a:rPr>
              <a:t>Articolul</a:t>
            </a:r>
            <a:r>
              <a:rPr lang="en-US" sz="3200" b="1" dirty="0">
                <a:solidFill>
                  <a:srgbClr val="004AAD"/>
                </a:solidFill>
                <a:latin typeface="Canva Sans Bold"/>
                <a:ea typeface="Canva Sans Bold"/>
                <a:cs typeface="Canva Sans Bold"/>
                <a:sym typeface="Canva Sans Bold"/>
              </a:rPr>
              <a:t> 7(1) </a:t>
            </a:r>
            <a:r>
              <a:rPr lang="en-US" sz="3200" b="1" dirty="0" err="1">
                <a:solidFill>
                  <a:srgbClr val="004AAD"/>
                </a:solidFill>
                <a:latin typeface="Canva Sans Bold"/>
                <a:ea typeface="Canva Sans Bold"/>
                <a:cs typeface="Canva Sans Bold"/>
                <a:sym typeface="Canva Sans Bold"/>
              </a:rPr>
              <a:t>Completarea</a:t>
            </a:r>
            <a:r>
              <a:rPr lang="en-US" sz="3200" b="1" dirty="0">
                <a:solidFill>
                  <a:srgbClr val="004AAD"/>
                </a:solidFill>
                <a:latin typeface="Canva Sans Bold"/>
                <a:ea typeface="Canva Sans Bold"/>
                <a:cs typeface="Canva Sans Bold"/>
                <a:sym typeface="Canva Sans Bold"/>
              </a:rPr>
              <a:t> </a:t>
            </a:r>
            <a:r>
              <a:rPr lang="en-US" sz="3200" b="1" dirty="0" err="1">
                <a:solidFill>
                  <a:srgbClr val="004AAD"/>
                </a:solidFill>
                <a:latin typeface="Canva Sans Bold"/>
                <a:ea typeface="Canva Sans Bold"/>
                <a:cs typeface="Canva Sans Bold"/>
                <a:sym typeface="Canva Sans Bold"/>
              </a:rPr>
              <a:t>Rapoartelor</a:t>
            </a:r>
            <a:r>
              <a:rPr lang="en-US" sz="3200" b="1" dirty="0">
                <a:solidFill>
                  <a:srgbClr val="004AAD"/>
                </a:solidFill>
                <a:latin typeface="Canva Sans Bold"/>
                <a:ea typeface="Canva Sans Bold"/>
                <a:cs typeface="Canva Sans Bold"/>
                <a:sym typeface="Canva Sans Bold"/>
              </a:rPr>
              <a:t> de </a:t>
            </a:r>
            <a:r>
              <a:rPr lang="en-US" sz="3200" b="1" dirty="0" err="1">
                <a:solidFill>
                  <a:srgbClr val="004AAD"/>
                </a:solidFill>
                <a:latin typeface="Canva Sans Bold"/>
                <a:ea typeface="Canva Sans Bold"/>
                <a:cs typeface="Canva Sans Bold"/>
                <a:sym typeface="Canva Sans Bold"/>
              </a:rPr>
              <a:t>evaluare</a:t>
            </a:r>
            <a:r>
              <a:rPr lang="en-US" sz="3200" b="1" dirty="0">
                <a:solidFill>
                  <a:srgbClr val="004AAD"/>
                </a:solidFill>
                <a:latin typeface="Canva Sans Bold"/>
                <a:ea typeface="Canva Sans Bold"/>
                <a:cs typeface="Canva Sans Bold"/>
                <a:sym typeface="Canva Sans Bold"/>
              </a:rPr>
              <a:t> se </a:t>
            </a:r>
            <a:r>
              <a:rPr lang="en-US" sz="3200" b="1" dirty="0" err="1">
                <a:solidFill>
                  <a:srgbClr val="004AAD"/>
                </a:solidFill>
                <a:latin typeface="Canva Sans Bold"/>
                <a:ea typeface="Canva Sans Bold"/>
                <a:cs typeface="Canva Sans Bold"/>
                <a:sym typeface="Canva Sans Bold"/>
              </a:rPr>
              <a:t>realizează</a:t>
            </a:r>
            <a:r>
              <a:rPr lang="en-US" sz="3200" b="1" dirty="0">
                <a:solidFill>
                  <a:srgbClr val="004AAD"/>
                </a:solidFill>
                <a:latin typeface="Canva Sans Bold"/>
                <a:ea typeface="Canva Sans Bold"/>
                <a:cs typeface="Canva Sans Bold"/>
                <a:sym typeface="Canva Sans Bold"/>
              </a:rPr>
              <a:t> la </a:t>
            </a:r>
            <a:r>
              <a:rPr lang="en-US" sz="3200" b="1" dirty="0" err="1">
                <a:solidFill>
                  <a:srgbClr val="004AAD"/>
                </a:solidFill>
                <a:latin typeface="Canva Sans Bold"/>
                <a:ea typeface="Canva Sans Bold"/>
                <a:cs typeface="Canva Sans Bold"/>
                <a:sym typeface="Canva Sans Bold"/>
              </a:rPr>
              <a:t>finalul</a:t>
            </a:r>
            <a:r>
              <a:rPr lang="en-US" sz="3200" b="1" dirty="0">
                <a:solidFill>
                  <a:srgbClr val="004AAD"/>
                </a:solidFill>
                <a:latin typeface="Canva Sans Bold"/>
                <a:ea typeface="Canva Sans Bold"/>
                <a:cs typeface="Canva Sans Bold"/>
                <a:sym typeface="Canva Sans Bold"/>
              </a:rPr>
              <a:t> </a:t>
            </a:r>
            <a:r>
              <a:rPr lang="en-US" sz="3200" b="1" dirty="0" err="1">
                <a:solidFill>
                  <a:srgbClr val="004AAD"/>
                </a:solidFill>
                <a:latin typeface="Canva Sans Bold"/>
                <a:ea typeface="Canva Sans Bold"/>
                <a:cs typeface="Canva Sans Bold"/>
                <a:sym typeface="Canva Sans Bold"/>
              </a:rPr>
              <a:t>clasei</a:t>
            </a:r>
            <a:r>
              <a:rPr lang="en-US" sz="3200" b="1" dirty="0">
                <a:solidFill>
                  <a:srgbClr val="004AAD"/>
                </a:solidFill>
                <a:latin typeface="Canva Sans Bold"/>
                <a:ea typeface="Canva Sans Bold"/>
                <a:cs typeface="Canva Sans Bold"/>
                <a:sym typeface="Canva Sans Bold"/>
              </a:rPr>
              <a:t> </a:t>
            </a:r>
            <a:r>
              <a:rPr lang="ro-RO" sz="3200" b="1" dirty="0">
                <a:solidFill>
                  <a:srgbClr val="004AAD"/>
                </a:solidFill>
                <a:latin typeface="Canva Sans Bold"/>
                <a:ea typeface="Canva Sans Bold"/>
                <a:cs typeface="Canva Sans Bold"/>
                <a:sym typeface="Canva Sans Bold"/>
              </a:rPr>
              <a:t>    </a:t>
            </a:r>
            <a:r>
              <a:rPr lang="en-US" sz="3200" b="1" dirty="0" err="1">
                <a:solidFill>
                  <a:srgbClr val="004AAD"/>
                </a:solidFill>
                <a:latin typeface="Canva Sans Bold"/>
                <a:ea typeface="Canva Sans Bold"/>
                <a:cs typeface="Canva Sans Bold"/>
                <a:sym typeface="Canva Sans Bold"/>
              </a:rPr>
              <a:t>pregătitoare</a:t>
            </a:r>
            <a:r>
              <a:rPr lang="en-US" sz="3200" b="1" dirty="0">
                <a:solidFill>
                  <a:srgbClr val="004AAD"/>
                </a:solidFill>
                <a:latin typeface="Canva Sans Bold"/>
                <a:ea typeface="Canva Sans Bold"/>
                <a:cs typeface="Canva Sans Bold"/>
                <a:sym typeface="Canva Sans Bold"/>
              </a:rPr>
              <a:t>, </a:t>
            </a:r>
            <a:r>
              <a:rPr lang="en-US" sz="3200" b="1" dirty="0" err="1">
                <a:solidFill>
                  <a:srgbClr val="004AAD"/>
                </a:solidFill>
                <a:latin typeface="Canva Sans Bold"/>
                <a:ea typeface="Canva Sans Bold"/>
                <a:cs typeface="Canva Sans Bold"/>
                <a:sym typeface="Canva Sans Bold"/>
              </a:rPr>
              <a:t>respectiv</a:t>
            </a:r>
            <a:r>
              <a:rPr lang="en-US" sz="3200" b="1" dirty="0">
                <a:solidFill>
                  <a:srgbClr val="004AAD"/>
                </a:solidFill>
                <a:latin typeface="Canva Sans Bold"/>
                <a:ea typeface="Canva Sans Bold"/>
                <a:cs typeface="Canva Sans Bold"/>
                <a:sym typeface="Canva Sans Bold"/>
              </a:rPr>
              <a:t> la </a:t>
            </a:r>
            <a:r>
              <a:rPr lang="en-US" sz="3200" b="1" dirty="0" err="1">
                <a:solidFill>
                  <a:srgbClr val="004AAD"/>
                </a:solidFill>
                <a:latin typeface="Canva Sans Bold"/>
                <a:ea typeface="Canva Sans Bold"/>
                <a:cs typeface="Canva Sans Bold"/>
                <a:sym typeface="Canva Sans Bold"/>
              </a:rPr>
              <a:t>finalul</a:t>
            </a:r>
            <a:r>
              <a:rPr lang="en-US" sz="3200" b="1" dirty="0">
                <a:solidFill>
                  <a:srgbClr val="004AAD"/>
                </a:solidFill>
                <a:latin typeface="Canva Sans Bold"/>
                <a:ea typeface="Canva Sans Bold"/>
                <a:cs typeface="Canva Sans Bold"/>
                <a:sym typeface="Canva Sans Bold"/>
              </a:rPr>
              <a:t> </a:t>
            </a:r>
            <a:r>
              <a:rPr lang="en-US" sz="3200" b="1" dirty="0" err="1">
                <a:solidFill>
                  <a:srgbClr val="004AAD"/>
                </a:solidFill>
                <a:latin typeface="Canva Sans Bold"/>
                <a:ea typeface="Canva Sans Bold"/>
                <a:cs typeface="Canva Sans Bold"/>
                <a:sym typeface="Canva Sans Bold"/>
              </a:rPr>
              <a:t>clasei</a:t>
            </a:r>
            <a:r>
              <a:rPr lang="en-US" sz="3200" b="1" dirty="0">
                <a:solidFill>
                  <a:srgbClr val="004AAD"/>
                </a:solidFill>
                <a:latin typeface="Canva Sans Bold"/>
                <a:ea typeface="Canva Sans Bold"/>
                <a:cs typeface="Canva Sans Bold"/>
                <a:sym typeface="Canva Sans Bold"/>
              </a:rPr>
              <a:t> I, </a:t>
            </a:r>
            <a:r>
              <a:rPr lang="en-US" sz="3200" b="1" dirty="0" err="1">
                <a:solidFill>
                  <a:srgbClr val="004AAD"/>
                </a:solidFill>
                <a:latin typeface="Canva Sans Bold"/>
                <a:ea typeface="Canva Sans Bold"/>
                <a:cs typeface="Canva Sans Bold"/>
                <a:sym typeface="Canva Sans Bold"/>
              </a:rPr>
              <a:t>în</a:t>
            </a:r>
            <a:r>
              <a:rPr lang="en-US" sz="3200" b="1" dirty="0">
                <a:solidFill>
                  <a:srgbClr val="004AAD"/>
                </a:solidFill>
                <a:latin typeface="Canva Sans Bold"/>
                <a:ea typeface="Canva Sans Bold"/>
                <a:cs typeface="Canva Sans Bold"/>
                <a:sym typeface="Canva Sans Bold"/>
              </a:rPr>
              <a:t> </a:t>
            </a:r>
            <a:r>
              <a:rPr lang="en-US" sz="3200" b="1" dirty="0" err="1">
                <a:solidFill>
                  <a:srgbClr val="004AAD"/>
                </a:solidFill>
                <a:latin typeface="Canva Sans Bold"/>
                <a:ea typeface="Canva Sans Bold"/>
                <a:cs typeface="Canva Sans Bold"/>
                <a:sym typeface="Canva Sans Bold"/>
              </a:rPr>
              <a:t>luna</a:t>
            </a:r>
            <a:r>
              <a:rPr lang="en-US" sz="3200" b="1" dirty="0">
                <a:solidFill>
                  <a:srgbClr val="004AAD"/>
                </a:solidFill>
                <a:latin typeface="Canva Sans Bold"/>
                <a:ea typeface="Canva Sans Bold"/>
                <a:cs typeface="Canva Sans Bold"/>
                <a:sym typeface="Canva Sans Bold"/>
              </a:rPr>
              <a:t> </a:t>
            </a:r>
            <a:r>
              <a:rPr lang="en-US" sz="3200" b="1" dirty="0" err="1">
                <a:solidFill>
                  <a:srgbClr val="004AAD"/>
                </a:solidFill>
                <a:latin typeface="Canva Sans Bold"/>
                <a:ea typeface="Canva Sans Bold"/>
                <a:cs typeface="Canva Sans Bold"/>
                <a:sym typeface="Canva Sans Bold"/>
              </a:rPr>
              <a:t>mai</a:t>
            </a:r>
            <a:r>
              <a:rPr lang="en-US" sz="3200" b="1" dirty="0">
                <a:solidFill>
                  <a:srgbClr val="004AAD"/>
                </a:solidFill>
                <a:latin typeface="Canva Sans Bold"/>
                <a:ea typeface="Canva Sans Bold"/>
                <a:cs typeface="Canva Sans Bold"/>
                <a:sym typeface="Canva Sans Bold"/>
              </a:rPr>
              <a:t> a </a:t>
            </a:r>
            <a:r>
              <a:rPr lang="en-US" sz="3200" b="1" dirty="0" err="1">
                <a:solidFill>
                  <a:srgbClr val="004AAD"/>
                </a:solidFill>
                <a:latin typeface="Canva Sans Bold"/>
                <a:ea typeface="Canva Sans Bold"/>
                <a:cs typeface="Canva Sans Bold"/>
                <a:sym typeface="Canva Sans Bold"/>
              </a:rPr>
              <a:t>anului</a:t>
            </a:r>
            <a:r>
              <a:rPr lang="en-US" sz="3200" b="1" dirty="0">
                <a:solidFill>
                  <a:srgbClr val="004AAD"/>
                </a:solidFill>
                <a:latin typeface="Canva Sans Bold"/>
                <a:ea typeface="Canva Sans Bold"/>
                <a:cs typeface="Canva Sans Bold"/>
                <a:sym typeface="Canva Sans Bold"/>
              </a:rPr>
              <a:t> </a:t>
            </a:r>
            <a:r>
              <a:rPr lang="en-US" sz="3200" b="1" dirty="0" err="1">
                <a:solidFill>
                  <a:srgbClr val="004AAD"/>
                </a:solidFill>
                <a:latin typeface="Canva Sans Bold"/>
                <a:ea typeface="Canva Sans Bold"/>
                <a:cs typeface="Canva Sans Bold"/>
                <a:sym typeface="Canva Sans Bold"/>
              </a:rPr>
              <a:t>școlar</a:t>
            </a:r>
            <a:r>
              <a:rPr lang="en-US" sz="3200" b="1" dirty="0">
                <a:solidFill>
                  <a:srgbClr val="004AAD"/>
                </a:solidFill>
                <a:latin typeface="Canva Sans Bold"/>
                <a:ea typeface="Canva Sans Bold"/>
                <a:cs typeface="Canva Sans Bold"/>
                <a:sym typeface="Canva Sans Bold"/>
              </a:rPr>
              <a:t> </a:t>
            </a:r>
            <a:r>
              <a:rPr lang="en-US" sz="3200" b="1" dirty="0" err="1">
                <a:solidFill>
                  <a:srgbClr val="004AAD"/>
                </a:solidFill>
                <a:latin typeface="Canva Sans Bold"/>
                <a:ea typeface="Canva Sans Bold"/>
                <a:cs typeface="Canva Sans Bold"/>
                <a:sym typeface="Canva Sans Bold"/>
              </a:rPr>
              <a:t>corespunzător</a:t>
            </a:r>
            <a:r>
              <a:rPr lang="en-US" sz="3200" b="1" dirty="0">
                <a:solidFill>
                  <a:srgbClr val="004AAD"/>
                </a:solidFill>
                <a:latin typeface="Canva Sans Bold"/>
                <a:ea typeface="Canva Sans Bold"/>
                <a:cs typeface="Canva Sans Bold"/>
                <a:sym typeface="Canva Sans Bold"/>
              </a:rPr>
              <a:t>,</a:t>
            </a:r>
            <a:r>
              <a:rPr lang="en-US" sz="3200" b="1" i="1" dirty="0">
                <a:solidFill>
                  <a:srgbClr val="FF6565"/>
                </a:solidFill>
                <a:latin typeface="Canva Sans Bold Italics"/>
                <a:ea typeface="Canva Sans Bold Italics"/>
                <a:cs typeface="Canva Sans Bold Italics"/>
                <a:sym typeface="Canva Sans Bold Italics"/>
              </a:rPr>
              <a:t> </a:t>
            </a:r>
            <a:r>
              <a:rPr lang="en-US" sz="3200" b="1" i="1" dirty="0" err="1">
                <a:solidFill>
                  <a:srgbClr val="FF6565"/>
                </a:solidFill>
                <a:latin typeface="Canva Sans Bold Italics"/>
                <a:ea typeface="Canva Sans Bold Italics"/>
                <a:cs typeface="Canva Sans Bold Italics"/>
                <a:sym typeface="Canva Sans Bold Italics"/>
              </a:rPr>
              <a:t>în</a:t>
            </a:r>
            <a:r>
              <a:rPr lang="en-US" sz="3200" b="1" i="1" dirty="0">
                <a:solidFill>
                  <a:srgbClr val="FF6565"/>
                </a:solidFill>
                <a:latin typeface="Canva Sans Bold Italics"/>
                <a:ea typeface="Canva Sans Bold Italics"/>
                <a:cs typeface="Canva Sans Bold Italics"/>
                <a:sym typeface="Canva Sans Bold Italics"/>
              </a:rPr>
              <a:t> </a:t>
            </a:r>
            <a:r>
              <a:rPr lang="en-US" sz="3200" b="1" i="1" dirty="0" err="1">
                <a:solidFill>
                  <a:srgbClr val="FF6565"/>
                </a:solidFill>
                <a:latin typeface="Canva Sans Bold Italics"/>
                <a:ea typeface="Canva Sans Bold Italics"/>
                <a:cs typeface="Canva Sans Bold Italics"/>
                <a:sym typeface="Canva Sans Bold Italics"/>
              </a:rPr>
              <a:t>urma</a:t>
            </a:r>
            <a:r>
              <a:rPr lang="en-US" sz="3200" b="1" i="1" dirty="0">
                <a:solidFill>
                  <a:srgbClr val="FF6565"/>
                </a:solidFill>
                <a:latin typeface="Canva Sans Bold Italics"/>
                <a:ea typeface="Canva Sans Bold Italics"/>
                <a:cs typeface="Canva Sans Bold Italics"/>
                <a:sym typeface="Canva Sans Bold Italics"/>
              </a:rPr>
              <a:t> </a:t>
            </a:r>
            <a:r>
              <a:rPr lang="en-US" sz="3200" b="1" i="1" dirty="0" err="1">
                <a:solidFill>
                  <a:srgbClr val="FF6565"/>
                </a:solidFill>
                <a:latin typeface="Canva Sans Bold Italics"/>
                <a:ea typeface="Canva Sans Bold Italics"/>
                <a:cs typeface="Canva Sans Bold Italics"/>
                <a:sym typeface="Canva Sans Bold Italics"/>
              </a:rPr>
              <a:t>observării</a:t>
            </a:r>
            <a:r>
              <a:rPr lang="en-US" sz="3200" b="1" i="1" dirty="0">
                <a:solidFill>
                  <a:srgbClr val="FF6565"/>
                </a:solidFill>
                <a:latin typeface="Canva Sans Bold Italics"/>
                <a:ea typeface="Canva Sans Bold Italics"/>
                <a:cs typeface="Canva Sans Bold Italics"/>
                <a:sym typeface="Canva Sans Bold Italics"/>
              </a:rPr>
              <a:t> </a:t>
            </a:r>
            <a:r>
              <a:rPr lang="en-US" sz="3200" b="1" i="1" dirty="0" err="1">
                <a:solidFill>
                  <a:srgbClr val="FF6565"/>
                </a:solidFill>
                <a:latin typeface="Canva Sans Bold Italics"/>
                <a:ea typeface="Canva Sans Bold Italics"/>
                <a:cs typeface="Canva Sans Bold Italics"/>
                <a:sym typeface="Canva Sans Bold Italics"/>
              </a:rPr>
              <a:t>și</a:t>
            </a:r>
            <a:r>
              <a:rPr lang="en-US" sz="3200" b="1" i="1" dirty="0">
                <a:solidFill>
                  <a:srgbClr val="FF6565"/>
                </a:solidFill>
                <a:latin typeface="Canva Sans Bold Italics"/>
                <a:ea typeface="Canva Sans Bold Italics"/>
                <a:cs typeface="Canva Sans Bold Italics"/>
                <a:sym typeface="Canva Sans Bold Italics"/>
              </a:rPr>
              <a:t> </a:t>
            </a:r>
            <a:r>
              <a:rPr lang="en-US" sz="3200" b="1" i="1" dirty="0" err="1">
                <a:solidFill>
                  <a:srgbClr val="FF6565"/>
                </a:solidFill>
                <a:latin typeface="Canva Sans Bold Italics"/>
                <a:ea typeface="Canva Sans Bold Italics"/>
                <a:cs typeface="Canva Sans Bold Italics"/>
                <a:sym typeface="Canva Sans Bold Italics"/>
              </a:rPr>
              <a:t>evaluării</a:t>
            </a:r>
            <a:r>
              <a:rPr lang="en-US" sz="3200" b="1" i="1" dirty="0">
                <a:solidFill>
                  <a:srgbClr val="FF6565"/>
                </a:solidFill>
                <a:latin typeface="Canva Sans Bold Italics"/>
                <a:ea typeface="Canva Sans Bold Italics"/>
                <a:cs typeface="Canva Sans Bold Italics"/>
                <a:sym typeface="Canva Sans Bold Italics"/>
              </a:rPr>
              <a:t> </a:t>
            </a:r>
            <a:r>
              <a:rPr lang="en-US" sz="3200" b="1" i="1" dirty="0" err="1">
                <a:solidFill>
                  <a:srgbClr val="FF6565"/>
                </a:solidFill>
                <a:latin typeface="Canva Sans Bold Italics"/>
                <a:ea typeface="Canva Sans Bold Italics"/>
                <a:cs typeface="Canva Sans Bold Italics"/>
                <a:sym typeface="Canva Sans Bold Italics"/>
              </a:rPr>
              <a:t>elevilor</a:t>
            </a:r>
            <a:r>
              <a:rPr lang="en-US" sz="3200" b="1" i="1" dirty="0">
                <a:solidFill>
                  <a:srgbClr val="FF6565"/>
                </a:solidFill>
                <a:latin typeface="Canva Sans Bold Italics"/>
                <a:ea typeface="Canva Sans Bold Italics"/>
                <a:cs typeface="Canva Sans Bold Italics"/>
                <a:sym typeface="Canva Sans Bold Italics"/>
              </a:rPr>
              <a:t> </a:t>
            </a:r>
            <a:r>
              <a:rPr lang="en-US" sz="3200" b="1" i="1" dirty="0" err="1">
                <a:solidFill>
                  <a:srgbClr val="FF6565"/>
                </a:solidFill>
                <a:latin typeface="Canva Sans Bold Italics"/>
                <a:ea typeface="Canva Sans Bold Italics"/>
                <a:cs typeface="Canva Sans Bold Italics"/>
                <a:sym typeface="Canva Sans Bold Italics"/>
              </a:rPr>
              <a:t>desfășurate</a:t>
            </a:r>
            <a:r>
              <a:rPr lang="en-US" sz="3200" b="1" i="1" dirty="0">
                <a:solidFill>
                  <a:srgbClr val="FF6565"/>
                </a:solidFill>
                <a:latin typeface="Canva Sans Bold Italics"/>
                <a:ea typeface="Canva Sans Bold Italics"/>
                <a:cs typeface="Canva Sans Bold Italics"/>
                <a:sym typeface="Canva Sans Bold Italics"/>
              </a:rPr>
              <a:t> de </a:t>
            </a:r>
            <a:r>
              <a:rPr lang="en-US" sz="3200" b="1" i="1" dirty="0" err="1">
                <a:solidFill>
                  <a:srgbClr val="FF6565"/>
                </a:solidFill>
                <a:latin typeface="Canva Sans Bold Italics"/>
                <a:ea typeface="Canva Sans Bold Italics"/>
                <a:cs typeface="Canva Sans Bold Italics"/>
                <a:sym typeface="Canva Sans Bold Italics"/>
              </a:rPr>
              <a:t>către</a:t>
            </a:r>
            <a:r>
              <a:rPr lang="en-US" sz="3200" b="1" i="1" dirty="0">
                <a:solidFill>
                  <a:srgbClr val="FF6565"/>
                </a:solidFill>
                <a:latin typeface="Canva Sans Bold Italics"/>
                <a:ea typeface="Canva Sans Bold Italics"/>
                <a:cs typeface="Canva Sans Bold Italics"/>
                <a:sym typeface="Canva Sans Bold Italics"/>
              </a:rPr>
              <a:t> </a:t>
            </a:r>
            <a:r>
              <a:rPr lang="en-US" sz="3200" b="1" i="1" dirty="0" err="1">
                <a:solidFill>
                  <a:srgbClr val="FF6565"/>
                </a:solidFill>
                <a:latin typeface="Canva Sans Bold Italics"/>
                <a:ea typeface="Canva Sans Bold Italics"/>
                <a:cs typeface="Canva Sans Bold Italics"/>
                <a:sym typeface="Canva Sans Bold Italics"/>
              </a:rPr>
              <a:t>fiecare</a:t>
            </a:r>
            <a:r>
              <a:rPr lang="en-US" sz="3200" b="1" i="1" dirty="0">
                <a:solidFill>
                  <a:srgbClr val="FF6565"/>
                </a:solidFill>
                <a:latin typeface="Canva Sans Bold Italics"/>
                <a:ea typeface="Canva Sans Bold Italics"/>
                <a:cs typeface="Canva Sans Bold Italics"/>
                <a:sym typeface="Canva Sans Bold Italics"/>
              </a:rPr>
              <a:t> </a:t>
            </a:r>
            <a:r>
              <a:rPr lang="en-US" sz="3200" b="1" i="1" dirty="0" err="1">
                <a:solidFill>
                  <a:srgbClr val="FF6565"/>
                </a:solidFill>
                <a:latin typeface="Canva Sans Bold Italics"/>
                <a:ea typeface="Canva Sans Bold Italics"/>
                <a:cs typeface="Canva Sans Bold Italics"/>
                <a:sym typeface="Canva Sans Bold Italics"/>
              </a:rPr>
              <a:t>cadru</a:t>
            </a:r>
            <a:r>
              <a:rPr lang="en-US" sz="3200" b="1" i="1" dirty="0">
                <a:solidFill>
                  <a:srgbClr val="FF6565"/>
                </a:solidFill>
                <a:latin typeface="Canva Sans Bold Italics"/>
                <a:ea typeface="Canva Sans Bold Italics"/>
                <a:cs typeface="Canva Sans Bold Italics"/>
                <a:sym typeface="Canva Sans Bold Italics"/>
              </a:rPr>
              <a:t> didactic </a:t>
            </a:r>
            <a:r>
              <a:rPr lang="en-US" sz="3200" b="1" i="1" dirty="0" err="1">
                <a:solidFill>
                  <a:srgbClr val="FF6565"/>
                </a:solidFill>
                <a:latin typeface="Canva Sans Bold Italics"/>
                <a:ea typeface="Canva Sans Bold Italics"/>
                <a:cs typeface="Canva Sans Bold Italics"/>
                <a:sym typeface="Canva Sans Bold Italics"/>
              </a:rPr>
              <a:t>responsabil</a:t>
            </a:r>
            <a:r>
              <a:rPr lang="en-US" sz="3200" b="1" i="1" dirty="0">
                <a:solidFill>
                  <a:srgbClr val="FF6565"/>
                </a:solidFill>
                <a:latin typeface="Canva Sans Bold Italics"/>
                <a:ea typeface="Canva Sans Bold Italics"/>
                <a:cs typeface="Canva Sans Bold Italics"/>
                <a:sym typeface="Canva Sans Bold Italics"/>
              </a:rPr>
              <a:t>, </a:t>
            </a:r>
            <a:r>
              <a:rPr lang="en-US" sz="3200" b="1" i="1" dirty="0" err="1">
                <a:solidFill>
                  <a:srgbClr val="FF6565"/>
                </a:solidFill>
                <a:latin typeface="Canva Sans Bold Italics"/>
                <a:ea typeface="Canva Sans Bold Italics"/>
                <a:cs typeface="Canva Sans Bold Italics"/>
                <a:sym typeface="Canva Sans Bold Italics"/>
              </a:rPr>
              <a:t>pe</a:t>
            </a:r>
            <a:r>
              <a:rPr lang="en-US" sz="3200" b="1" i="1" dirty="0">
                <a:solidFill>
                  <a:srgbClr val="FF6565"/>
                </a:solidFill>
                <a:latin typeface="Canva Sans Bold Italics"/>
                <a:ea typeface="Canva Sans Bold Italics"/>
                <a:cs typeface="Canva Sans Bold Italics"/>
                <a:sym typeface="Canva Sans Bold Italics"/>
              </a:rPr>
              <a:t> tot </a:t>
            </a:r>
            <a:r>
              <a:rPr lang="en-US" sz="3200" b="1" i="1" dirty="0" err="1">
                <a:solidFill>
                  <a:srgbClr val="FF6565"/>
                </a:solidFill>
                <a:latin typeface="Canva Sans Bold Italics"/>
                <a:ea typeface="Canva Sans Bold Italics"/>
                <a:cs typeface="Canva Sans Bold Italics"/>
                <a:sym typeface="Canva Sans Bold Italics"/>
              </a:rPr>
              <a:t>parcursul</a:t>
            </a:r>
            <a:r>
              <a:rPr lang="en-US" sz="3200" b="1" i="1" dirty="0">
                <a:solidFill>
                  <a:srgbClr val="FF6565"/>
                </a:solidFill>
                <a:latin typeface="Canva Sans Bold Italics"/>
                <a:ea typeface="Canva Sans Bold Italics"/>
                <a:cs typeface="Canva Sans Bold Italics"/>
                <a:sym typeface="Canva Sans Bold Italics"/>
              </a:rPr>
              <a:t> </a:t>
            </a:r>
            <a:r>
              <a:rPr lang="en-US" sz="3200" b="1" i="1" dirty="0" err="1">
                <a:solidFill>
                  <a:srgbClr val="FF6565"/>
                </a:solidFill>
                <a:latin typeface="Canva Sans Bold Italics"/>
                <a:ea typeface="Canva Sans Bold Italics"/>
                <a:cs typeface="Canva Sans Bold Italics"/>
                <a:sym typeface="Canva Sans Bold Italics"/>
              </a:rPr>
              <a:t>anului</a:t>
            </a:r>
            <a:r>
              <a:rPr lang="en-US" sz="3200" b="1" i="1" dirty="0">
                <a:solidFill>
                  <a:srgbClr val="FF6565"/>
                </a:solidFill>
                <a:latin typeface="Canva Sans Bold Italics"/>
                <a:ea typeface="Canva Sans Bold Italics"/>
                <a:cs typeface="Canva Sans Bold Italics"/>
                <a:sym typeface="Canva Sans Bold Italics"/>
              </a:rPr>
              <a:t> </a:t>
            </a:r>
            <a:r>
              <a:rPr lang="en-US" sz="3200" b="1" i="1" dirty="0" err="1">
                <a:solidFill>
                  <a:srgbClr val="FF6565"/>
                </a:solidFill>
                <a:latin typeface="Canva Sans Bold Italics"/>
                <a:ea typeface="Canva Sans Bold Italics"/>
                <a:cs typeface="Canva Sans Bold Italics"/>
                <a:sym typeface="Canva Sans Bold Italics"/>
              </a:rPr>
              <a:t>școlar</a:t>
            </a:r>
            <a:r>
              <a:rPr lang="en-US" sz="3200" b="1" i="1" dirty="0">
                <a:solidFill>
                  <a:srgbClr val="FF6565"/>
                </a:solidFill>
                <a:latin typeface="Canva Sans Bold Italics"/>
                <a:ea typeface="Canva Sans Bold Italics"/>
                <a:cs typeface="Canva Sans Bold Italics"/>
                <a:sym typeface="Canva Sans Bold Italics"/>
              </a:rPr>
              <a:t>.</a:t>
            </a:r>
          </a:p>
          <a:p>
            <a:pPr algn="ctr">
              <a:lnSpc>
                <a:spcPts val="4740"/>
              </a:lnSpc>
              <a:spcBef>
                <a:spcPct val="0"/>
              </a:spcBef>
            </a:pPr>
            <a:endParaRPr lang="en-US" sz="3200" b="1" i="1" dirty="0">
              <a:solidFill>
                <a:srgbClr val="FF6565"/>
              </a:solidFill>
              <a:latin typeface="Canva Sans Bold Italics"/>
              <a:ea typeface="Canva Sans Bold Italics"/>
              <a:cs typeface="Canva Sans Bold Italics"/>
              <a:sym typeface="Canva Sans Bold Italics"/>
            </a:endParaRPr>
          </a:p>
          <a:p>
            <a:pPr algn="ctr">
              <a:lnSpc>
                <a:spcPts val="4740"/>
              </a:lnSpc>
              <a:spcBef>
                <a:spcPct val="0"/>
              </a:spcBef>
            </a:pPr>
            <a:endParaRPr lang="en-US" sz="3385" b="1" i="1" dirty="0">
              <a:solidFill>
                <a:srgbClr val="FF6565"/>
              </a:solidFill>
              <a:latin typeface="Canva Sans Bold Italics"/>
              <a:ea typeface="Canva Sans Bold Italics"/>
              <a:cs typeface="Canva Sans Bold Italics"/>
              <a:sym typeface="Canva Sans Bold Italics"/>
            </a:endParaRPr>
          </a:p>
          <a:p>
            <a:pPr algn="ctr">
              <a:lnSpc>
                <a:spcPts val="4740"/>
              </a:lnSpc>
              <a:spcBef>
                <a:spcPct val="0"/>
              </a:spcBef>
            </a:pPr>
            <a:endParaRPr lang="en-US" sz="3385" b="1" i="1" dirty="0">
              <a:solidFill>
                <a:srgbClr val="FF6565"/>
              </a:solidFill>
              <a:latin typeface="Canva Sans Bold Italics"/>
              <a:ea typeface="Canva Sans Bold Italics"/>
              <a:cs typeface="Canva Sans Bold Italics"/>
              <a:sym typeface="Canva Sans Bold Itali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5223" y="9499384"/>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17500852" y="2815955"/>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6494323" y="18094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10800000" flipV="1">
            <a:off x="16494323" y="2815955"/>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flipV="1">
            <a:off x="16494323" y="3822484"/>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841752" y="8492855"/>
            <a:ext cx="1006529" cy="1006529"/>
          </a:xfrm>
          <a:custGeom>
            <a:avLst/>
            <a:gdLst/>
            <a:ahLst/>
            <a:cxnLst/>
            <a:rect l="l" t="t" r="r" b="b"/>
            <a:pathLst>
              <a:path w="1006529" h="1006529">
                <a:moveTo>
                  <a:pt x="0" y="0"/>
                </a:moveTo>
                <a:lnTo>
                  <a:pt x="1006529" y="0"/>
                </a:lnTo>
                <a:lnTo>
                  <a:pt x="1006529"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flipH="1">
            <a:off x="1841752" y="7486326"/>
            <a:ext cx="1006529" cy="1006529"/>
          </a:xfrm>
          <a:custGeom>
            <a:avLst/>
            <a:gdLst/>
            <a:ahLst/>
            <a:cxnLst/>
            <a:rect l="l" t="t" r="r" b="b"/>
            <a:pathLst>
              <a:path w="1006529" h="1006529">
                <a:moveTo>
                  <a:pt x="1006529" y="0"/>
                </a:moveTo>
                <a:lnTo>
                  <a:pt x="0" y="0"/>
                </a:lnTo>
                <a:lnTo>
                  <a:pt x="0" y="1006529"/>
                </a:lnTo>
                <a:lnTo>
                  <a:pt x="1006529" y="1006529"/>
                </a:lnTo>
                <a:lnTo>
                  <a:pt x="1006529"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V="1">
            <a:off x="15487794" y="1809426"/>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TextBox 20"/>
          <p:cNvSpPr txBox="1"/>
          <p:nvPr/>
        </p:nvSpPr>
        <p:spPr>
          <a:xfrm>
            <a:off x="2848281" y="1544287"/>
            <a:ext cx="12066053" cy="2138882"/>
          </a:xfrm>
          <a:prstGeom prst="rect">
            <a:avLst/>
          </a:prstGeom>
        </p:spPr>
        <p:txBody>
          <a:bodyPr lIns="0" tIns="0" rIns="0" bIns="0" rtlCol="0" anchor="t">
            <a:spAutoFit/>
          </a:bodyPr>
          <a:lstStyle/>
          <a:p>
            <a:pPr algn="ctr">
              <a:lnSpc>
                <a:spcPts val="5431"/>
              </a:lnSpc>
            </a:pPr>
            <a:r>
              <a:rPr lang="en-US" sz="6623" dirty="0">
                <a:solidFill>
                  <a:schemeClr val="accent6">
                    <a:lumMod val="75000"/>
                  </a:schemeClr>
                </a:solidFill>
                <a:latin typeface="Clear Sans"/>
                <a:ea typeface="Clear Sans"/>
                <a:cs typeface="Clear Sans"/>
                <a:sym typeface="Clear Sans"/>
              </a:rPr>
              <a:t>ORDIN PRIVIND STRUCTURA ANULUI ȘCOLAR NR. 3463/2025</a:t>
            </a:r>
          </a:p>
        </p:txBody>
      </p:sp>
      <p:sp>
        <p:nvSpPr>
          <p:cNvPr id="21" name="TextBox 21"/>
          <p:cNvSpPr txBox="1"/>
          <p:nvPr/>
        </p:nvSpPr>
        <p:spPr>
          <a:xfrm>
            <a:off x="3521809" y="3870686"/>
            <a:ext cx="12469249" cy="3813538"/>
          </a:xfrm>
          <a:prstGeom prst="rect">
            <a:avLst/>
          </a:prstGeom>
        </p:spPr>
        <p:txBody>
          <a:bodyPr lIns="0" tIns="0" rIns="0" bIns="0" rtlCol="0" anchor="t">
            <a:spAutoFit/>
          </a:bodyPr>
          <a:lstStyle/>
          <a:p>
            <a:pPr algn="just">
              <a:lnSpc>
                <a:spcPts val="5049"/>
              </a:lnSpc>
            </a:pPr>
            <a:r>
              <a:rPr lang="en-US" sz="3606" dirty="0">
                <a:solidFill>
                  <a:srgbClr val="004AAD"/>
                </a:solidFill>
                <a:latin typeface="Clear Sans"/>
                <a:ea typeface="Clear Sans"/>
                <a:cs typeface="Clear Sans"/>
                <a:sym typeface="Clear Sans"/>
              </a:rPr>
              <a:t> Art. 4. — (1) </a:t>
            </a:r>
            <a:r>
              <a:rPr lang="en-US" sz="3606" dirty="0" err="1">
                <a:solidFill>
                  <a:srgbClr val="004AAD"/>
                </a:solidFill>
                <a:latin typeface="Clear Sans"/>
                <a:ea typeface="Clear Sans"/>
                <a:cs typeface="Clear Sans"/>
                <a:sym typeface="Clear Sans"/>
              </a:rPr>
              <a:t>Programul</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național</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Școala</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altfel</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și</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Programul</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Săptămâna</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verde</a:t>
            </a:r>
            <a:r>
              <a:rPr lang="en-US" sz="3606" dirty="0">
                <a:solidFill>
                  <a:srgbClr val="004AAD"/>
                </a:solidFill>
                <a:latin typeface="Clear Sans"/>
                <a:ea typeface="Clear Sans"/>
                <a:cs typeface="Clear Sans"/>
                <a:sym typeface="Clear Sans"/>
              </a:rPr>
              <a:t>” se </a:t>
            </a:r>
            <a:r>
              <a:rPr lang="en-US" sz="3606" dirty="0" err="1">
                <a:solidFill>
                  <a:srgbClr val="004AAD"/>
                </a:solidFill>
                <a:latin typeface="Clear Sans"/>
                <a:ea typeface="Clear Sans"/>
                <a:cs typeface="Clear Sans"/>
                <a:sym typeface="Clear Sans"/>
              </a:rPr>
              <a:t>desfășoară</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în</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perioada</a:t>
            </a:r>
            <a:r>
              <a:rPr lang="en-US" sz="3606" dirty="0">
                <a:solidFill>
                  <a:srgbClr val="004AAD"/>
                </a:solidFill>
                <a:latin typeface="Clear Sans"/>
                <a:ea typeface="Clear Sans"/>
                <a:cs typeface="Clear Sans"/>
                <a:sym typeface="Clear Sans"/>
              </a:rPr>
              <a:t> 8 </a:t>
            </a:r>
            <a:r>
              <a:rPr lang="en-US" sz="3606" dirty="0" err="1">
                <a:solidFill>
                  <a:srgbClr val="004AAD"/>
                </a:solidFill>
                <a:latin typeface="Clear Sans"/>
                <a:ea typeface="Clear Sans"/>
                <a:cs typeface="Clear Sans"/>
                <a:sym typeface="Clear Sans"/>
              </a:rPr>
              <a:t>septembrie</a:t>
            </a:r>
            <a:r>
              <a:rPr lang="en-US" sz="3606" dirty="0">
                <a:solidFill>
                  <a:srgbClr val="004AAD"/>
                </a:solidFill>
                <a:latin typeface="Clear Sans"/>
                <a:ea typeface="Clear Sans"/>
                <a:cs typeface="Clear Sans"/>
                <a:sym typeface="Clear Sans"/>
              </a:rPr>
              <a:t> 2025-3 </a:t>
            </a:r>
            <a:r>
              <a:rPr lang="en-US" sz="3606" dirty="0" err="1">
                <a:solidFill>
                  <a:srgbClr val="004AAD"/>
                </a:solidFill>
                <a:latin typeface="Clear Sans"/>
                <a:ea typeface="Clear Sans"/>
                <a:cs typeface="Clear Sans"/>
                <a:sym typeface="Clear Sans"/>
              </a:rPr>
              <a:t>aprilie</a:t>
            </a:r>
            <a:r>
              <a:rPr lang="en-US" sz="3606" dirty="0">
                <a:solidFill>
                  <a:srgbClr val="004AAD"/>
                </a:solidFill>
                <a:latin typeface="Clear Sans"/>
                <a:ea typeface="Clear Sans"/>
                <a:cs typeface="Clear Sans"/>
                <a:sym typeface="Clear Sans"/>
              </a:rPr>
              <a:t> 2026, </a:t>
            </a:r>
            <a:r>
              <a:rPr lang="en-US" sz="3606" i="1" dirty="0" err="1">
                <a:solidFill>
                  <a:schemeClr val="accent6">
                    <a:lumMod val="75000"/>
                  </a:schemeClr>
                </a:solidFill>
                <a:latin typeface="Clear Sans"/>
                <a:ea typeface="Clear Sans"/>
                <a:cs typeface="Clear Sans"/>
                <a:sym typeface="Clear Sans"/>
              </a:rPr>
              <a:t>în</a:t>
            </a:r>
            <a:r>
              <a:rPr lang="en-US" sz="3606" i="1" dirty="0">
                <a:solidFill>
                  <a:schemeClr val="accent6">
                    <a:lumMod val="75000"/>
                  </a:schemeClr>
                </a:solidFill>
                <a:latin typeface="Clear Sans"/>
                <a:ea typeface="Clear Sans"/>
                <a:cs typeface="Clear Sans"/>
                <a:sym typeface="Clear Sans"/>
              </a:rPr>
              <a:t> </a:t>
            </a:r>
            <a:r>
              <a:rPr lang="en-US" sz="3606" i="1" dirty="0" err="1">
                <a:solidFill>
                  <a:schemeClr val="accent6">
                    <a:lumMod val="75000"/>
                  </a:schemeClr>
                </a:solidFill>
                <a:latin typeface="Clear Sans"/>
                <a:ea typeface="Clear Sans"/>
                <a:cs typeface="Clear Sans"/>
                <a:sym typeface="Clear Sans"/>
              </a:rPr>
              <a:t>intervale</a:t>
            </a:r>
            <a:r>
              <a:rPr lang="en-US" sz="3606" i="1" dirty="0">
                <a:solidFill>
                  <a:schemeClr val="accent6">
                    <a:lumMod val="75000"/>
                  </a:schemeClr>
                </a:solidFill>
                <a:latin typeface="Clear Sans"/>
                <a:ea typeface="Clear Sans"/>
                <a:cs typeface="Clear Sans"/>
                <a:sym typeface="Clear Sans"/>
              </a:rPr>
              <a:t> de </a:t>
            </a:r>
            <a:r>
              <a:rPr lang="en-US" sz="3606" i="1" dirty="0" err="1">
                <a:solidFill>
                  <a:schemeClr val="accent6">
                    <a:lumMod val="75000"/>
                  </a:schemeClr>
                </a:solidFill>
                <a:latin typeface="Clear Sans"/>
                <a:ea typeface="Clear Sans"/>
                <a:cs typeface="Clear Sans"/>
                <a:sym typeface="Clear Sans"/>
              </a:rPr>
              <a:t>câte</a:t>
            </a:r>
            <a:r>
              <a:rPr lang="en-US" sz="3606" i="1" dirty="0">
                <a:solidFill>
                  <a:schemeClr val="accent6">
                    <a:lumMod val="75000"/>
                  </a:schemeClr>
                </a:solidFill>
                <a:latin typeface="Clear Sans"/>
                <a:ea typeface="Clear Sans"/>
                <a:cs typeface="Clear Sans"/>
                <a:sym typeface="Clear Sans"/>
              </a:rPr>
              <a:t> 5 </a:t>
            </a:r>
            <a:r>
              <a:rPr lang="en-US" sz="3606" i="1" dirty="0" err="1">
                <a:solidFill>
                  <a:schemeClr val="accent6">
                    <a:lumMod val="75000"/>
                  </a:schemeClr>
                </a:solidFill>
                <a:latin typeface="Clear Sans"/>
                <a:ea typeface="Clear Sans"/>
                <a:cs typeface="Clear Sans"/>
                <a:sym typeface="Clear Sans"/>
              </a:rPr>
              <a:t>zile</a:t>
            </a:r>
            <a:r>
              <a:rPr lang="en-US" sz="3606" i="1" dirty="0">
                <a:solidFill>
                  <a:schemeClr val="accent6">
                    <a:lumMod val="75000"/>
                  </a:schemeClr>
                </a:solidFill>
                <a:latin typeface="Clear Sans"/>
                <a:ea typeface="Clear Sans"/>
                <a:cs typeface="Clear Sans"/>
                <a:sym typeface="Clear Sans"/>
              </a:rPr>
              <a:t> consecutive </a:t>
            </a:r>
            <a:r>
              <a:rPr lang="en-US" sz="3606" i="1" dirty="0" err="1">
                <a:solidFill>
                  <a:schemeClr val="accent6">
                    <a:lumMod val="75000"/>
                  </a:schemeClr>
                </a:solidFill>
                <a:latin typeface="Clear Sans"/>
                <a:ea typeface="Clear Sans"/>
                <a:cs typeface="Clear Sans"/>
                <a:sym typeface="Clear Sans"/>
              </a:rPr>
              <a:t>lucrătoare</a:t>
            </a:r>
            <a:r>
              <a:rPr lang="en-US" sz="3606" i="1" dirty="0">
                <a:solidFill>
                  <a:schemeClr val="accent6">
                    <a:lumMod val="75000"/>
                  </a:schemeClr>
                </a:solidFill>
                <a:latin typeface="Clear Sans"/>
                <a:ea typeface="Clear Sans"/>
                <a:cs typeface="Clear Sans"/>
                <a:sym typeface="Clear Sans"/>
              </a:rPr>
              <a:t>, </a:t>
            </a:r>
            <a:r>
              <a:rPr lang="en-US" sz="3606" dirty="0">
                <a:solidFill>
                  <a:schemeClr val="accent1">
                    <a:lumMod val="75000"/>
                  </a:schemeClr>
                </a:solidFill>
                <a:latin typeface="Clear Sans"/>
                <a:ea typeface="Clear Sans"/>
                <a:cs typeface="Clear Sans"/>
                <a:sym typeface="Clear Sans"/>
              </a:rPr>
              <a:t>a </a:t>
            </a:r>
            <a:r>
              <a:rPr lang="en-US" sz="3606" dirty="0" err="1">
                <a:solidFill>
                  <a:schemeClr val="accent1">
                    <a:lumMod val="75000"/>
                  </a:schemeClr>
                </a:solidFill>
                <a:latin typeface="Clear Sans"/>
                <a:ea typeface="Clear Sans"/>
                <a:cs typeface="Clear Sans"/>
                <a:sym typeface="Clear Sans"/>
              </a:rPr>
              <a:t>căror</a:t>
            </a:r>
            <a:r>
              <a:rPr lang="en-US" sz="3606" dirty="0">
                <a:solidFill>
                  <a:schemeClr val="accent1">
                    <a:lumMod val="75000"/>
                  </a:schemeClr>
                </a:solidFill>
                <a:latin typeface="Clear Sans"/>
                <a:ea typeface="Clear Sans"/>
                <a:cs typeface="Clear Sans"/>
                <a:sym typeface="Clear Sans"/>
              </a:rPr>
              <a:t> </a:t>
            </a:r>
            <a:r>
              <a:rPr lang="en-US" sz="3606" dirty="0" err="1">
                <a:solidFill>
                  <a:schemeClr val="accent1">
                    <a:lumMod val="75000"/>
                  </a:schemeClr>
                </a:solidFill>
                <a:latin typeface="Clear Sans"/>
                <a:ea typeface="Clear Sans"/>
                <a:cs typeface="Clear Sans"/>
                <a:sym typeface="Clear Sans"/>
              </a:rPr>
              <a:t>planificare</a:t>
            </a:r>
            <a:r>
              <a:rPr lang="en-US" sz="3606" dirty="0">
                <a:solidFill>
                  <a:schemeClr val="accent1">
                    <a:lumMod val="75000"/>
                  </a:schemeClr>
                </a:solidFill>
                <a:latin typeface="Clear Sans"/>
                <a:ea typeface="Clear Sans"/>
                <a:cs typeface="Clear Sans"/>
                <a:sym typeface="Clear Sans"/>
              </a:rPr>
              <a:t> se </a:t>
            </a:r>
            <a:r>
              <a:rPr lang="en-US" sz="3606" dirty="0" err="1">
                <a:solidFill>
                  <a:schemeClr val="accent1">
                    <a:lumMod val="75000"/>
                  </a:schemeClr>
                </a:solidFill>
                <a:latin typeface="Clear Sans"/>
                <a:ea typeface="Clear Sans"/>
                <a:cs typeface="Clear Sans"/>
                <a:sym typeface="Clear Sans"/>
              </a:rPr>
              <a:t>află</a:t>
            </a:r>
            <a:r>
              <a:rPr lang="en-US" sz="3606" dirty="0">
                <a:solidFill>
                  <a:schemeClr val="accent1">
                    <a:lumMod val="75000"/>
                  </a:schemeClr>
                </a:solidFill>
                <a:latin typeface="Clear Sans"/>
                <a:ea typeface="Clear Sans"/>
                <a:cs typeface="Clear Sans"/>
                <a:sym typeface="Clear Sans"/>
              </a:rPr>
              <a:t> </a:t>
            </a:r>
            <a:r>
              <a:rPr lang="en-US" sz="3606" dirty="0">
                <a:solidFill>
                  <a:srgbClr val="004AAD"/>
                </a:solidFill>
                <a:latin typeface="Clear Sans"/>
                <a:ea typeface="Clear Sans"/>
                <a:cs typeface="Clear Sans"/>
                <a:sym typeface="Clear Sans"/>
              </a:rPr>
              <a:t>la </a:t>
            </a:r>
            <a:r>
              <a:rPr lang="en-US" sz="3606" dirty="0" err="1">
                <a:solidFill>
                  <a:srgbClr val="004AAD"/>
                </a:solidFill>
                <a:latin typeface="Clear Sans"/>
                <a:ea typeface="Clear Sans"/>
                <a:cs typeface="Clear Sans"/>
                <a:sym typeface="Clear Sans"/>
              </a:rPr>
              <a:t>decizia</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unității</a:t>
            </a:r>
            <a:r>
              <a:rPr lang="en-US" sz="3606" dirty="0">
                <a:solidFill>
                  <a:srgbClr val="004AAD"/>
                </a:solidFill>
                <a:latin typeface="Clear Sans"/>
                <a:ea typeface="Clear Sans"/>
                <a:cs typeface="Clear Sans"/>
                <a:sym typeface="Clear Sans"/>
              </a:rPr>
              <a:t> de </a:t>
            </a:r>
            <a:r>
              <a:rPr lang="en-US" sz="3606" dirty="0" err="1">
                <a:solidFill>
                  <a:srgbClr val="004AAD"/>
                </a:solidFill>
                <a:latin typeface="Clear Sans"/>
                <a:ea typeface="Clear Sans"/>
                <a:cs typeface="Clear Sans"/>
                <a:sym typeface="Clear Sans"/>
              </a:rPr>
              <a:t>învățământ</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Derularea</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celor</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două</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programe</a:t>
            </a:r>
            <a:r>
              <a:rPr lang="en-US" sz="3606" dirty="0">
                <a:solidFill>
                  <a:srgbClr val="004AAD"/>
                </a:solidFill>
                <a:latin typeface="Clear Sans"/>
                <a:ea typeface="Clear Sans"/>
                <a:cs typeface="Clear Sans"/>
                <a:sym typeface="Clear Sans"/>
              </a:rPr>
              <a:t> se </a:t>
            </a:r>
            <a:r>
              <a:rPr lang="en-US" sz="3606" dirty="0" err="1">
                <a:solidFill>
                  <a:srgbClr val="004AAD"/>
                </a:solidFill>
                <a:latin typeface="Clear Sans"/>
                <a:ea typeface="Clear Sans"/>
                <a:cs typeface="Clear Sans"/>
                <a:sym typeface="Clear Sans"/>
              </a:rPr>
              <a:t>planifică</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în</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intervale</a:t>
            </a:r>
            <a:r>
              <a:rPr lang="en-US" sz="3606" dirty="0">
                <a:solidFill>
                  <a:srgbClr val="004AAD"/>
                </a:solidFill>
                <a:latin typeface="Clear Sans"/>
                <a:ea typeface="Clear Sans"/>
                <a:cs typeface="Clear Sans"/>
                <a:sym typeface="Clear Sans"/>
              </a:rPr>
              <a:t> de </a:t>
            </a:r>
            <a:r>
              <a:rPr lang="en-US" sz="3606" dirty="0" err="1">
                <a:solidFill>
                  <a:srgbClr val="004AAD"/>
                </a:solidFill>
                <a:latin typeface="Clear Sans"/>
                <a:ea typeface="Clear Sans"/>
                <a:cs typeface="Clear Sans"/>
                <a:sym typeface="Clear Sans"/>
              </a:rPr>
              <a:t>cursuri</a:t>
            </a:r>
            <a:r>
              <a:rPr lang="en-US" sz="3606" dirty="0">
                <a:solidFill>
                  <a:srgbClr val="004AAD"/>
                </a:solidFill>
                <a:latin typeface="Clear Sans"/>
                <a:ea typeface="Clear Sans"/>
                <a:cs typeface="Clear Sans"/>
                <a:sym typeface="Clear Sans"/>
              </a:rPr>
              <a:t> </a:t>
            </a:r>
            <a:r>
              <a:rPr lang="en-US" sz="3606" dirty="0" err="1">
                <a:solidFill>
                  <a:srgbClr val="004AAD"/>
                </a:solidFill>
                <a:latin typeface="Clear Sans"/>
                <a:ea typeface="Clear Sans"/>
                <a:cs typeface="Clear Sans"/>
                <a:sym typeface="Clear Sans"/>
              </a:rPr>
              <a:t>diferite</a:t>
            </a:r>
            <a:r>
              <a:rPr lang="en-US" sz="3606" dirty="0">
                <a:solidFill>
                  <a:srgbClr val="004AAD"/>
                </a:solidFill>
                <a:latin typeface="Clear Sans"/>
                <a:ea typeface="Clear Sans"/>
                <a:cs typeface="Clear Sans"/>
                <a:sym typeface="Clear Sans"/>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605880" y="945772"/>
            <a:ext cx="15385179" cy="2908645"/>
          </a:xfrm>
          <a:prstGeom prst="rect">
            <a:avLst/>
          </a:prstGeom>
        </p:spPr>
        <p:txBody>
          <a:bodyPr lIns="0" tIns="0" rIns="0" bIns="0" rtlCol="0" anchor="t">
            <a:spAutoFit/>
          </a:bodyPr>
          <a:lstStyle/>
          <a:p>
            <a:pPr algn="ctr">
              <a:lnSpc>
                <a:spcPts val="3135"/>
              </a:lnSpc>
            </a:pPr>
            <a:r>
              <a:rPr lang="en-US" sz="3823">
                <a:solidFill>
                  <a:srgbClr val="004AAD"/>
                </a:solidFill>
                <a:latin typeface="Clear Sans"/>
                <a:ea typeface="Clear Sans"/>
                <a:cs typeface="Clear Sans"/>
                <a:sym typeface="Clear Sans"/>
              </a:rPr>
              <a:t>ORDIN NR. 3.945 DIN 1 MARTIE 2024privind aprOBAREA </a:t>
            </a:r>
            <a:r>
              <a:rPr lang="en-US" sz="3823" u="sng">
                <a:solidFill>
                  <a:srgbClr val="004AAD"/>
                </a:solidFill>
                <a:latin typeface="Clear Sans"/>
                <a:ea typeface="Clear Sans"/>
                <a:cs typeface="Clear Sans"/>
                <a:sym typeface="Clear Sans"/>
                <a:hlinkClick r:id="rId6" tooltip="https://legislatie.just.ro/Public/DetaliiDocumentAfis/279787"/>
              </a:rPr>
              <a:t>PROCEDURII</a:t>
            </a:r>
            <a:r>
              <a:rPr lang="en-US" sz="3823">
                <a:solidFill>
                  <a:srgbClr val="004AAD"/>
                </a:solidFill>
                <a:latin typeface="Clear Sans"/>
                <a:ea typeface="Clear Sans"/>
                <a:cs typeface="Clear Sans"/>
                <a:sym typeface="Clear Sans"/>
              </a:rPr>
              <a:t> DE DISTRIBUȚIE ALEATORIE A ANTEPREȘCOLARILOR/PREȘCOLARILOR/ELEVILOR ÎN FORMAȚIUNILE DE STUDIU</a:t>
            </a:r>
          </a:p>
          <a:p>
            <a:pPr algn="ctr">
              <a:lnSpc>
                <a:spcPts val="8956"/>
              </a:lnSpc>
            </a:pPr>
            <a:endParaRPr lang="en-US" sz="3823">
              <a:solidFill>
                <a:srgbClr val="004AAD"/>
              </a:solidFill>
              <a:latin typeface="Clear Sans"/>
              <a:ea typeface="Clear Sans"/>
              <a:cs typeface="Clear Sans"/>
              <a:sym typeface="Clear Sans"/>
            </a:endParaRPr>
          </a:p>
        </p:txBody>
      </p:sp>
      <p:sp>
        <p:nvSpPr>
          <p:cNvPr id="7" name="TextBox 7"/>
          <p:cNvSpPr txBox="1"/>
          <p:nvPr/>
        </p:nvSpPr>
        <p:spPr>
          <a:xfrm>
            <a:off x="324997" y="2518481"/>
            <a:ext cx="17679119" cy="7985774"/>
          </a:xfrm>
          <a:prstGeom prst="rect">
            <a:avLst/>
          </a:prstGeom>
        </p:spPr>
        <p:txBody>
          <a:bodyPr lIns="0" tIns="0" rIns="0" bIns="0" rtlCol="0" anchor="t">
            <a:spAutoFit/>
          </a:bodyPr>
          <a:lstStyle/>
          <a:p>
            <a:pPr algn="just">
              <a:lnSpc>
                <a:spcPts val="4514"/>
              </a:lnSpc>
            </a:pPr>
            <a:r>
              <a:rPr lang="en-US" sz="3224">
                <a:solidFill>
                  <a:srgbClr val="004AAD"/>
                </a:solidFill>
                <a:latin typeface="Clear Sans"/>
                <a:ea typeface="Clear Sans"/>
                <a:cs typeface="Clear Sans"/>
                <a:sym typeface="Clear Sans"/>
              </a:rPr>
              <a:t>Constituirea formațiunilor de elevi în clasa pregătitoare se realizează după finalizarea procesului de înscriere.(2) Consiliul de administrație al unității de învățământ optează pentru una dintre variantele de distribuire aleatorie a formațiunilor de studiu în clasa pregătitoare, după cum urmează:a) în ordine alfabetică;b) prin tragere la sorți.(3) Comisia de înscriere și distribuire aleatorie a elevilor din unitatea de învățământ, pe baza listei finale a elevilor înscriși în clasa pregătitoare, generată din Sistemul informatic integrat al învățământului din România (SIIIR), grupează elevii după cum urmează:</a:t>
            </a:r>
          </a:p>
          <a:p>
            <a:pPr algn="just">
              <a:lnSpc>
                <a:spcPts val="4514"/>
              </a:lnSpc>
            </a:pPr>
            <a:r>
              <a:rPr lang="en-US" sz="3224">
                <a:solidFill>
                  <a:srgbClr val="004AAD"/>
                </a:solidFill>
                <a:latin typeface="Clear Sans"/>
                <a:ea typeface="Clear Sans"/>
                <a:cs typeface="Clear Sans"/>
                <a:sym typeface="Clear Sans"/>
              </a:rPr>
              <a:t>a) Fete</a:t>
            </a:r>
          </a:p>
          <a:p>
            <a:pPr algn="just">
              <a:lnSpc>
                <a:spcPts val="4514"/>
              </a:lnSpc>
            </a:pPr>
            <a:r>
              <a:rPr lang="en-US" sz="3224">
                <a:solidFill>
                  <a:srgbClr val="004AAD"/>
                </a:solidFill>
                <a:latin typeface="Clear Sans"/>
                <a:ea typeface="Clear Sans"/>
                <a:cs typeface="Clear Sans"/>
                <a:sym typeface="Clear Sans"/>
              </a:rPr>
              <a:t>vârsta de 6 ani împliniți până la data de 31 august a anului școlar în curs inclusiv</a:t>
            </a:r>
          </a:p>
          <a:p>
            <a:pPr algn="just">
              <a:lnSpc>
                <a:spcPts val="4514"/>
              </a:lnSpc>
            </a:pPr>
            <a:r>
              <a:rPr lang="en-US" sz="3224">
                <a:solidFill>
                  <a:srgbClr val="004AAD"/>
                </a:solidFill>
                <a:latin typeface="Clear Sans"/>
                <a:ea typeface="Clear Sans"/>
                <a:cs typeface="Clear Sans"/>
                <a:sym typeface="Clear Sans"/>
              </a:rPr>
              <a:t>vârsta de 6 ani împliniți până la data de 31 decembrie a anului școlar în curs inclusiv</a:t>
            </a:r>
          </a:p>
          <a:p>
            <a:pPr algn="just">
              <a:lnSpc>
                <a:spcPts val="4514"/>
              </a:lnSpc>
            </a:pPr>
            <a:r>
              <a:rPr lang="en-US" sz="3224">
                <a:solidFill>
                  <a:srgbClr val="004AAD"/>
                </a:solidFill>
                <a:latin typeface="Clear Sans"/>
                <a:ea typeface="Clear Sans"/>
                <a:cs typeface="Clear Sans"/>
                <a:sym typeface="Clear Sans"/>
              </a:rPr>
              <a:t>b) Băieți</a:t>
            </a:r>
          </a:p>
          <a:p>
            <a:pPr algn="just">
              <a:lnSpc>
                <a:spcPts val="4514"/>
              </a:lnSpc>
            </a:pPr>
            <a:r>
              <a:rPr lang="en-US" sz="3224">
                <a:solidFill>
                  <a:srgbClr val="004AAD"/>
                </a:solidFill>
                <a:latin typeface="Clear Sans"/>
                <a:ea typeface="Clear Sans"/>
                <a:cs typeface="Clear Sans"/>
                <a:sym typeface="Clear Sans"/>
              </a:rPr>
              <a:t>vârsta de 6 ani împliniți până la data de 31 august a anului școlar în curs inclusiv</a:t>
            </a:r>
          </a:p>
          <a:p>
            <a:pPr algn="just">
              <a:lnSpc>
                <a:spcPts val="4514"/>
              </a:lnSpc>
            </a:pPr>
            <a:r>
              <a:rPr lang="en-US" sz="3224">
                <a:solidFill>
                  <a:srgbClr val="004AAD"/>
                </a:solidFill>
                <a:latin typeface="Clear Sans"/>
                <a:ea typeface="Clear Sans"/>
                <a:cs typeface="Clear Sans"/>
                <a:sym typeface="Clear Sans"/>
              </a:rPr>
              <a:t>vârsta de 6 ani împliniți până la data de 31 decembrie a anului școlar în curs inclusiv</a:t>
            </a:r>
          </a:p>
          <a:p>
            <a:pPr algn="ctr">
              <a:lnSpc>
                <a:spcPts val="4514"/>
              </a:lnSpc>
            </a:pPr>
            <a:endParaRPr lang="en-US" sz="3224">
              <a:solidFill>
                <a:srgbClr val="004AAD"/>
              </a:solidFill>
              <a:latin typeface="Clear Sans"/>
              <a:ea typeface="Clear Sans"/>
              <a:cs typeface="Clear Sans"/>
              <a:sym typeface="Clear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605880" y="945772"/>
            <a:ext cx="15385179" cy="2908645"/>
          </a:xfrm>
          <a:prstGeom prst="rect">
            <a:avLst/>
          </a:prstGeom>
        </p:spPr>
        <p:txBody>
          <a:bodyPr lIns="0" tIns="0" rIns="0" bIns="0" rtlCol="0" anchor="t">
            <a:spAutoFit/>
          </a:bodyPr>
          <a:lstStyle/>
          <a:p>
            <a:pPr algn="ctr">
              <a:lnSpc>
                <a:spcPts val="3135"/>
              </a:lnSpc>
            </a:pPr>
            <a:r>
              <a:rPr lang="en-US" sz="3823">
                <a:solidFill>
                  <a:srgbClr val="004AAD"/>
                </a:solidFill>
                <a:latin typeface="Clear Sans"/>
                <a:ea typeface="Clear Sans"/>
                <a:cs typeface="Clear Sans"/>
                <a:sym typeface="Clear Sans"/>
              </a:rPr>
              <a:t>ORDIN NR. 3.945 DIN 1 MARTIE 2024privind aprOBAREA </a:t>
            </a:r>
            <a:r>
              <a:rPr lang="en-US" sz="3823" u="sng">
                <a:solidFill>
                  <a:srgbClr val="004AAD"/>
                </a:solidFill>
                <a:latin typeface="Clear Sans"/>
                <a:ea typeface="Clear Sans"/>
                <a:cs typeface="Clear Sans"/>
                <a:sym typeface="Clear Sans"/>
                <a:hlinkClick r:id="rId6" tooltip="https://legislatie.just.ro/Public/DetaliiDocumentAfis/279787"/>
              </a:rPr>
              <a:t>PROCEDURII</a:t>
            </a:r>
            <a:r>
              <a:rPr lang="en-US" sz="3823">
                <a:solidFill>
                  <a:srgbClr val="004AAD"/>
                </a:solidFill>
                <a:latin typeface="Clear Sans"/>
                <a:ea typeface="Clear Sans"/>
                <a:cs typeface="Clear Sans"/>
                <a:sym typeface="Clear Sans"/>
              </a:rPr>
              <a:t> DE DISTRIBUȚIE ALEATORIE A ANTEPREȘCOLARILOR/PREȘCOLARILOR/ELEVILOR ÎN FORMAȚIUNILE DE STUDIU</a:t>
            </a:r>
          </a:p>
          <a:p>
            <a:pPr algn="ctr">
              <a:lnSpc>
                <a:spcPts val="8956"/>
              </a:lnSpc>
            </a:pPr>
            <a:endParaRPr lang="en-US" sz="3823">
              <a:solidFill>
                <a:srgbClr val="004AAD"/>
              </a:solidFill>
              <a:latin typeface="Clear Sans"/>
              <a:ea typeface="Clear Sans"/>
              <a:cs typeface="Clear Sans"/>
              <a:sym typeface="Clear Sans"/>
            </a:endParaRPr>
          </a:p>
        </p:txBody>
      </p:sp>
      <p:sp>
        <p:nvSpPr>
          <p:cNvPr id="7" name="TextBox 7"/>
          <p:cNvSpPr txBox="1"/>
          <p:nvPr/>
        </p:nvSpPr>
        <p:spPr>
          <a:xfrm>
            <a:off x="324997" y="2518481"/>
            <a:ext cx="17679119" cy="7924985"/>
          </a:xfrm>
          <a:prstGeom prst="rect">
            <a:avLst/>
          </a:prstGeom>
        </p:spPr>
        <p:txBody>
          <a:bodyPr lIns="0" tIns="0" rIns="0" bIns="0" rtlCol="0" anchor="t">
            <a:spAutoFit/>
          </a:bodyPr>
          <a:lstStyle/>
          <a:p>
            <a:pPr algn="ctr">
              <a:lnSpc>
                <a:spcPts val="4514"/>
              </a:lnSpc>
            </a:pPr>
            <a:r>
              <a:rPr lang="en-US" sz="3224" dirty="0" err="1">
                <a:solidFill>
                  <a:srgbClr val="262F43"/>
                </a:solidFill>
                <a:latin typeface="Clear Sans"/>
                <a:ea typeface="Clear Sans"/>
                <a:cs typeface="Clear Sans"/>
                <a:sym typeface="Clear Sans"/>
              </a:rPr>
              <a:t>Constituirea</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formațiunilor</a:t>
            </a:r>
            <a:r>
              <a:rPr lang="en-US" sz="3224" dirty="0">
                <a:solidFill>
                  <a:srgbClr val="262F43"/>
                </a:solidFill>
                <a:latin typeface="Clear Sans"/>
                <a:ea typeface="Clear Sans"/>
                <a:cs typeface="Clear Sans"/>
                <a:sym typeface="Clear Sans"/>
              </a:rPr>
              <a:t> de </a:t>
            </a:r>
            <a:r>
              <a:rPr lang="en-US" sz="3224" dirty="0" err="1">
                <a:solidFill>
                  <a:srgbClr val="262F43"/>
                </a:solidFill>
                <a:latin typeface="Clear Sans"/>
                <a:ea typeface="Clear Sans"/>
                <a:cs typeface="Clear Sans"/>
                <a:sym typeface="Clear Sans"/>
              </a:rPr>
              <a:t>elevi</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în</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clasa</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pregătitoare</a:t>
            </a:r>
            <a:r>
              <a:rPr lang="en-US" sz="3224" dirty="0">
                <a:solidFill>
                  <a:srgbClr val="262F43"/>
                </a:solidFill>
                <a:latin typeface="Clear Sans"/>
                <a:ea typeface="Clear Sans"/>
                <a:cs typeface="Clear Sans"/>
                <a:sym typeface="Clear Sans"/>
              </a:rPr>
              <a:t> se </a:t>
            </a:r>
            <a:r>
              <a:rPr lang="en-US" sz="3224" dirty="0" err="1">
                <a:solidFill>
                  <a:srgbClr val="262F43"/>
                </a:solidFill>
                <a:latin typeface="Clear Sans"/>
                <a:ea typeface="Clear Sans"/>
                <a:cs typeface="Clear Sans"/>
                <a:sym typeface="Clear Sans"/>
              </a:rPr>
              <a:t>realizează</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după</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finalizarea</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procesului</a:t>
            </a:r>
            <a:r>
              <a:rPr lang="en-US" sz="3224" dirty="0">
                <a:solidFill>
                  <a:srgbClr val="262F43"/>
                </a:solidFill>
                <a:latin typeface="Clear Sans"/>
                <a:ea typeface="Clear Sans"/>
                <a:cs typeface="Clear Sans"/>
                <a:sym typeface="Clear Sans"/>
              </a:rPr>
              <a:t> de </a:t>
            </a:r>
            <a:r>
              <a:rPr lang="en-US" sz="3224" dirty="0" err="1">
                <a:solidFill>
                  <a:srgbClr val="262F43"/>
                </a:solidFill>
                <a:latin typeface="Clear Sans"/>
                <a:ea typeface="Clear Sans"/>
                <a:cs typeface="Clear Sans"/>
                <a:sym typeface="Clear Sans"/>
              </a:rPr>
              <a:t>înscriere</a:t>
            </a:r>
            <a:r>
              <a:rPr lang="en-US" sz="3224" dirty="0">
                <a:solidFill>
                  <a:srgbClr val="262F43"/>
                </a:solidFill>
                <a:latin typeface="Clear Sans"/>
                <a:ea typeface="Clear Sans"/>
                <a:cs typeface="Clear Sans"/>
                <a:sym typeface="Clear Sans"/>
              </a:rPr>
              <a:t>.(2) </a:t>
            </a:r>
            <a:r>
              <a:rPr lang="en-US" sz="3224" dirty="0" err="1">
                <a:solidFill>
                  <a:srgbClr val="262F43"/>
                </a:solidFill>
                <a:latin typeface="Clear Sans"/>
                <a:ea typeface="Clear Sans"/>
                <a:cs typeface="Clear Sans"/>
                <a:sym typeface="Clear Sans"/>
              </a:rPr>
              <a:t>Consiliul</a:t>
            </a:r>
            <a:r>
              <a:rPr lang="en-US" sz="3224" dirty="0">
                <a:solidFill>
                  <a:srgbClr val="262F43"/>
                </a:solidFill>
                <a:latin typeface="Clear Sans"/>
                <a:ea typeface="Clear Sans"/>
                <a:cs typeface="Clear Sans"/>
                <a:sym typeface="Clear Sans"/>
              </a:rPr>
              <a:t> de </a:t>
            </a:r>
            <a:r>
              <a:rPr lang="en-US" sz="3224" dirty="0" err="1">
                <a:solidFill>
                  <a:srgbClr val="262F43"/>
                </a:solidFill>
                <a:latin typeface="Clear Sans"/>
                <a:ea typeface="Clear Sans"/>
                <a:cs typeface="Clear Sans"/>
                <a:sym typeface="Clear Sans"/>
              </a:rPr>
              <a:t>administrație</a:t>
            </a:r>
            <a:r>
              <a:rPr lang="en-US" sz="3224" dirty="0">
                <a:solidFill>
                  <a:srgbClr val="262F43"/>
                </a:solidFill>
                <a:latin typeface="Clear Sans"/>
                <a:ea typeface="Clear Sans"/>
                <a:cs typeface="Clear Sans"/>
                <a:sym typeface="Clear Sans"/>
              </a:rPr>
              <a:t> al </a:t>
            </a:r>
            <a:r>
              <a:rPr lang="en-US" sz="3224" dirty="0" err="1">
                <a:solidFill>
                  <a:srgbClr val="262F43"/>
                </a:solidFill>
                <a:latin typeface="Clear Sans"/>
                <a:ea typeface="Clear Sans"/>
                <a:cs typeface="Clear Sans"/>
                <a:sym typeface="Clear Sans"/>
              </a:rPr>
              <a:t>unității</a:t>
            </a:r>
            <a:r>
              <a:rPr lang="en-US" sz="3224" dirty="0">
                <a:solidFill>
                  <a:srgbClr val="262F43"/>
                </a:solidFill>
                <a:latin typeface="Clear Sans"/>
                <a:ea typeface="Clear Sans"/>
                <a:cs typeface="Clear Sans"/>
                <a:sym typeface="Clear Sans"/>
              </a:rPr>
              <a:t> de </a:t>
            </a:r>
            <a:r>
              <a:rPr lang="en-US" sz="3224" dirty="0" err="1">
                <a:solidFill>
                  <a:srgbClr val="262F43"/>
                </a:solidFill>
                <a:latin typeface="Clear Sans"/>
                <a:ea typeface="Clear Sans"/>
                <a:cs typeface="Clear Sans"/>
                <a:sym typeface="Clear Sans"/>
              </a:rPr>
              <a:t>învățământ</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optează</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pentru</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una</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dintre</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variantele</a:t>
            </a:r>
            <a:r>
              <a:rPr lang="en-US" sz="3224" dirty="0">
                <a:solidFill>
                  <a:srgbClr val="262F43"/>
                </a:solidFill>
                <a:latin typeface="Clear Sans"/>
                <a:ea typeface="Clear Sans"/>
                <a:cs typeface="Clear Sans"/>
                <a:sym typeface="Clear Sans"/>
              </a:rPr>
              <a:t> de </a:t>
            </a:r>
            <a:r>
              <a:rPr lang="en-US" sz="3224" dirty="0" err="1">
                <a:solidFill>
                  <a:srgbClr val="262F43"/>
                </a:solidFill>
                <a:latin typeface="Clear Sans"/>
                <a:ea typeface="Clear Sans"/>
                <a:cs typeface="Clear Sans"/>
                <a:sym typeface="Clear Sans"/>
              </a:rPr>
              <a:t>distribuire</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aleatorie</a:t>
            </a:r>
            <a:r>
              <a:rPr lang="en-US" sz="3224" dirty="0">
                <a:solidFill>
                  <a:srgbClr val="262F43"/>
                </a:solidFill>
                <a:latin typeface="Clear Sans"/>
                <a:ea typeface="Clear Sans"/>
                <a:cs typeface="Clear Sans"/>
                <a:sym typeface="Clear Sans"/>
              </a:rPr>
              <a:t> a </a:t>
            </a:r>
            <a:r>
              <a:rPr lang="en-US" sz="3224" dirty="0" err="1">
                <a:solidFill>
                  <a:srgbClr val="262F43"/>
                </a:solidFill>
                <a:latin typeface="Clear Sans"/>
                <a:ea typeface="Clear Sans"/>
                <a:cs typeface="Clear Sans"/>
                <a:sym typeface="Clear Sans"/>
              </a:rPr>
              <a:t>formațiunilor</a:t>
            </a:r>
            <a:r>
              <a:rPr lang="en-US" sz="3224" dirty="0">
                <a:solidFill>
                  <a:srgbClr val="262F43"/>
                </a:solidFill>
                <a:latin typeface="Clear Sans"/>
                <a:ea typeface="Clear Sans"/>
                <a:cs typeface="Clear Sans"/>
                <a:sym typeface="Clear Sans"/>
              </a:rPr>
              <a:t> de </a:t>
            </a:r>
            <a:r>
              <a:rPr lang="en-US" sz="3224" dirty="0" err="1">
                <a:solidFill>
                  <a:srgbClr val="262F43"/>
                </a:solidFill>
                <a:latin typeface="Clear Sans"/>
                <a:ea typeface="Clear Sans"/>
                <a:cs typeface="Clear Sans"/>
                <a:sym typeface="Clear Sans"/>
              </a:rPr>
              <a:t>studiu</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în</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clasa</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pregătitoare</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după</a:t>
            </a:r>
            <a:r>
              <a:rPr lang="en-US" sz="3224" dirty="0">
                <a:solidFill>
                  <a:srgbClr val="262F43"/>
                </a:solidFill>
                <a:latin typeface="Clear Sans"/>
                <a:ea typeface="Clear Sans"/>
                <a:cs typeface="Clear Sans"/>
                <a:sym typeface="Clear Sans"/>
              </a:rPr>
              <a:t> cum </a:t>
            </a:r>
            <a:r>
              <a:rPr lang="en-US" sz="3224" dirty="0" err="1">
                <a:solidFill>
                  <a:srgbClr val="262F43"/>
                </a:solidFill>
                <a:latin typeface="Clear Sans"/>
                <a:ea typeface="Clear Sans"/>
                <a:cs typeface="Clear Sans"/>
                <a:sym typeface="Clear Sans"/>
              </a:rPr>
              <a:t>urmează:a</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în</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ordine</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alfabetică;b</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prin</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tragere</a:t>
            </a:r>
            <a:r>
              <a:rPr lang="en-US" sz="3224" dirty="0">
                <a:solidFill>
                  <a:srgbClr val="262F43"/>
                </a:solidFill>
                <a:latin typeface="Clear Sans"/>
                <a:ea typeface="Clear Sans"/>
                <a:cs typeface="Clear Sans"/>
                <a:sym typeface="Clear Sans"/>
              </a:rPr>
              <a:t> la </a:t>
            </a:r>
            <a:r>
              <a:rPr lang="en-US" sz="3224" dirty="0" err="1">
                <a:solidFill>
                  <a:srgbClr val="262F43"/>
                </a:solidFill>
                <a:latin typeface="Clear Sans"/>
                <a:ea typeface="Clear Sans"/>
                <a:cs typeface="Clear Sans"/>
                <a:sym typeface="Clear Sans"/>
              </a:rPr>
              <a:t>sorți</a:t>
            </a:r>
            <a:r>
              <a:rPr lang="en-US" sz="3224" dirty="0">
                <a:solidFill>
                  <a:srgbClr val="262F43"/>
                </a:solidFill>
                <a:latin typeface="Clear Sans"/>
                <a:ea typeface="Clear Sans"/>
                <a:cs typeface="Clear Sans"/>
                <a:sym typeface="Clear Sans"/>
              </a:rPr>
              <a:t>.(3) </a:t>
            </a:r>
            <a:r>
              <a:rPr lang="en-US" sz="3224" dirty="0" err="1">
                <a:solidFill>
                  <a:srgbClr val="262F43"/>
                </a:solidFill>
                <a:latin typeface="Clear Sans"/>
                <a:ea typeface="Clear Sans"/>
                <a:cs typeface="Clear Sans"/>
                <a:sym typeface="Clear Sans"/>
              </a:rPr>
              <a:t>Comisia</a:t>
            </a:r>
            <a:r>
              <a:rPr lang="en-US" sz="3224" dirty="0">
                <a:solidFill>
                  <a:srgbClr val="262F43"/>
                </a:solidFill>
                <a:latin typeface="Clear Sans"/>
                <a:ea typeface="Clear Sans"/>
                <a:cs typeface="Clear Sans"/>
                <a:sym typeface="Clear Sans"/>
              </a:rPr>
              <a:t> de </a:t>
            </a:r>
            <a:r>
              <a:rPr lang="en-US" sz="3224" dirty="0" err="1">
                <a:solidFill>
                  <a:srgbClr val="262F43"/>
                </a:solidFill>
                <a:latin typeface="Clear Sans"/>
                <a:ea typeface="Clear Sans"/>
                <a:cs typeface="Clear Sans"/>
                <a:sym typeface="Clear Sans"/>
              </a:rPr>
              <a:t>înscriere</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și</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distribuire</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aleatorie</a:t>
            </a:r>
            <a:r>
              <a:rPr lang="en-US" sz="3224" dirty="0">
                <a:solidFill>
                  <a:srgbClr val="262F43"/>
                </a:solidFill>
                <a:latin typeface="Clear Sans"/>
                <a:ea typeface="Clear Sans"/>
                <a:cs typeface="Clear Sans"/>
                <a:sym typeface="Clear Sans"/>
              </a:rPr>
              <a:t> a </a:t>
            </a:r>
            <a:r>
              <a:rPr lang="en-US" sz="3224" dirty="0" err="1">
                <a:solidFill>
                  <a:srgbClr val="262F43"/>
                </a:solidFill>
                <a:latin typeface="Clear Sans"/>
                <a:ea typeface="Clear Sans"/>
                <a:cs typeface="Clear Sans"/>
                <a:sym typeface="Clear Sans"/>
              </a:rPr>
              <a:t>elevilor</a:t>
            </a:r>
            <a:r>
              <a:rPr lang="en-US" sz="3224" dirty="0">
                <a:solidFill>
                  <a:srgbClr val="262F43"/>
                </a:solidFill>
                <a:latin typeface="Clear Sans"/>
                <a:ea typeface="Clear Sans"/>
                <a:cs typeface="Clear Sans"/>
                <a:sym typeface="Clear Sans"/>
              </a:rPr>
              <a:t> din </a:t>
            </a:r>
            <a:r>
              <a:rPr lang="en-US" sz="3224" dirty="0" err="1">
                <a:solidFill>
                  <a:srgbClr val="262F43"/>
                </a:solidFill>
                <a:latin typeface="Clear Sans"/>
                <a:ea typeface="Clear Sans"/>
                <a:cs typeface="Clear Sans"/>
                <a:sym typeface="Clear Sans"/>
              </a:rPr>
              <a:t>unitatea</a:t>
            </a:r>
            <a:r>
              <a:rPr lang="en-US" sz="3224" dirty="0">
                <a:solidFill>
                  <a:srgbClr val="262F43"/>
                </a:solidFill>
                <a:latin typeface="Clear Sans"/>
                <a:ea typeface="Clear Sans"/>
                <a:cs typeface="Clear Sans"/>
                <a:sym typeface="Clear Sans"/>
              </a:rPr>
              <a:t> de </a:t>
            </a:r>
            <a:r>
              <a:rPr lang="en-US" sz="3224" dirty="0" err="1">
                <a:solidFill>
                  <a:srgbClr val="262F43"/>
                </a:solidFill>
                <a:latin typeface="Clear Sans"/>
                <a:ea typeface="Clear Sans"/>
                <a:cs typeface="Clear Sans"/>
                <a:sym typeface="Clear Sans"/>
              </a:rPr>
              <a:t>învățământ</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pe</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baza</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listei</a:t>
            </a:r>
            <a:r>
              <a:rPr lang="en-US" sz="3224" dirty="0">
                <a:solidFill>
                  <a:srgbClr val="262F43"/>
                </a:solidFill>
                <a:latin typeface="Clear Sans"/>
                <a:ea typeface="Clear Sans"/>
                <a:cs typeface="Clear Sans"/>
                <a:sym typeface="Clear Sans"/>
              </a:rPr>
              <a:t> finale a </a:t>
            </a:r>
            <a:r>
              <a:rPr lang="en-US" sz="3224" dirty="0" err="1">
                <a:solidFill>
                  <a:srgbClr val="262F43"/>
                </a:solidFill>
                <a:latin typeface="Clear Sans"/>
                <a:ea typeface="Clear Sans"/>
                <a:cs typeface="Clear Sans"/>
                <a:sym typeface="Clear Sans"/>
              </a:rPr>
              <a:t>elevilor</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înscriși</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în</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clasa</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pregătitoare</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generată</a:t>
            </a:r>
            <a:r>
              <a:rPr lang="en-US" sz="3224" dirty="0">
                <a:solidFill>
                  <a:srgbClr val="262F43"/>
                </a:solidFill>
                <a:latin typeface="Clear Sans"/>
                <a:ea typeface="Clear Sans"/>
                <a:cs typeface="Clear Sans"/>
                <a:sym typeface="Clear Sans"/>
              </a:rPr>
              <a:t> din </a:t>
            </a:r>
            <a:r>
              <a:rPr lang="en-US" sz="3224" dirty="0" err="1">
                <a:solidFill>
                  <a:srgbClr val="262F43"/>
                </a:solidFill>
                <a:latin typeface="Clear Sans"/>
                <a:ea typeface="Clear Sans"/>
                <a:cs typeface="Clear Sans"/>
                <a:sym typeface="Clear Sans"/>
              </a:rPr>
              <a:t>Sistemul</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informatic</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integrat</a:t>
            </a:r>
            <a:r>
              <a:rPr lang="en-US" sz="3224" dirty="0">
                <a:solidFill>
                  <a:srgbClr val="262F43"/>
                </a:solidFill>
                <a:latin typeface="Clear Sans"/>
                <a:ea typeface="Clear Sans"/>
                <a:cs typeface="Clear Sans"/>
                <a:sym typeface="Clear Sans"/>
              </a:rPr>
              <a:t> al </a:t>
            </a:r>
            <a:r>
              <a:rPr lang="en-US" sz="3224" dirty="0" err="1">
                <a:solidFill>
                  <a:srgbClr val="262F43"/>
                </a:solidFill>
                <a:latin typeface="Clear Sans"/>
                <a:ea typeface="Clear Sans"/>
                <a:cs typeface="Clear Sans"/>
                <a:sym typeface="Clear Sans"/>
              </a:rPr>
              <a:t>învățământului</a:t>
            </a:r>
            <a:r>
              <a:rPr lang="en-US" sz="3224" dirty="0">
                <a:solidFill>
                  <a:srgbClr val="262F43"/>
                </a:solidFill>
                <a:latin typeface="Clear Sans"/>
                <a:ea typeface="Clear Sans"/>
                <a:cs typeface="Clear Sans"/>
                <a:sym typeface="Clear Sans"/>
              </a:rPr>
              <a:t> din </a:t>
            </a:r>
            <a:r>
              <a:rPr lang="en-US" sz="3224" dirty="0" err="1">
                <a:solidFill>
                  <a:srgbClr val="262F43"/>
                </a:solidFill>
                <a:latin typeface="Clear Sans"/>
                <a:ea typeface="Clear Sans"/>
                <a:cs typeface="Clear Sans"/>
                <a:sym typeface="Clear Sans"/>
              </a:rPr>
              <a:t>România</a:t>
            </a:r>
            <a:r>
              <a:rPr lang="en-US" sz="3224" dirty="0">
                <a:solidFill>
                  <a:srgbClr val="262F43"/>
                </a:solidFill>
                <a:latin typeface="Clear Sans"/>
                <a:ea typeface="Clear Sans"/>
                <a:cs typeface="Clear Sans"/>
                <a:sym typeface="Clear Sans"/>
              </a:rPr>
              <a:t> (SIIIR), </a:t>
            </a:r>
            <a:r>
              <a:rPr lang="en-US" sz="3224" dirty="0" err="1">
                <a:solidFill>
                  <a:srgbClr val="262F43"/>
                </a:solidFill>
                <a:latin typeface="Clear Sans"/>
                <a:ea typeface="Clear Sans"/>
                <a:cs typeface="Clear Sans"/>
                <a:sym typeface="Clear Sans"/>
              </a:rPr>
              <a:t>grupează</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elevii</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după</a:t>
            </a:r>
            <a:r>
              <a:rPr lang="en-US" sz="3224" dirty="0">
                <a:solidFill>
                  <a:srgbClr val="262F43"/>
                </a:solidFill>
                <a:latin typeface="Clear Sans"/>
                <a:ea typeface="Clear Sans"/>
                <a:cs typeface="Clear Sans"/>
                <a:sym typeface="Clear Sans"/>
              </a:rPr>
              <a:t> cum </a:t>
            </a:r>
            <a:r>
              <a:rPr lang="en-US" sz="3224" dirty="0" err="1">
                <a:solidFill>
                  <a:srgbClr val="262F43"/>
                </a:solidFill>
                <a:latin typeface="Clear Sans"/>
                <a:ea typeface="Clear Sans"/>
                <a:cs typeface="Clear Sans"/>
                <a:sym typeface="Clear Sans"/>
              </a:rPr>
              <a:t>urmează</a:t>
            </a:r>
            <a:r>
              <a:rPr lang="en-US" sz="3224" dirty="0">
                <a:solidFill>
                  <a:srgbClr val="262F43"/>
                </a:solidFill>
                <a:latin typeface="Clear Sans"/>
                <a:ea typeface="Clear Sans"/>
                <a:cs typeface="Clear Sans"/>
                <a:sym typeface="Clear Sans"/>
              </a:rPr>
              <a:t>:</a:t>
            </a:r>
          </a:p>
          <a:p>
            <a:pPr algn="just">
              <a:lnSpc>
                <a:spcPts val="4514"/>
              </a:lnSpc>
            </a:pPr>
            <a:r>
              <a:rPr lang="en-US" sz="3224" dirty="0">
                <a:solidFill>
                  <a:srgbClr val="262F43"/>
                </a:solidFill>
                <a:latin typeface="Clear Sans"/>
                <a:ea typeface="Clear Sans"/>
                <a:cs typeface="Clear Sans"/>
                <a:sym typeface="Clear Sans"/>
              </a:rPr>
              <a:t>a) Fete</a:t>
            </a:r>
          </a:p>
          <a:p>
            <a:pPr algn="just">
              <a:lnSpc>
                <a:spcPts val="4514"/>
              </a:lnSpc>
            </a:pPr>
            <a:r>
              <a:rPr lang="en-US" sz="3224" dirty="0" err="1">
                <a:solidFill>
                  <a:srgbClr val="262F43"/>
                </a:solidFill>
                <a:latin typeface="Clear Sans"/>
                <a:ea typeface="Clear Sans"/>
                <a:cs typeface="Clear Sans"/>
                <a:sym typeface="Clear Sans"/>
              </a:rPr>
              <a:t>vârsta</a:t>
            </a:r>
            <a:r>
              <a:rPr lang="en-US" sz="3224" dirty="0">
                <a:solidFill>
                  <a:srgbClr val="262F43"/>
                </a:solidFill>
                <a:latin typeface="Clear Sans"/>
                <a:ea typeface="Clear Sans"/>
                <a:cs typeface="Clear Sans"/>
                <a:sym typeface="Clear Sans"/>
              </a:rPr>
              <a:t> de 6 </a:t>
            </a:r>
            <a:r>
              <a:rPr lang="en-US" sz="3224" dirty="0" err="1">
                <a:solidFill>
                  <a:srgbClr val="262F43"/>
                </a:solidFill>
                <a:latin typeface="Clear Sans"/>
                <a:ea typeface="Clear Sans"/>
                <a:cs typeface="Clear Sans"/>
                <a:sym typeface="Clear Sans"/>
              </a:rPr>
              <a:t>ani</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împliniți</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până</a:t>
            </a:r>
            <a:r>
              <a:rPr lang="en-US" sz="3224" dirty="0">
                <a:solidFill>
                  <a:srgbClr val="262F43"/>
                </a:solidFill>
                <a:latin typeface="Clear Sans"/>
                <a:ea typeface="Clear Sans"/>
                <a:cs typeface="Clear Sans"/>
                <a:sym typeface="Clear Sans"/>
              </a:rPr>
              <a:t> la data de 31 august a </a:t>
            </a:r>
            <a:r>
              <a:rPr lang="en-US" sz="3224" dirty="0" err="1">
                <a:solidFill>
                  <a:srgbClr val="262F43"/>
                </a:solidFill>
                <a:latin typeface="Clear Sans"/>
                <a:ea typeface="Clear Sans"/>
                <a:cs typeface="Clear Sans"/>
                <a:sym typeface="Clear Sans"/>
              </a:rPr>
              <a:t>anului</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școlar</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în</a:t>
            </a:r>
            <a:r>
              <a:rPr lang="en-US" sz="3224" dirty="0">
                <a:solidFill>
                  <a:srgbClr val="262F43"/>
                </a:solidFill>
                <a:latin typeface="Clear Sans"/>
                <a:ea typeface="Clear Sans"/>
                <a:cs typeface="Clear Sans"/>
                <a:sym typeface="Clear Sans"/>
              </a:rPr>
              <a:t> curs </a:t>
            </a:r>
            <a:r>
              <a:rPr lang="en-US" sz="3224" dirty="0" err="1">
                <a:solidFill>
                  <a:srgbClr val="262F43"/>
                </a:solidFill>
                <a:latin typeface="Clear Sans"/>
                <a:ea typeface="Clear Sans"/>
                <a:cs typeface="Clear Sans"/>
                <a:sym typeface="Clear Sans"/>
              </a:rPr>
              <a:t>inclusiv</a:t>
            </a:r>
            <a:endParaRPr lang="en-US" sz="3224" dirty="0">
              <a:solidFill>
                <a:srgbClr val="262F43"/>
              </a:solidFill>
              <a:latin typeface="Clear Sans"/>
              <a:ea typeface="Clear Sans"/>
              <a:cs typeface="Clear Sans"/>
              <a:sym typeface="Clear Sans"/>
            </a:endParaRPr>
          </a:p>
          <a:p>
            <a:pPr algn="just">
              <a:lnSpc>
                <a:spcPts val="4514"/>
              </a:lnSpc>
            </a:pPr>
            <a:r>
              <a:rPr lang="en-US" sz="3224" dirty="0" err="1">
                <a:solidFill>
                  <a:srgbClr val="262F43"/>
                </a:solidFill>
                <a:latin typeface="Clear Sans"/>
                <a:ea typeface="Clear Sans"/>
                <a:cs typeface="Clear Sans"/>
                <a:sym typeface="Clear Sans"/>
              </a:rPr>
              <a:t>vârsta</a:t>
            </a:r>
            <a:r>
              <a:rPr lang="en-US" sz="3224" dirty="0">
                <a:solidFill>
                  <a:srgbClr val="262F43"/>
                </a:solidFill>
                <a:latin typeface="Clear Sans"/>
                <a:ea typeface="Clear Sans"/>
                <a:cs typeface="Clear Sans"/>
                <a:sym typeface="Clear Sans"/>
              </a:rPr>
              <a:t> de 6 </a:t>
            </a:r>
            <a:r>
              <a:rPr lang="en-US" sz="3224" dirty="0" err="1">
                <a:solidFill>
                  <a:srgbClr val="262F43"/>
                </a:solidFill>
                <a:latin typeface="Clear Sans"/>
                <a:ea typeface="Clear Sans"/>
                <a:cs typeface="Clear Sans"/>
                <a:sym typeface="Clear Sans"/>
              </a:rPr>
              <a:t>ani</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împliniți</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până</a:t>
            </a:r>
            <a:r>
              <a:rPr lang="en-US" sz="3224" dirty="0">
                <a:solidFill>
                  <a:srgbClr val="262F43"/>
                </a:solidFill>
                <a:latin typeface="Clear Sans"/>
                <a:ea typeface="Clear Sans"/>
                <a:cs typeface="Clear Sans"/>
                <a:sym typeface="Clear Sans"/>
              </a:rPr>
              <a:t> la data de 31 </a:t>
            </a:r>
            <a:r>
              <a:rPr lang="en-US" sz="3224" dirty="0" err="1">
                <a:solidFill>
                  <a:srgbClr val="262F43"/>
                </a:solidFill>
                <a:latin typeface="Clear Sans"/>
                <a:ea typeface="Clear Sans"/>
                <a:cs typeface="Clear Sans"/>
                <a:sym typeface="Clear Sans"/>
              </a:rPr>
              <a:t>decembrie</a:t>
            </a:r>
            <a:r>
              <a:rPr lang="en-US" sz="3224" dirty="0">
                <a:solidFill>
                  <a:srgbClr val="262F43"/>
                </a:solidFill>
                <a:latin typeface="Clear Sans"/>
                <a:ea typeface="Clear Sans"/>
                <a:cs typeface="Clear Sans"/>
                <a:sym typeface="Clear Sans"/>
              </a:rPr>
              <a:t> a </a:t>
            </a:r>
            <a:r>
              <a:rPr lang="en-US" sz="3224" dirty="0" err="1">
                <a:solidFill>
                  <a:srgbClr val="262F43"/>
                </a:solidFill>
                <a:latin typeface="Clear Sans"/>
                <a:ea typeface="Clear Sans"/>
                <a:cs typeface="Clear Sans"/>
                <a:sym typeface="Clear Sans"/>
              </a:rPr>
              <a:t>anului</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școlar</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în</a:t>
            </a:r>
            <a:r>
              <a:rPr lang="en-US" sz="3224" dirty="0">
                <a:solidFill>
                  <a:srgbClr val="262F43"/>
                </a:solidFill>
                <a:latin typeface="Clear Sans"/>
                <a:ea typeface="Clear Sans"/>
                <a:cs typeface="Clear Sans"/>
                <a:sym typeface="Clear Sans"/>
              </a:rPr>
              <a:t> curs </a:t>
            </a:r>
            <a:r>
              <a:rPr lang="en-US" sz="3224" dirty="0" err="1">
                <a:solidFill>
                  <a:srgbClr val="262F43"/>
                </a:solidFill>
                <a:latin typeface="Clear Sans"/>
                <a:ea typeface="Clear Sans"/>
                <a:cs typeface="Clear Sans"/>
                <a:sym typeface="Clear Sans"/>
              </a:rPr>
              <a:t>inclusiv</a:t>
            </a:r>
            <a:endParaRPr lang="en-US" sz="3224" dirty="0">
              <a:solidFill>
                <a:srgbClr val="262F43"/>
              </a:solidFill>
              <a:latin typeface="Clear Sans"/>
              <a:ea typeface="Clear Sans"/>
              <a:cs typeface="Clear Sans"/>
              <a:sym typeface="Clear Sans"/>
            </a:endParaRPr>
          </a:p>
          <a:p>
            <a:pPr algn="just">
              <a:lnSpc>
                <a:spcPts val="4514"/>
              </a:lnSpc>
            </a:pPr>
            <a:r>
              <a:rPr lang="en-US" sz="3224" dirty="0">
                <a:solidFill>
                  <a:srgbClr val="262F43"/>
                </a:solidFill>
                <a:latin typeface="Clear Sans"/>
                <a:ea typeface="Clear Sans"/>
                <a:cs typeface="Clear Sans"/>
                <a:sym typeface="Clear Sans"/>
              </a:rPr>
              <a:t>b) </a:t>
            </a:r>
            <a:r>
              <a:rPr lang="en-US" sz="3224" dirty="0" err="1">
                <a:solidFill>
                  <a:srgbClr val="262F43"/>
                </a:solidFill>
                <a:latin typeface="Clear Sans"/>
                <a:ea typeface="Clear Sans"/>
                <a:cs typeface="Clear Sans"/>
                <a:sym typeface="Clear Sans"/>
              </a:rPr>
              <a:t>Băieți</a:t>
            </a:r>
            <a:endParaRPr lang="en-US" sz="3224" dirty="0">
              <a:solidFill>
                <a:srgbClr val="262F43"/>
              </a:solidFill>
              <a:latin typeface="Clear Sans"/>
              <a:ea typeface="Clear Sans"/>
              <a:cs typeface="Clear Sans"/>
              <a:sym typeface="Clear Sans"/>
            </a:endParaRPr>
          </a:p>
          <a:p>
            <a:pPr algn="just">
              <a:lnSpc>
                <a:spcPts val="4514"/>
              </a:lnSpc>
            </a:pPr>
            <a:r>
              <a:rPr lang="en-US" sz="3224" dirty="0" err="1">
                <a:solidFill>
                  <a:srgbClr val="262F43"/>
                </a:solidFill>
                <a:latin typeface="Clear Sans"/>
                <a:ea typeface="Clear Sans"/>
                <a:cs typeface="Clear Sans"/>
                <a:sym typeface="Clear Sans"/>
              </a:rPr>
              <a:t>vârsta</a:t>
            </a:r>
            <a:r>
              <a:rPr lang="en-US" sz="3224" dirty="0">
                <a:solidFill>
                  <a:srgbClr val="262F43"/>
                </a:solidFill>
                <a:latin typeface="Clear Sans"/>
                <a:ea typeface="Clear Sans"/>
                <a:cs typeface="Clear Sans"/>
                <a:sym typeface="Clear Sans"/>
              </a:rPr>
              <a:t> de 6 </a:t>
            </a:r>
            <a:r>
              <a:rPr lang="en-US" sz="3224" dirty="0" err="1">
                <a:solidFill>
                  <a:srgbClr val="262F43"/>
                </a:solidFill>
                <a:latin typeface="Clear Sans"/>
                <a:ea typeface="Clear Sans"/>
                <a:cs typeface="Clear Sans"/>
                <a:sym typeface="Clear Sans"/>
              </a:rPr>
              <a:t>ani</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împliniți</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până</a:t>
            </a:r>
            <a:r>
              <a:rPr lang="en-US" sz="3224" dirty="0">
                <a:solidFill>
                  <a:srgbClr val="262F43"/>
                </a:solidFill>
                <a:latin typeface="Clear Sans"/>
                <a:ea typeface="Clear Sans"/>
                <a:cs typeface="Clear Sans"/>
                <a:sym typeface="Clear Sans"/>
              </a:rPr>
              <a:t> la data de 31 august a </a:t>
            </a:r>
            <a:r>
              <a:rPr lang="en-US" sz="3224" dirty="0" err="1">
                <a:solidFill>
                  <a:srgbClr val="262F43"/>
                </a:solidFill>
                <a:latin typeface="Clear Sans"/>
                <a:ea typeface="Clear Sans"/>
                <a:cs typeface="Clear Sans"/>
                <a:sym typeface="Clear Sans"/>
              </a:rPr>
              <a:t>anului</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școlar</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în</a:t>
            </a:r>
            <a:r>
              <a:rPr lang="en-US" sz="3224" dirty="0">
                <a:solidFill>
                  <a:srgbClr val="262F43"/>
                </a:solidFill>
                <a:latin typeface="Clear Sans"/>
                <a:ea typeface="Clear Sans"/>
                <a:cs typeface="Clear Sans"/>
                <a:sym typeface="Clear Sans"/>
              </a:rPr>
              <a:t> curs </a:t>
            </a:r>
            <a:r>
              <a:rPr lang="en-US" sz="3224" dirty="0" err="1">
                <a:solidFill>
                  <a:srgbClr val="262F43"/>
                </a:solidFill>
                <a:latin typeface="Clear Sans"/>
                <a:ea typeface="Clear Sans"/>
                <a:cs typeface="Clear Sans"/>
                <a:sym typeface="Clear Sans"/>
              </a:rPr>
              <a:t>inclusiv</a:t>
            </a:r>
            <a:endParaRPr lang="en-US" sz="3224" dirty="0">
              <a:solidFill>
                <a:srgbClr val="262F43"/>
              </a:solidFill>
              <a:latin typeface="Clear Sans"/>
              <a:ea typeface="Clear Sans"/>
              <a:cs typeface="Clear Sans"/>
              <a:sym typeface="Clear Sans"/>
            </a:endParaRPr>
          </a:p>
          <a:p>
            <a:pPr algn="just">
              <a:lnSpc>
                <a:spcPts val="4514"/>
              </a:lnSpc>
            </a:pPr>
            <a:r>
              <a:rPr lang="en-US" sz="3224" dirty="0" err="1">
                <a:solidFill>
                  <a:srgbClr val="262F43"/>
                </a:solidFill>
                <a:latin typeface="Clear Sans"/>
                <a:ea typeface="Clear Sans"/>
                <a:cs typeface="Clear Sans"/>
                <a:sym typeface="Clear Sans"/>
              </a:rPr>
              <a:t>vârsta</a:t>
            </a:r>
            <a:r>
              <a:rPr lang="en-US" sz="3224" dirty="0">
                <a:solidFill>
                  <a:srgbClr val="262F43"/>
                </a:solidFill>
                <a:latin typeface="Clear Sans"/>
                <a:ea typeface="Clear Sans"/>
                <a:cs typeface="Clear Sans"/>
                <a:sym typeface="Clear Sans"/>
              </a:rPr>
              <a:t> de 6 </a:t>
            </a:r>
            <a:r>
              <a:rPr lang="en-US" sz="3224" dirty="0" err="1">
                <a:solidFill>
                  <a:srgbClr val="262F43"/>
                </a:solidFill>
                <a:latin typeface="Clear Sans"/>
                <a:ea typeface="Clear Sans"/>
                <a:cs typeface="Clear Sans"/>
                <a:sym typeface="Clear Sans"/>
              </a:rPr>
              <a:t>ani</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împliniți</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până</a:t>
            </a:r>
            <a:r>
              <a:rPr lang="en-US" sz="3224" dirty="0">
                <a:solidFill>
                  <a:srgbClr val="262F43"/>
                </a:solidFill>
                <a:latin typeface="Clear Sans"/>
                <a:ea typeface="Clear Sans"/>
                <a:cs typeface="Clear Sans"/>
                <a:sym typeface="Clear Sans"/>
              </a:rPr>
              <a:t> la data de 31 </a:t>
            </a:r>
            <a:r>
              <a:rPr lang="en-US" sz="3224" dirty="0" err="1">
                <a:solidFill>
                  <a:srgbClr val="262F43"/>
                </a:solidFill>
                <a:latin typeface="Clear Sans"/>
                <a:ea typeface="Clear Sans"/>
                <a:cs typeface="Clear Sans"/>
                <a:sym typeface="Clear Sans"/>
              </a:rPr>
              <a:t>decembrie</a:t>
            </a:r>
            <a:r>
              <a:rPr lang="en-US" sz="3224" dirty="0">
                <a:solidFill>
                  <a:srgbClr val="262F43"/>
                </a:solidFill>
                <a:latin typeface="Clear Sans"/>
                <a:ea typeface="Clear Sans"/>
                <a:cs typeface="Clear Sans"/>
                <a:sym typeface="Clear Sans"/>
              </a:rPr>
              <a:t> a </a:t>
            </a:r>
            <a:r>
              <a:rPr lang="en-US" sz="3224" dirty="0" err="1">
                <a:solidFill>
                  <a:srgbClr val="262F43"/>
                </a:solidFill>
                <a:latin typeface="Clear Sans"/>
                <a:ea typeface="Clear Sans"/>
                <a:cs typeface="Clear Sans"/>
                <a:sym typeface="Clear Sans"/>
              </a:rPr>
              <a:t>anului</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școlar</a:t>
            </a:r>
            <a:r>
              <a:rPr lang="en-US" sz="3224" dirty="0">
                <a:solidFill>
                  <a:srgbClr val="262F43"/>
                </a:solidFill>
                <a:latin typeface="Clear Sans"/>
                <a:ea typeface="Clear Sans"/>
                <a:cs typeface="Clear Sans"/>
                <a:sym typeface="Clear Sans"/>
              </a:rPr>
              <a:t> </a:t>
            </a:r>
            <a:r>
              <a:rPr lang="en-US" sz="3224" dirty="0" err="1">
                <a:solidFill>
                  <a:srgbClr val="262F43"/>
                </a:solidFill>
                <a:latin typeface="Clear Sans"/>
                <a:ea typeface="Clear Sans"/>
                <a:cs typeface="Clear Sans"/>
                <a:sym typeface="Clear Sans"/>
              </a:rPr>
              <a:t>în</a:t>
            </a:r>
            <a:r>
              <a:rPr lang="en-US" sz="3224" dirty="0">
                <a:solidFill>
                  <a:srgbClr val="262F43"/>
                </a:solidFill>
                <a:latin typeface="Clear Sans"/>
                <a:ea typeface="Clear Sans"/>
                <a:cs typeface="Clear Sans"/>
                <a:sym typeface="Clear Sans"/>
              </a:rPr>
              <a:t> curs </a:t>
            </a:r>
            <a:r>
              <a:rPr lang="en-US" sz="3224" dirty="0" err="1">
                <a:solidFill>
                  <a:srgbClr val="262F43"/>
                </a:solidFill>
                <a:latin typeface="Clear Sans"/>
                <a:ea typeface="Clear Sans"/>
                <a:cs typeface="Clear Sans"/>
                <a:sym typeface="Clear Sans"/>
              </a:rPr>
              <a:t>inclusiv</a:t>
            </a:r>
            <a:endParaRPr lang="en-US" sz="3224" dirty="0">
              <a:solidFill>
                <a:srgbClr val="262F43"/>
              </a:solidFill>
              <a:latin typeface="Clear Sans"/>
              <a:ea typeface="Clear Sans"/>
              <a:cs typeface="Clear Sans"/>
              <a:sym typeface="Clear Sans"/>
            </a:endParaRPr>
          </a:p>
          <a:p>
            <a:pPr algn="ctr">
              <a:lnSpc>
                <a:spcPts val="4514"/>
              </a:lnSpc>
            </a:pPr>
            <a:endParaRPr lang="en-US" sz="3224" dirty="0">
              <a:solidFill>
                <a:srgbClr val="262F43"/>
              </a:solidFill>
              <a:latin typeface="Clear Sans"/>
              <a:ea typeface="Clear Sans"/>
              <a:cs typeface="Clear Sans"/>
              <a:sym typeface="Clear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605880" y="945772"/>
            <a:ext cx="15385179" cy="2908645"/>
          </a:xfrm>
          <a:prstGeom prst="rect">
            <a:avLst/>
          </a:prstGeom>
        </p:spPr>
        <p:txBody>
          <a:bodyPr lIns="0" tIns="0" rIns="0" bIns="0" rtlCol="0" anchor="t">
            <a:spAutoFit/>
          </a:bodyPr>
          <a:lstStyle/>
          <a:p>
            <a:pPr algn="ctr">
              <a:lnSpc>
                <a:spcPts val="3135"/>
              </a:lnSpc>
            </a:pPr>
            <a:r>
              <a:rPr lang="en-US" sz="3823">
                <a:solidFill>
                  <a:srgbClr val="004AAD"/>
                </a:solidFill>
                <a:latin typeface="Clear Sans"/>
                <a:ea typeface="Clear Sans"/>
                <a:cs typeface="Clear Sans"/>
                <a:sym typeface="Clear Sans"/>
              </a:rPr>
              <a:t>ORDIN NR. 3.945 DIN 1 MARTIE 2024privind aprOBAREA </a:t>
            </a:r>
            <a:r>
              <a:rPr lang="en-US" sz="3823" u="sng">
                <a:solidFill>
                  <a:srgbClr val="004AAD"/>
                </a:solidFill>
                <a:latin typeface="Clear Sans"/>
                <a:ea typeface="Clear Sans"/>
                <a:cs typeface="Clear Sans"/>
                <a:sym typeface="Clear Sans"/>
                <a:hlinkClick r:id="rId6" tooltip="https://legislatie.just.ro/Public/DetaliiDocumentAfis/279787"/>
              </a:rPr>
              <a:t>PROCEDURII</a:t>
            </a:r>
            <a:r>
              <a:rPr lang="en-US" sz="3823">
                <a:solidFill>
                  <a:srgbClr val="004AAD"/>
                </a:solidFill>
                <a:latin typeface="Clear Sans"/>
                <a:ea typeface="Clear Sans"/>
                <a:cs typeface="Clear Sans"/>
                <a:sym typeface="Clear Sans"/>
              </a:rPr>
              <a:t> DE DISTRIBUȚIE ALEATORIE A ANTEPREȘCOLARILOR/PREȘCOLARILOR/ELEVILOR ÎN FORMAȚIUNILE DE STUDIU</a:t>
            </a:r>
          </a:p>
          <a:p>
            <a:pPr algn="ctr">
              <a:lnSpc>
                <a:spcPts val="8956"/>
              </a:lnSpc>
            </a:pPr>
            <a:endParaRPr lang="en-US" sz="3823">
              <a:solidFill>
                <a:srgbClr val="004AAD"/>
              </a:solidFill>
              <a:latin typeface="Clear Sans"/>
              <a:ea typeface="Clear Sans"/>
              <a:cs typeface="Clear Sans"/>
              <a:sym typeface="Clear Sans"/>
            </a:endParaRPr>
          </a:p>
        </p:txBody>
      </p:sp>
      <p:sp>
        <p:nvSpPr>
          <p:cNvPr id="7" name="TextBox 7"/>
          <p:cNvSpPr txBox="1"/>
          <p:nvPr/>
        </p:nvSpPr>
        <p:spPr>
          <a:xfrm>
            <a:off x="324997" y="2528006"/>
            <a:ext cx="17679119" cy="7607949"/>
          </a:xfrm>
          <a:prstGeom prst="rect">
            <a:avLst/>
          </a:prstGeom>
        </p:spPr>
        <p:txBody>
          <a:bodyPr lIns="0" tIns="0" rIns="0" bIns="0" rtlCol="0" anchor="t">
            <a:spAutoFit/>
          </a:bodyPr>
          <a:lstStyle/>
          <a:p>
            <a:pPr algn="l">
              <a:lnSpc>
                <a:spcPts val="3814"/>
              </a:lnSpc>
            </a:pPr>
            <a:r>
              <a:rPr lang="en-US" sz="2724">
                <a:solidFill>
                  <a:srgbClr val="004AAD"/>
                </a:solidFill>
                <a:latin typeface="Clear Sans"/>
                <a:ea typeface="Clear Sans"/>
                <a:cs typeface="Clear Sans"/>
                <a:sym typeface="Clear Sans"/>
              </a:rPr>
              <a:t>(4)Pentru constituirea formaţiunilor de studiu în ordine alfabetică se ordonează </a:t>
            </a:r>
            <a:r>
              <a:rPr lang="en-US" sz="2724" i="1">
                <a:solidFill>
                  <a:srgbClr val="FF6565"/>
                </a:solidFill>
                <a:latin typeface="Clear Sans Italics"/>
                <a:ea typeface="Clear Sans Italics"/>
                <a:cs typeface="Clear Sans Italics"/>
                <a:sym typeface="Clear Sans Italics"/>
              </a:rPr>
              <a:t>alfabetic</a:t>
            </a:r>
            <a:r>
              <a:rPr lang="en-US" sz="2724">
                <a:solidFill>
                  <a:srgbClr val="004AAD"/>
                </a:solidFill>
                <a:latin typeface="Clear Sans"/>
                <a:ea typeface="Clear Sans"/>
                <a:cs typeface="Clear Sans"/>
                <a:sym typeface="Clear Sans"/>
              </a:rPr>
              <a:t> elevii din lista finală, grupaţi pe categorii, conform prevederilor alin. (3), şi se distribuie alternativ, astfel: primul elev din lista 1, respectiv primul elev din lista 2, fete, respectiv băieţi, la clasa pregătitoare A, al doilea elev din lista 1, respectiv din lista 2, fete, respectiv băieţi, la clasa pregătitoare B, şi aşa mai departe, utilizându-se, pe rând, fiecare listă cu elevii dispuşi alfabetic. </a:t>
            </a:r>
          </a:p>
          <a:p>
            <a:pPr algn="l">
              <a:lnSpc>
                <a:spcPts val="3814"/>
              </a:lnSpc>
            </a:pPr>
            <a:r>
              <a:rPr lang="en-US" sz="2724">
                <a:solidFill>
                  <a:srgbClr val="004AAD"/>
                </a:solidFill>
                <a:latin typeface="Clear Sans"/>
                <a:ea typeface="Clear Sans"/>
                <a:cs typeface="Clear Sans"/>
                <a:sym typeface="Clear Sans"/>
              </a:rPr>
              <a:t>(5)În situaţia în care constituirea formaţiunilor de studiu se face în ordine alfabetică, elevii a căror limbă maternă diferă de limba de predare şi elevii care nu au parcurs ciclul preşcolar sau l-au parcurs incomplet, precum şi elevii care repetă anul şcolar sau cei care s-au retras din motive medicale se distribuie alternativ, conform prevederilor alin. (4). </a:t>
            </a:r>
          </a:p>
          <a:p>
            <a:pPr algn="l">
              <a:lnSpc>
                <a:spcPts val="3814"/>
              </a:lnSpc>
            </a:pPr>
            <a:r>
              <a:rPr lang="en-US" sz="2724">
                <a:solidFill>
                  <a:srgbClr val="004AAD"/>
                </a:solidFill>
                <a:latin typeface="Clear Sans"/>
                <a:ea typeface="Clear Sans"/>
                <a:cs typeface="Clear Sans"/>
                <a:sym typeface="Clear Sans"/>
              </a:rPr>
              <a:t>(6)Pentru constituirea formaţiunilor de studiu </a:t>
            </a:r>
            <a:r>
              <a:rPr lang="en-US" sz="2724" i="1">
                <a:solidFill>
                  <a:srgbClr val="FF6565"/>
                </a:solidFill>
                <a:latin typeface="Clear Sans Italics"/>
                <a:ea typeface="Clear Sans Italics"/>
                <a:cs typeface="Clear Sans Italics"/>
                <a:sym typeface="Clear Sans Italics"/>
              </a:rPr>
              <a:t>prin tragere la sorţi</a:t>
            </a:r>
            <a:r>
              <a:rPr lang="en-US" sz="2724">
                <a:solidFill>
                  <a:srgbClr val="004AAD"/>
                </a:solidFill>
                <a:latin typeface="Clear Sans"/>
                <a:ea typeface="Clear Sans"/>
                <a:cs typeface="Clear Sans"/>
                <a:sym typeface="Clear Sans"/>
              </a:rPr>
              <a:t> se extrag, pe rând, elevii din lista finală, grupaţi pe categorii, conform prevederilor alin. (3), şi se distribuie alternativ, astfel: numele primului elev se extrage din lista 1 pentru clasa pregătitoare A, numele celui de-al doilea elev din lista 1 pentru clasa pregătitoare B, până la repartizarea pe clase a elevilor de pe lista 1. În aceeaşi manieră se repartizează elevii de pe lista 2. Extragerea se va face alternativ, fete, băieţi, elevi a căror limbă maternă diferă de limba de predare, elevi care nu au parcurs ciclul preşcolar sau l-au parcurs incomplet, elevi care repetă anul şcolar sau cei care s-au retras din motive medicale până la finalizarea constituirii formaţiunilor de studiu.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5223" y="9499384"/>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17500852" y="2815955"/>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6494323" y="18094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10800000" flipV="1">
            <a:off x="16494323" y="2815955"/>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flipV="1">
            <a:off x="16494323" y="3822484"/>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841752" y="8492855"/>
            <a:ext cx="1006529" cy="1006529"/>
          </a:xfrm>
          <a:custGeom>
            <a:avLst/>
            <a:gdLst/>
            <a:ahLst/>
            <a:cxnLst/>
            <a:rect l="l" t="t" r="r" b="b"/>
            <a:pathLst>
              <a:path w="1006529" h="1006529">
                <a:moveTo>
                  <a:pt x="0" y="0"/>
                </a:moveTo>
                <a:lnTo>
                  <a:pt x="1006529" y="0"/>
                </a:lnTo>
                <a:lnTo>
                  <a:pt x="1006529"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flipH="1">
            <a:off x="1841752" y="7486326"/>
            <a:ext cx="1006529" cy="1006529"/>
          </a:xfrm>
          <a:custGeom>
            <a:avLst/>
            <a:gdLst/>
            <a:ahLst/>
            <a:cxnLst/>
            <a:rect l="l" t="t" r="r" b="b"/>
            <a:pathLst>
              <a:path w="1006529" h="1006529">
                <a:moveTo>
                  <a:pt x="1006529" y="0"/>
                </a:moveTo>
                <a:lnTo>
                  <a:pt x="0" y="0"/>
                </a:lnTo>
                <a:lnTo>
                  <a:pt x="0" y="1006529"/>
                </a:lnTo>
                <a:lnTo>
                  <a:pt x="1006529" y="1006529"/>
                </a:lnTo>
                <a:lnTo>
                  <a:pt x="1006529"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V="1">
            <a:off x="15487794" y="1809426"/>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TextBox 20"/>
          <p:cNvSpPr txBox="1"/>
          <p:nvPr/>
        </p:nvSpPr>
        <p:spPr>
          <a:xfrm>
            <a:off x="1616916" y="2925203"/>
            <a:ext cx="14095714" cy="4642376"/>
          </a:xfrm>
          <a:prstGeom prst="rect">
            <a:avLst/>
          </a:prstGeom>
        </p:spPr>
        <p:txBody>
          <a:bodyPr lIns="0" tIns="0" rIns="0" bIns="0" rtlCol="0" anchor="t">
            <a:spAutoFit/>
          </a:bodyPr>
          <a:lstStyle/>
          <a:p>
            <a:pPr algn="ctr">
              <a:lnSpc>
                <a:spcPts val="4315"/>
              </a:lnSpc>
            </a:pPr>
            <a:r>
              <a:rPr lang="en-US" sz="5263">
                <a:solidFill>
                  <a:srgbClr val="004AAD"/>
                </a:solidFill>
                <a:latin typeface="Clear Sans"/>
                <a:ea typeface="Clear Sans"/>
                <a:cs typeface="Clear Sans"/>
                <a:sym typeface="Clear Sans"/>
              </a:rPr>
              <a:t>ORDINUL 5726/2024 privind aprobarea Regulamentului-cadru de organizare și funcționare a unităților de învățământ preuniversitar</a:t>
            </a:r>
          </a:p>
          <a:p>
            <a:pPr algn="ctr">
              <a:lnSpc>
                <a:spcPts val="16203"/>
              </a:lnSpc>
            </a:pPr>
            <a:endParaRPr lang="en-US" sz="5263">
              <a:solidFill>
                <a:srgbClr val="004AAD"/>
              </a:solidFill>
              <a:latin typeface="Clear Sans"/>
              <a:ea typeface="Clear Sans"/>
              <a:cs typeface="Clear Sans"/>
              <a:sym typeface="Clear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5223" y="9499384"/>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17500852" y="2815955"/>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6494323" y="18094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1841752" y="8492855"/>
            <a:ext cx="1006529" cy="1006529"/>
          </a:xfrm>
          <a:custGeom>
            <a:avLst/>
            <a:gdLst/>
            <a:ahLst/>
            <a:cxnLst/>
            <a:rect l="l" t="t" r="r" b="b"/>
            <a:pathLst>
              <a:path w="1006529" h="1006529">
                <a:moveTo>
                  <a:pt x="0" y="0"/>
                </a:moveTo>
                <a:lnTo>
                  <a:pt x="1006529" y="0"/>
                </a:lnTo>
                <a:lnTo>
                  <a:pt x="1006529"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V="1">
            <a:off x="15487794" y="1809426"/>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TextBox 17"/>
          <p:cNvSpPr txBox="1"/>
          <p:nvPr/>
        </p:nvSpPr>
        <p:spPr>
          <a:xfrm>
            <a:off x="1392080" y="830892"/>
            <a:ext cx="14095714" cy="4642376"/>
          </a:xfrm>
          <a:prstGeom prst="rect">
            <a:avLst/>
          </a:prstGeom>
        </p:spPr>
        <p:txBody>
          <a:bodyPr lIns="0" tIns="0" rIns="0" bIns="0" rtlCol="0" anchor="t">
            <a:spAutoFit/>
          </a:bodyPr>
          <a:lstStyle/>
          <a:p>
            <a:pPr algn="ctr">
              <a:lnSpc>
                <a:spcPts val="4315"/>
              </a:lnSpc>
            </a:pPr>
            <a:r>
              <a:rPr lang="en-US" sz="5263">
                <a:solidFill>
                  <a:srgbClr val="004AAD"/>
                </a:solidFill>
                <a:latin typeface="Clear Sans"/>
                <a:ea typeface="Clear Sans"/>
                <a:cs typeface="Clear Sans"/>
                <a:sym typeface="Clear Sans"/>
              </a:rPr>
              <a:t>ORDINUL 5726/2024 privind aprobarea Regulamentului-cadru de organizare și funcționare a unităților de învățământ preuniversitar</a:t>
            </a:r>
          </a:p>
          <a:p>
            <a:pPr algn="ctr">
              <a:lnSpc>
                <a:spcPts val="16203"/>
              </a:lnSpc>
            </a:pPr>
            <a:endParaRPr lang="en-US" sz="5263">
              <a:solidFill>
                <a:srgbClr val="004AAD"/>
              </a:solidFill>
              <a:latin typeface="Clear Sans"/>
              <a:ea typeface="Clear Sans"/>
              <a:cs typeface="Clear Sans"/>
              <a:sym typeface="Clear Sans"/>
            </a:endParaRPr>
          </a:p>
        </p:txBody>
      </p:sp>
      <p:sp>
        <p:nvSpPr>
          <p:cNvPr id="18" name="TextBox 18"/>
          <p:cNvSpPr txBox="1"/>
          <p:nvPr/>
        </p:nvSpPr>
        <p:spPr>
          <a:xfrm>
            <a:off x="2082674" y="3546122"/>
            <a:ext cx="15418178" cy="4443469"/>
          </a:xfrm>
          <a:prstGeom prst="rect">
            <a:avLst/>
          </a:prstGeom>
        </p:spPr>
        <p:txBody>
          <a:bodyPr lIns="0" tIns="0" rIns="0" bIns="0" rtlCol="0" anchor="t">
            <a:spAutoFit/>
          </a:bodyPr>
          <a:lstStyle/>
          <a:p>
            <a:pPr algn="just">
              <a:lnSpc>
                <a:spcPts val="3925"/>
              </a:lnSpc>
            </a:pPr>
            <a:r>
              <a:rPr lang="en-US" sz="2803">
                <a:solidFill>
                  <a:srgbClr val="004AAD"/>
                </a:solidFill>
                <a:latin typeface="Canva Sans"/>
                <a:ea typeface="Canva Sans"/>
                <a:cs typeface="Canva Sans"/>
                <a:sym typeface="Canva Sans"/>
              </a:rPr>
              <a:t>Art. 11 (4) În învăţământul primar, ora de curs este de 45 de minute, cu o pauză de 15 minute după fiecare oră şi o pauză de 20 de minute după cea de-a doua oră de curs. La clasa pregătitoare şi la clasa I, activităţile de predare-învăţare-evaluare acoperă 30 - 35 de minute, restul de timp fiind destinat activităţilor liber alese, recreative.</a:t>
            </a:r>
          </a:p>
          <a:p>
            <a:pPr algn="just">
              <a:lnSpc>
                <a:spcPts val="3925"/>
              </a:lnSpc>
            </a:pPr>
            <a:endParaRPr lang="en-US" sz="2803">
              <a:solidFill>
                <a:srgbClr val="004AAD"/>
              </a:solidFill>
              <a:latin typeface="Canva Sans"/>
              <a:ea typeface="Canva Sans"/>
              <a:cs typeface="Canva Sans"/>
              <a:sym typeface="Canva Sans"/>
            </a:endParaRPr>
          </a:p>
          <a:p>
            <a:pPr algn="just">
              <a:lnSpc>
                <a:spcPts val="3925"/>
              </a:lnSpc>
            </a:pPr>
            <a:r>
              <a:rPr lang="en-US" sz="2803">
                <a:solidFill>
                  <a:srgbClr val="004AAD"/>
                </a:solidFill>
                <a:latin typeface="Canva Sans"/>
                <a:ea typeface="Canva Sans"/>
                <a:cs typeface="Canva Sans"/>
                <a:sym typeface="Canva Sans"/>
              </a:rPr>
              <a:t>(5) În situaţiile în care clasele din învăţământul primar funcţionează împreună cu alte clase din nivelurile superioare de învăţământ, ora de curs este de 50 de minute, iar în ultimele cinci minute se organizează activităţi de tip recreativ.</a:t>
            </a:r>
          </a:p>
          <a:p>
            <a:pPr algn="ctr">
              <a:lnSpc>
                <a:spcPts val="3925"/>
              </a:lnSpc>
            </a:pPr>
            <a:endParaRPr lang="en-US" sz="2803">
              <a:solidFill>
                <a:srgbClr val="004AAD"/>
              </a:solidFill>
              <a:latin typeface="Canva Sans"/>
              <a:ea typeface="Canva Sans"/>
              <a:cs typeface="Canva Sans"/>
              <a:sym typeface="Canv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392080" y="471083"/>
            <a:ext cx="14095714" cy="3737070"/>
          </a:xfrm>
          <a:prstGeom prst="rect">
            <a:avLst/>
          </a:prstGeom>
        </p:spPr>
        <p:txBody>
          <a:bodyPr lIns="0" tIns="0" rIns="0" bIns="0" rtlCol="0" anchor="t">
            <a:spAutoFit/>
          </a:bodyPr>
          <a:lstStyle/>
          <a:p>
            <a:pPr algn="ctr">
              <a:lnSpc>
                <a:spcPts val="3659"/>
              </a:lnSpc>
            </a:pPr>
            <a:r>
              <a:rPr lang="en-US" sz="4463">
                <a:solidFill>
                  <a:srgbClr val="004AAD"/>
                </a:solidFill>
                <a:latin typeface="Clear Sans"/>
                <a:ea typeface="Clear Sans"/>
                <a:cs typeface="Clear Sans"/>
                <a:sym typeface="Clear Sans"/>
              </a:rPr>
              <a:t>ORDINUL 5726/2024 privind aprobarea Regulamentului-cadru de organizare și funcționare a unităților de învățământ preuniversitar</a:t>
            </a:r>
          </a:p>
          <a:p>
            <a:pPr algn="ctr">
              <a:lnSpc>
                <a:spcPts val="15547"/>
              </a:lnSpc>
            </a:pPr>
            <a:endParaRPr lang="en-US" sz="4463">
              <a:solidFill>
                <a:srgbClr val="004AAD"/>
              </a:solidFill>
              <a:latin typeface="Clear Sans"/>
              <a:ea typeface="Clear Sans"/>
              <a:cs typeface="Clear Sans"/>
              <a:sym typeface="Clear Sans"/>
            </a:endParaRPr>
          </a:p>
        </p:txBody>
      </p:sp>
      <p:sp>
        <p:nvSpPr>
          <p:cNvPr id="7" name="TextBox 7"/>
          <p:cNvSpPr txBox="1"/>
          <p:nvPr/>
        </p:nvSpPr>
        <p:spPr>
          <a:xfrm>
            <a:off x="274106" y="1752276"/>
            <a:ext cx="17730010" cy="7910443"/>
          </a:xfrm>
          <a:prstGeom prst="rect">
            <a:avLst/>
          </a:prstGeom>
        </p:spPr>
        <p:txBody>
          <a:bodyPr lIns="0" tIns="0" rIns="0" bIns="0" rtlCol="0" anchor="t">
            <a:spAutoFit/>
          </a:bodyPr>
          <a:lstStyle/>
          <a:p>
            <a:pPr algn="l">
              <a:lnSpc>
                <a:spcPts val="3925"/>
              </a:lnSpc>
            </a:pPr>
            <a:r>
              <a:rPr lang="en-US" sz="2803">
                <a:solidFill>
                  <a:srgbClr val="004AAD"/>
                </a:solidFill>
                <a:latin typeface="Canva Sans"/>
                <a:ea typeface="Canva Sans"/>
                <a:cs typeface="Canva Sans"/>
                <a:sym typeface="Canva Sans"/>
              </a:rPr>
              <a:t>(2) În situaţia în care, pe durata clasei pregătitoare ori a clasei I, elevul acumulează absenţe ca urmare a unor probleme medicale sau se observă manifestări de oboseală sau de neadaptare şcolară, părinţii sau reprezentanţii legali </a:t>
            </a:r>
            <a:r>
              <a:rPr lang="en-US" sz="2803" i="1">
                <a:solidFill>
                  <a:srgbClr val="FF6565"/>
                </a:solidFill>
                <a:latin typeface="Canva Sans Italics"/>
                <a:ea typeface="Canva Sans Italics"/>
                <a:cs typeface="Canva Sans Italics"/>
                <a:sym typeface="Canva Sans Italics"/>
              </a:rPr>
              <a:t>pot depune la unitatea de învăţământ o solicitare de retragere a elevului în vederea reînscrierii în anul şcolar următor, în clasa corespunzătoare nivelului din care s-a retras;</a:t>
            </a:r>
            <a:r>
              <a:rPr lang="en-US" sz="2803">
                <a:solidFill>
                  <a:srgbClr val="004AAD"/>
                </a:solidFill>
                <a:latin typeface="Canva Sans"/>
                <a:ea typeface="Canva Sans"/>
                <a:cs typeface="Canva Sans"/>
                <a:sym typeface="Canva Sans"/>
              </a:rPr>
              <a:t> la cererea motivată a părintelui, reînscrierea se poate face şi în anul şcolar în care s-a solicitat retragerea, în clasa anterioară nivelului din care s-a retras elevul.</a:t>
            </a:r>
          </a:p>
          <a:p>
            <a:pPr algn="just">
              <a:lnSpc>
                <a:spcPts val="3925"/>
              </a:lnSpc>
            </a:pPr>
            <a:endParaRPr lang="en-US" sz="2803">
              <a:solidFill>
                <a:srgbClr val="004AAD"/>
              </a:solidFill>
              <a:latin typeface="Canva Sans"/>
              <a:ea typeface="Canva Sans"/>
              <a:cs typeface="Canva Sans"/>
              <a:sym typeface="Canva Sans"/>
            </a:endParaRPr>
          </a:p>
          <a:p>
            <a:pPr algn="just">
              <a:lnSpc>
                <a:spcPts val="3925"/>
              </a:lnSpc>
            </a:pPr>
            <a:r>
              <a:rPr lang="en-US" sz="2803">
                <a:solidFill>
                  <a:srgbClr val="004AAD"/>
                </a:solidFill>
                <a:latin typeface="Canva Sans"/>
                <a:ea typeface="Canva Sans"/>
                <a:cs typeface="Canva Sans"/>
                <a:sym typeface="Canva Sans"/>
              </a:rPr>
              <a:t>(4) În situaţia solicitării de retragere, menţionate la alin. (2) şi (3), unităţile de învăţământ vor consilia părinţii sau reprezentanţii legali privind nevoia de a lua decizii în interesul educaţional al copilului/elevului şi îi vor informa că solicitarea nu poate fi soluţionată decât în situaţia în care evaluarea nivelului dezvoltării realizată de cadrul didactic de la clasă atestă necesitatea reînscrierii în grupa/clasa anterioară sau în grupa/clasa corespunzătoare nivelului din care s-a retras.</a:t>
            </a:r>
          </a:p>
          <a:p>
            <a:pPr algn="l">
              <a:lnSpc>
                <a:spcPts val="3925"/>
              </a:lnSpc>
            </a:pPr>
            <a:endParaRPr lang="en-US" sz="2803">
              <a:solidFill>
                <a:srgbClr val="004AAD"/>
              </a:solidFill>
              <a:latin typeface="Canva Sans"/>
              <a:ea typeface="Canva Sans"/>
              <a:cs typeface="Canva Sans"/>
              <a:sym typeface="Canva Sans"/>
            </a:endParaRPr>
          </a:p>
          <a:p>
            <a:pPr algn="l">
              <a:lnSpc>
                <a:spcPts val="3925"/>
              </a:lnSpc>
            </a:pPr>
            <a:endParaRPr lang="en-US" sz="2803">
              <a:solidFill>
                <a:srgbClr val="004AAD"/>
              </a:solidFill>
              <a:latin typeface="Canva Sans"/>
              <a:ea typeface="Canva Sans"/>
              <a:cs typeface="Canva Sans"/>
              <a:sym typeface="Canva Sans"/>
            </a:endParaRPr>
          </a:p>
          <a:p>
            <a:pPr algn="l">
              <a:lnSpc>
                <a:spcPts val="3925"/>
              </a:lnSpc>
            </a:pPr>
            <a:endParaRPr lang="en-US" sz="2803">
              <a:solidFill>
                <a:srgbClr val="004AAD"/>
              </a:solidFill>
              <a:latin typeface="Canva Sans"/>
              <a:ea typeface="Canva Sans"/>
              <a:cs typeface="Canva Sans"/>
              <a:sym typeface="Canva Sans"/>
            </a:endParaRPr>
          </a:p>
          <a:p>
            <a:pPr algn="l">
              <a:lnSpc>
                <a:spcPts val="3925"/>
              </a:lnSpc>
            </a:pPr>
            <a:endParaRPr lang="en-US" sz="2803">
              <a:solidFill>
                <a:srgbClr val="004AAD"/>
              </a:solidFill>
              <a:latin typeface="Canva Sans"/>
              <a:ea typeface="Canva Sans"/>
              <a:cs typeface="Canva Sans"/>
              <a:sym typeface="Canv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392080" y="471083"/>
            <a:ext cx="14095714" cy="3737070"/>
          </a:xfrm>
          <a:prstGeom prst="rect">
            <a:avLst/>
          </a:prstGeom>
        </p:spPr>
        <p:txBody>
          <a:bodyPr lIns="0" tIns="0" rIns="0" bIns="0" rtlCol="0" anchor="t">
            <a:spAutoFit/>
          </a:bodyPr>
          <a:lstStyle/>
          <a:p>
            <a:pPr algn="ctr">
              <a:lnSpc>
                <a:spcPts val="3659"/>
              </a:lnSpc>
            </a:pPr>
            <a:r>
              <a:rPr lang="en-US" sz="4463">
                <a:solidFill>
                  <a:srgbClr val="004AAD"/>
                </a:solidFill>
                <a:latin typeface="Clear Sans"/>
                <a:ea typeface="Clear Sans"/>
                <a:cs typeface="Clear Sans"/>
                <a:sym typeface="Clear Sans"/>
              </a:rPr>
              <a:t>ORDINUL 5726/2024 privind aprobarea Regulamentului-cadru de organizare și funcționare a unităților de învățământ preuniversitar</a:t>
            </a:r>
          </a:p>
          <a:p>
            <a:pPr algn="ctr">
              <a:lnSpc>
                <a:spcPts val="15547"/>
              </a:lnSpc>
            </a:pPr>
            <a:endParaRPr lang="en-US" sz="4463">
              <a:solidFill>
                <a:srgbClr val="004AAD"/>
              </a:solidFill>
              <a:latin typeface="Clear Sans"/>
              <a:ea typeface="Clear Sans"/>
              <a:cs typeface="Clear Sans"/>
              <a:sym typeface="Clear Sans"/>
            </a:endParaRPr>
          </a:p>
        </p:txBody>
      </p:sp>
      <p:sp>
        <p:nvSpPr>
          <p:cNvPr id="7" name="TextBox 7"/>
          <p:cNvSpPr txBox="1"/>
          <p:nvPr/>
        </p:nvSpPr>
        <p:spPr>
          <a:xfrm>
            <a:off x="274106" y="1752276"/>
            <a:ext cx="17730010" cy="5929315"/>
          </a:xfrm>
          <a:prstGeom prst="rect">
            <a:avLst/>
          </a:prstGeom>
        </p:spPr>
        <p:txBody>
          <a:bodyPr lIns="0" tIns="0" rIns="0" bIns="0" rtlCol="0" anchor="t">
            <a:spAutoFit/>
          </a:bodyPr>
          <a:lstStyle/>
          <a:p>
            <a:pPr algn="l">
              <a:lnSpc>
                <a:spcPts val="3925"/>
              </a:lnSpc>
            </a:pPr>
            <a:r>
              <a:rPr lang="en-US" sz="2803">
                <a:solidFill>
                  <a:srgbClr val="004AAD"/>
                </a:solidFill>
                <a:latin typeface="Canva Sans"/>
                <a:ea typeface="Canva Sans"/>
                <a:cs typeface="Canva Sans"/>
                <a:sym typeface="Canva Sans"/>
              </a:rPr>
              <a:t>ART. 117</a:t>
            </a:r>
          </a:p>
          <a:p>
            <a:pPr algn="l">
              <a:lnSpc>
                <a:spcPts val="3925"/>
              </a:lnSpc>
            </a:pPr>
            <a:r>
              <a:rPr lang="en-US" sz="2803">
                <a:solidFill>
                  <a:srgbClr val="004AAD"/>
                </a:solidFill>
                <a:latin typeface="Canva Sans"/>
                <a:ea typeface="Canva Sans"/>
                <a:cs typeface="Canva Sans"/>
                <a:sym typeface="Canva Sans"/>
              </a:rPr>
              <a:t>(1) Sunt declaraţi </a:t>
            </a:r>
            <a:r>
              <a:rPr lang="en-US" sz="2803" i="1">
                <a:solidFill>
                  <a:srgbClr val="FF6565"/>
                </a:solidFill>
                <a:latin typeface="Canva Sans Italics"/>
                <a:ea typeface="Canva Sans Italics"/>
                <a:cs typeface="Canva Sans Italics"/>
                <a:sym typeface="Canva Sans Italics"/>
              </a:rPr>
              <a:t>amânaţi </a:t>
            </a:r>
            <a:r>
              <a:rPr lang="en-US" sz="2803">
                <a:solidFill>
                  <a:srgbClr val="004AAD"/>
                </a:solidFill>
                <a:latin typeface="Canva Sans"/>
                <a:ea typeface="Canva Sans"/>
                <a:cs typeface="Canva Sans"/>
                <a:sym typeface="Canva Sans"/>
              </a:rPr>
              <a:t>elevii cărora nu li se poate definitiva situaţia şcolară la una sau la mai multe discipline de studiu/module din următoarele motive:</a:t>
            </a:r>
          </a:p>
          <a:p>
            <a:pPr algn="l">
              <a:lnSpc>
                <a:spcPts val="3925"/>
              </a:lnSpc>
            </a:pPr>
            <a:r>
              <a:rPr lang="en-US" sz="2803">
                <a:solidFill>
                  <a:srgbClr val="004AAD"/>
                </a:solidFill>
                <a:latin typeface="Canva Sans"/>
                <a:ea typeface="Canva Sans"/>
                <a:cs typeface="Canva Sans"/>
                <a:sym typeface="Canva Sans"/>
              </a:rPr>
              <a:t>a)</a:t>
            </a:r>
            <a:r>
              <a:rPr lang="en-US" sz="2803" i="1">
                <a:solidFill>
                  <a:srgbClr val="FF6565"/>
                </a:solidFill>
                <a:latin typeface="Canva Sans Italics"/>
                <a:ea typeface="Canva Sans Italics"/>
                <a:cs typeface="Canva Sans Italics"/>
                <a:sym typeface="Canva Sans Italics"/>
              </a:rPr>
              <a:t> au absentat, motivat şi nemotivat, la cel puţin 50% din numărul de ore de curs prevăzut într-un an şcolar la disciplinele/modulele respective şi nu au numărul minim de calificative/note prevăzut de prezentul regulament;   </a:t>
            </a:r>
          </a:p>
          <a:p>
            <a:pPr algn="l">
              <a:lnSpc>
                <a:spcPts val="3925"/>
              </a:lnSpc>
            </a:pPr>
            <a:endParaRPr lang="en-US" sz="2803" i="1">
              <a:solidFill>
                <a:srgbClr val="FF6565"/>
              </a:solidFill>
              <a:latin typeface="Canva Sans Italics"/>
              <a:ea typeface="Canva Sans Italics"/>
              <a:cs typeface="Canva Sans Italics"/>
              <a:sym typeface="Canva Sans Italics"/>
            </a:endParaRPr>
          </a:p>
          <a:p>
            <a:pPr algn="l">
              <a:lnSpc>
                <a:spcPts val="3925"/>
              </a:lnSpc>
            </a:pPr>
            <a:endParaRPr lang="en-US" sz="2803" i="1">
              <a:solidFill>
                <a:srgbClr val="FF6565"/>
              </a:solidFill>
              <a:latin typeface="Canva Sans Italics"/>
              <a:ea typeface="Canva Sans Italics"/>
              <a:cs typeface="Canva Sans Italics"/>
              <a:sym typeface="Canva Sans Italics"/>
            </a:endParaRPr>
          </a:p>
          <a:p>
            <a:pPr algn="l">
              <a:lnSpc>
                <a:spcPts val="3925"/>
              </a:lnSpc>
            </a:pPr>
            <a:r>
              <a:rPr lang="en-US" sz="2803" i="1">
                <a:solidFill>
                  <a:srgbClr val="FF6565"/>
                </a:solidFill>
                <a:latin typeface="Canva Sans Italics"/>
                <a:ea typeface="Canva Sans Italics"/>
                <a:cs typeface="Canva Sans Italics"/>
                <a:sym typeface="Canva Sans Italics"/>
              </a:rPr>
              <a:t>(2) Încheierea situaţiei şcolare a beneficiarilor primari amânaţi se face înaintea sesiunii de corigenţe, într-o perioadă stabilită de consiliul de administraţie. </a:t>
            </a:r>
          </a:p>
          <a:p>
            <a:pPr algn="l">
              <a:lnSpc>
                <a:spcPts val="3925"/>
              </a:lnSpc>
            </a:pPr>
            <a:endParaRPr lang="en-US" sz="2803" i="1">
              <a:solidFill>
                <a:srgbClr val="FF6565"/>
              </a:solidFill>
              <a:latin typeface="Canva Sans Italics"/>
              <a:ea typeface="Canva Sans Italics"/>
              <a:cs typeface="Canva Sans Italics"/>
              <a:sym typeface="Canva Sans Italics"/>
            </a:endParaRPr>
          </a:p>
          <a:p>
            <a:pPr algn="l">
              <a:lnSpc>
                <a:spcPts val="3925"/>
              </a:lnSpc>
            </a:pPr>
            <a:endParaRPr lang="en-US" sz="2803" i="1">
              <a:solidFill>
                <a:srgbClr val="FF6565"/>
              </a:solidFill>
              <a:latin typeface="Canva Sans Italics"/>
              <a:ea typeface="Canva Sans Italics"/>
              <a:cs typeface="Canva Sans Italics"/>
              <a:sym typeface="Canva Sans Itali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5223" y="9499384"/>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17500852" y="2815955"/>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6494323" y="18094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10800000" flipV="1">
            <a:off x="16494323" y="2815955"/>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flipV="1">
            <a:off x="16494323" y="3822484"/>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841752" y="8492855"/>
            <a:ext cx="1006529" cy="1006529"/>
          </a:xfrm>
          <a:custGeom>
            <a:avLst/>
            <a:gdLst/>
            <a:ahLst/>
            <a:cxnLst/>
            <a:rect l="l" t="t" r="r" b="b"/>
            <a:pathLst>
              <a:path w="1006529" h="1006529">
                <a:moveTo>
                  <a:pt x="0" y="0"/>
                </a:moveTo>
                <a:lnTo>
                  <a:pt x="1006529" y="0"/>
                </a:lnTo>
                <a:lnTo>
                  <a:pt x="1006529"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flipH="1">
            <a:off x="1841752" y="7486326"/>
            <a:ext cx="1006529" cy="1006529"/>
          </a:xfrm>
          <a:custGeom>
            <a:avLst/>
            <a:gdLst/>
            <a:ahLst/>
            <a:cxnLst/>
            <a:rect l="l" t="t" r="r" b="b"/>
            <a:pathLst>
              <a:path w="1006529" h="1006529">
                <a:moveTo>
                  <a:pt x="1006529" y="0"/>
                </a:moveTo>
                <a:lnTo>
                  <a:pt x="0" y="0"/>
                </a:lnTo>
                <a:lnTo>
                  <a:pt x="0" y="1006529"/>
                </a:lnTo>
                <a:lnTo>
                  <a:pt x="1006529" y="1006529"/>
                </a:lnTo>
                <a:lnTo>
                  <a:pt x="1006529"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V="1">
            <a:off x="15487794" y="1809426"/>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TextBox 20"/>
          <p:cNvSpPr txBox="1"/>
          <p:nvPr/>
        </p:nvSpPr>
        <p:spPr>
          <a:xfrm>
            <a:off x="2345016" y="2843573"/>
            <a:ext cx="13646042" cy="4503349"/>
          </a:xfrm>
          <a:prstGeom prst="rect">
            <a:avLst/>
          </a:prstGeom>
        </p:spPr>
        <p:txBody>
          <a:bodyPr lIns="0" tIns="0" rIns="0" bIns="0" rtlCol="0" anchor="t">
            <a:spAutoFit/>
          </a:bodyPr>
          <a:lstStyle/>
          <a:p>
            <a:pPr algn="ctr">
              <a:lnSpc>
                <a:spcPts val="4928"/>
              </a:lnSpc>
            </a:pPr>
            <a:endParaRPr dirty="0"/>
          </a:p>
          <a:p>
            <a:pPr algn="ctr">
              <a:lnSpc>
                <a:spcPts val="4928"/>
              </a:lnSpc>
            </a:pPr>
            <a:r>
              <a:rPr lang="en-US" sz="6010" dirty="0">
                <a:solidFill>
                  <a:srgbClr val="004AAD"/>
                </a:solidFill>
                <a:latin typeface="Clear Sans"/>
                <a:ea typeface="Clear Sans"/>
                <a:cs typeface="Clear Sans"/>
                <a:sym typeface="Clear Sans"/>
              </a:rPr>
              <a:t>LEGEA ÎNVĂŢĂMÂNTULUI PREUNIVERSITAR</a:t>
            </a:r>
            <a:r>
              <a:rPr lang="ro-RO" sz="6010" dirty="0">
                <a:solidFill>
                  <a:srgbClr val="004AAD"/>
                </a:solidFill>
                <a:latin typeface="Clear Sans"/>
                <a:ea typeface="Clear Sans"/>
                <a:cs typeface="Clear Sans"/>
                <a:sym typeface="Clear Sans"/>
              </a:rPr>
              <a:t> </a:t>
            </a:r>
            <a:r>
              <a:rPr lang="en-US" sz="6010" dirty="0">
                <a:solidFill>
                  <a:srgbClr val="004AAD"/>
                </a:solidFill>
                <a:latin typeface="Clear Sans"/>
                <a:ea typeface="Clear Sans"/>
                <a:cs typeface="Clear Sans"/>
                <a:sym typeface="Clear Sans"/>
              </a:rPr>
              <a:t>NR</a:t>
            </a:r>
            <a:r>
              <a:rPr lang="ro-RO" sz="6010" dirty="0">
                <a:solidFill>
                  <a:srgbClr val="004AAD"/>
                </a:solidFill>
                <a:latin typeface="Clear Sans"/>
                <a:ea typeface="Clear Sans"/>
                <a:cs typeface="Clear Sans"/>
                <a:sym typeface="Clear Sans"/>
              </a:rPr>
              <a:t>.</a:t>
            </a:r>
            <a:r>
              <a:rPr lang="en-US" sz="6010" dirty="0">
                <a:solidFill>
                  <a:srgbClr val="004AAD"/>
                </a:solidFill>
                <a:latin typeface="Clear Sans"/>
                <a:ea typeface="Clear Sans"/>
                <a:cs typeface="Clear Sans"/>
                <a:sym typeface="Clear Sans"/>
              </a:rPr>
              <a:t> 198/2023</a:t>
            </a:r>
          </a:p>
          <a:p>
            <a:pPr algn="ctr">
              <a:lnSpc>
                <a:spcPts val="4928"/>
              </a:lnSpc>
            </a:pPr>
            <a:r>
              <a:rPr lang="en-US" sz="6010" dirty="0">
                <a:solidFill>
                  <a:srgbClr val="004AAD"/>
                </a:solidFill>
                <a:latin typeface="Clear Sans"/>
                <a:ea typeface="Clear Sans"/>
                <a:cs typeface="Clear Sans"/>
                <a:sym typeface="Clear Sans"/>
              </a:rPr>
              <a:t>CU MODIFICĂRILE ȘI COMPLETĂRILE ULTERIOARE</a:t>
            </a:r>
          </a:p>
          <a:p>
            <a:pPr algn="ctr">
              <a:lnSpc>
                <a:spcPts val="12240"/>
              </a:lnSpc>
            </a:pPr>
            <a:endParaRPr lang="en-US" sz="6010" dirty="0">
              <a:solidFill>
                <a:srgbClr val="004AAD"/>
              </a:solidFill>
              <a:latin typeface="Clear Sans"/>
              <a:ea typeface="Clear Sans"/>
              <a:cs typeface="Clear Sans"/>
              <a:sym typeface="Clear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5223" y="9499384"/>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17500852" y="2815955"/>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6494323" y="18094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1841752" y="8492855"/>
            <a:ext cx="1006529" cy="1006529"/>
          </a:xfrm>
          <a:custGeom>
            <a:avLst/>
            <a:gdLst/>
            <a:ahLst/>
            <a:cxnLst/>
            <a:rect l="l" t="t" r="r" b="b"/>
            <a:pathLst>
              <a:path w="1006529" h="1006529">
                <a:moveTo>
                  <a:pt x="0" y="0"/>
                </a:moveTo>
                <a:lnTo>
                  <a:pt x="1006529" y="0"/>
                </a:lnTo>
                <a:lnTo>
                  <a:pt x="1006529"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V="1">
            <a:off x="15487794" y="1809426"/>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TextBox 17"/>
          <p:cNvSpPr txBox="1"/>
          <p:nvPr/>
        </p:nvSpPr>
        <p:spPr>
          <a:xfrm>
            <a:off x="1392080" y="792792"/>
            <a:ext cx="13716705" cy="3627080"/>
          </a:xfrm>
          <a:prstGeom prst="rect">
            <a:avLst/>
          </a:prstGeom>
        </p:spPr>
        <p:txBody>
          <a:bodyPr lIns="0" tIns="0" rIns="0" bIns="0" rtlCol="0" anchor="t">
            <a:spAutoFit/>
          </a:bodyPr>
          <a:lstStyle/>
          <a:p>
            <a:pPr algn="ctr">
              <a:lnSpc>
                <a:spcPts val="3375"/>
              </a:lnSpc>
            </a:pPr>
            <a:r>
              <a:rPr lang="en-US" sz="4116">
                <a:solidFill>
                  <a:srgbClr val="004AAD"/>
                </a:solidFill>
                <a:latin typeface="Clear Sans"/>
                <a:ea typeface="Clear Sans"/>
                <a:cs typeface="Clear Sans"/>
                <a:sym typeface="Clear Sans"/>
              </a:rPr>
              <a:t>ORDIN Nr. 6055/2025 din 29 august 2025</a:t>
            </a:r>
          </a:p>
          <a:p>
            <a:pPr algn="ctr">
              <a:lnSpc>
                <a:spcPts val="3375"/>
              </a:lnSpc>
            </a:pPr>
            <a:r>
              <a:rPr lang="en-US" sz="4116">
                <a:solidFill>
                  <a:srgbClr val="004AAD"/>
                </a:solidFill>
                <a:latin typeface="Clear Sans"/>
                <a:ea typeface="Clear Sans"/>
                <a:cs typeface="Clear Sans"/>
                <a:sym typeface="Clear Sans"/>
              </a:rPr>
              <a:t>pentru modificarea Regulamentului-cadru de organizare şi funcţionare a unităţilor de învăţământ preuniversitar, aprobat prin Ordinul ministrului educaţiei nr. 5.726/2024</a:t>
            </a:r>
          </a:p>
          <a:p>
            <a:pPr algn="ctr">
              <a:lnSpc>
                <a:spcPts val="12671"/>
              </a:lnSpc>
            </a:pPr>
            <a:endParaRPr lang="en-US" sz="4116">
              <a:solidFill>
                <a:srgbClr val="004AAD"/>
              </a:solidFill>
              <a:latin typeface="Clear Sans"/>
              <a:ea typeface="Clear Sans"/>
              <a:cs typeface="Clear Sans"/>
              <a:sym typeface="Clear Sans"/>
            </a:endParaRPr>
          </a:p>
        </p:txBody>
      </p:sp>
      <p:sp>
        <p:nvSpPr>
          <p:cNvPr id="18" name="TextBox 18"/>
          <p:cNvSpPr txBox="1"/>
          <p:nvPr/>
        </p:nvSpPr>
        <p:spPr>
          <a:xfrm>
            <a:off x="2082674" y="3546122"/>
            <a:ext cx="15418178" cy="4443469"/>
          </a:xfrm>
          <a:prstGeom prst="rect">
            <a:avLst/>
          </a:prstGeom>
        </p:spPr>
        <p:txBody>
          <a:bodyPr lIns="0" tIns="0" rIns="0" bIns="0" rtlCol="0" anchor="t">
            <a:spAutoFit/>
          </a:bodyPr>
          <a:lstStyle/>
          <a:p>
            <a:pPr algn="just">
              <a:lnSpc>
                <a:spcPts val="3925"/>
              </a:lnSpc>
            </a:pPr>
            <a:r>
              <a:rPr lang="en-US" sz="2803">
                <a:solidFill>
                  <a:srgbClr val="004AAD"/>
                </a:solidFill>
                <a:latin typeface="Canva Sans"/>
                <a:ea typeface="Canva Sans"/>
                <a:cs typeface="Canva Sans"/>
                <a:sym typeface="Canva Sans"/>
              </a:rPr>
              <a:t>2. La articolul 125 alineatul (12), litera a) se modifică şi va avea următorul cuprins:</a:t>
            </a:r>
          </a:p>
          <a:p>
            <a:pPr algn="just">
              <a:lnSpc>
                <a:spcPts val="3925"/>
              </a:lnSpc>
            </a:pPr>
            <a:r>
              <a:rPr lang="en-US" sz="2803">
                <a:solidFill>
                  <a:srgbClr val="004AAD"/>
                </a:solidFill>
                <a:latin typeface="Canva Sans"/>
                <a:ea typeface="Canva Sans"/>
                <a:cs typeface="Canva Sans"/>
                <a:sym typeface="Canva Sans"/>
              </a:rPr>
              <a:t>"a) evaluarea se realizează la disciplinele din ariile curriculare Comunicare în limba română/Limba şi literatura română, Matematică şi ştiinţe ale naturii, respectiv Om şi societate, cu excepţia disciplinei Religie, conform planurilor-cadru de învăţământ în vigoare. Elevul este examinat pentru fiecare an de studiu pentru care nu prezintă documente şcolare justificative, începând, în ordine inversă, cu ultimul an de studiu realizat în străinătate, stabilit de comisia constituită prin decizia inspectorului şcolar general;".</a:t>
            </a:r>
          </a:p>
          <a:p>
            <a:pPr algn="ctr">
              <a:lnSpc>
                <a:spcPts val="3925"/>
              </a:lnSpc>
            </a:pPr>
            <a:endParaRPr lang="en-US" sz="2803">
              <a:solidFill>
                <a:srgbClr val="004AAD"/>
              </a:solidFill>
              <a:latin typeface="Canva Sans"/>
              <a:ea typeface="Canva Sans"/>
              <a:cs typeface="Canva Sans"/>
              <a:sym typeface="Canv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5223" y="9499384"/>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17500852" y="2815955"/>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6494323" y="18094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1841752" y="8492855"/>
            <a:ext cx="1006529" cy="1006529"/>
          </a:xfrm>
          <a:custGeom>
            <a:avLst/>
            <a:gdLst/>
            <a:ahLst/>
            <a:cxnLst/>
            <a:rect l="l" t="t" r="r" b="b"/>
            <a:pathLst>
              <a:path w="1006529" h="1006529">
                <a:moveTo>
                  <a:pt x="0" y="0"/>
                </a:moveTo>
                <a:lnTo>
                  <a:pt x="1006529" y="0"/>
                </a:lnTo>
                <a:lnTo>
                  <a:pt x="1006529"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V="1">
            <a:off x="15487794" y="1809426"/>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TextBox 17"/>
          <p:cNvSpPr txBox="1"/>
          <p:nvPr/>
        </p:nvSpPr>
        <p:spPr>
          <a:xfrm>
            <a:off x="1392080" y="888042"/>
            <a:ext cx="13716705" cy="2164379"/>
          </a:xfrm>
          <a:prstGeom prst="rect">
            <a:avLst/>
          </a:prstGeom>
        </p:spPr>
        <p:txBody>
          <a:bodyPr lIns="0" tIns="0" rIns="0" bIns="0" rtlCol="0" anchor="t">
            <a:spAutoFit/>
          </a:bodyPr>
          <a:lstStyle/>
          <a:p>
            <a:pPr algn="ctr">
              <a:lnSpc>
                <a:spcPts val="5539"/>
              </a:lnSpc>
            </a:pPr>
            <a:r>
              <a:rPr lang="en-US" sz="6755">
                <a:solidFill>
                  <a:srgbClr val="004AAD"/>
                </a:solidFill>
                <a:latin typeface="Canva Sans"/>
                <a:ea typeface="Canva Sans"/>
                <a:cs typeface="Canva Sans"/>
                <a:sym typeface="Canva Sans"/>
              </a:rPr>
              <a:t>LEGE nr. 141 din 25 iulie 2025privind unele măsuri fiscal-bugetare</a:t>
            </a:r>
          </a:p>
        </p:txBody>
      </p:sp>
      <p:sp>
        <p:nvSpPr>
          <p:cNvPr id="18" name="TextBox 18"/>
          <p:cNvSpPr txBox="1"/>
          <p:nvPr/>
        </p:nvSpPr>
        <p:spPr>
          <a:xfrm>
            <a:off x="2082674" y="4512738"/>
            <a:ext cx="15418178" cy="2149940"/>
          </a:xfrm>
          <a:prstGeom prst="rect">
            <a:avLst/>
          </a:prstGeom>
        </p:spPr>
        <p:txBody>
          <a:bodyPr lIns="0" tIns="0" rIns="0" bIns="0" rtlCol="0" anchor="t">
            <a:spAutoFit/>
          </a:bodyPr>
          <a:lstStyle/>
          <a:p>
            <a:pPr algn="ctr">
              <a:lnSpc>
                <a:spcPts val="4345"/>
              </a:lnSpc>
            </a:pPr>
            <a:r>
              <a:rPr lang="en-US" sz="3103">
                <a:solidFill>
                  <a:srgbClr val="004AAD"/>
                </a:solidFill>
                <a:latin typeface="Canva Sans"/>
                <a:ea typeface="Canva Sans"/>
                <a:cs typeface="Canva Sans"/>
                <a:sym typeface="Canva Sans"/>
              </a:rPr>
              <a:t>a) un post de învățător/învățătoare ori de profesor pentru învățământul primar pentru fiecare clasă din învățământul primar sau pentru clase simultane din cadrul acestuia, unde nu se pot constitui clase separate. În atribuțiile postului se includ obligatoriu 2 ore/săptămână de pregătire remedială;</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5223" y="9499384"/>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17500852" y="2815955"/>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6494323" y="18094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1841752" y="8492855"/>
            <a:ext cx="1006529" cy="1006529"/>
          </a:xfrm>
          <a:custGeom>
            <a:avLst/>
            <a:gdLst/>
            <a:ahLst/>
            <a:cxnLst/>
            <a:rect l="l" t="t" r="r" b="b"/>
            <a:pathLst>
              <a:path w="1006529" h="1006529">
                <a:moveTo>
                  <a:pt x="0" y="0"/>
                </a:moveTo>
                <a:lnTo>
                  <a:pt x="1006529" y="0"/>
                </a:lnTo>
                <a:lnTo>
                  <a:pt x="1006529"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V="1">
            <a:off x="15487794" y="1809426"/>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TextBox 17"/>
          <p:cNvSpPr txBox="1"/>
          <p:nvPr/>
        </p:nvSpPr>
        <p:spPr>
          <a:xfrm>
            <a:off x="1392080" y="888042"/>
            <a:ext cx="13716705" cy="2164379"/>
          </a:xfrm>
          <a:prstGeom prst="rect">
            <a:avLst/>
          </a:prstGeom>
        </p:spPr>
        <p:txBody>
          <a:bodyPr lIns="0" tIns="0" rIns="0" bIns="0" rtlCol="0" anchor="t">
            <a:spAutoFit/>
          </a:bodyPr>
          <a:lstStyle/>
          <a:p>
            <a:pPr algn="ctr">
              <a:lnSpc>
                <a:spcPts val="5539"/>
              </a:lnSpc>
            </a:pPr>
            <a:r>
              <a:rPr lang="en-US" sz="6755">
                <a:solidFill>
                  <a:srgbClr val="FF6565"/>
                </a:solidFill>
                <a:latin typeface="Canva Sans"/>
                <a:ea typeface="Canva Sans"/>
                <a:cs typeface="Canva Sans"/>
                <a:sym typeface="Canva Sans"/>
              </a:rPr>
              <a:t>LEGEA nr. 141 din 25 iulie 2025privind unele măsuri fiscal-bugetare</a:t>
            </a:r>
          </a:p>
        </p:txBody>
      </p:sp>
      <p:sp>
        <p:nvSpPr>
          <p:cNvPr id="18" name="TextBox 18"/>
          <p:cNvSpPr txBox="1"/>
          <p:nvPr/>
        </p:nvSpPr>
        <p:spPr>
          <a:xfrm>
            <a:off x="2082674" y="4512738"/>
            <a:ext cx="15418178" cy="2692847"/>
          </a:xfrm>
          <a:prstGeom prst="rect">
            <a:avLst/>
          </a:prstGeom>
        </p:spPr>
        <p:txBody>
          <a:bodyPr lIns="0" tIns="0" rIns="0" bIns="0" rtlCol="0" anchor="t">
            <a:spAutoFit/>
          </a:bodyPr>
          <a:lstStyle/>
          <a:p>
            <a:pPr algn="ctr">
              <a:lnSpc>
                <a:spcPts val="4345"/>
              </a:lnSpc>
            </a:pPr>
            <a:r>
              <a:rPr lang="en-US" sz="3103">
                <a:solidFill>
                  <a:srgbClr val="004AAD"/>
                </a:solidFill>
                <a:latin typeface="Canva Sans"/>
                <a:ea typeface="Canva Sans"/>
                <a:cs typeface="Canva Sans"/>
                <a:sym typeface="Canva Sans"/>
              </a:rPr>
              <a:t>   </a:t>
            </a:r>
          </a:p>
          <a:p>
            <a:pPr algn="ctr">
              <a:lnSpc>
                <a:spcPts val="4345"/>
              </a:lnSpc>
            </a:pPr>
            <a:r>
              <a:rPr lang="en-US" sz="3103">
                <a:solidFill>
                  <a:srgbClr val="004AAD"/>
                </a:solidFill>
                <a:latin typeface="Canva Sans"/>
                <a:ea typeface="Canva Sans"/>
                <a:cs typeface="Canva Sans"/>
                <a:sym typeface="Canva Sans"/>
              </a:rPr>
              <a:t>Modificare a LÎP 198/2023</a:t>
            </a:r>
          </a:p>
          <a:p>
            <a:pPr algn="ctr">
              <a:lnSpc>
                <a:spcPts val="4345"/>
              </a:lnSpc>
            </a:pPr>
            <a:r>
              <a:rPr lang="en-US" sz="3103">
                <a:solidFill>
                  <a:srgbClr val="004AAD"/>
                </a:solidFill>
                <a:latin typeface="Canva Sans"/>
                <a:ea typeface="Canva Sans"/>
                <a:cs typeface="Canva Sans"/>
                <a:sym typeface="Canva Sans"/>
              </a:rPr>
              <a:t>c) învăţământul primar: clasa cuprinde, în medie, 18 elevi, dar nu mai puţin de 12 şi nu mai mult de 24;</a:t>
            </a:r>
          </a:p>
          <a:p>
            <a:pPr algn="ctr">
              <a:lnSpc>
                <a:spcPts val="4345"/>
              </a:lnSpc>
            </a:pPr>
            <a:endParaRPr lang="en-US" sz="3103">
              <a:solidFill>
                <a:srgbClr val="004AAD"/>
              </a:solidFill>
              <a:latin typeface="Canva Sans"/>
              <a:ea typeface="Canva Sans"/>
              <a:cs typeface="Canva Sans"/>
              <a:sym typeface="Canv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5223" y="9499384"/>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17500852" y="2815955"/>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6494323" y="18094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1841752" y="8492855"/>
            <a:ext cx="1006529" cy="1006529"/>
          </a:xfrm>
          <a:custGeom>
            <a:avLst/>
            <a:gdLst/>
            <a:ahLst/>
            <a:cxnLst/>
            <a:rect l="l" t="t" r="r" b="b"/>
            <a:pathLst>
              <a:path w="1006529" h="1006529">
                <a:moveTo>
                  <a:pt x="0" y="0"/>
                </a:moveTo>
                <a:lnTo>
                  <a:pt x="1006529" y="0"/>
                </a:lnTo>
                <a:lnTo>
                  <a:pt x="1006529"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V="1">
            <a:off x="15487794" y="1809426"/>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TextBox 17"/>
          <p:cNvSpPr txBox="1"/>
          <p:nvPr/>
        </p:nvSpPr>
        <p:spPr>
          <a:xfrm>
            <a:off x="1392080" y="764217"/>
            <a:ext cx="13716705" cy="1906208"/>
          </a:xfrm>
          <a:prstGeom prst="rect">
            <a:avLst/>
          </a:prstGeom>
        </p:spPr>
        <p:txBody>
          <a:bodyPr lIns="0" tIns="0" rIns="0" bIns="0" rtlCol="0" anchor="t">
            <a:spAutoFit/>
          </a:bodyPr>
          <a:lstStyle/>
          <a:p>
            <a:pPr algn="ctr">
              <a:lnSpc>
                <a:spcPts val="2915"/>
              </a:lnSpc>
            </a:pPr>
            <a:r>
              <a:rPr lang="en-US" sz="3555">
                <a:solidFill>
                  <a:srgbClr val="FF6565"/>
                </a:solidFill>
                <a:latin typeface="Canva Sans"/>
                <a:ea typeface="Canva Sans"/>
                <a:cs typeface="Canva Sans"/>
                <a:sym typeface="Canva Sans"/>
              </a:rPr>
              <a:t>ORDIN Nr. 7839/2024 din 18 decembrie 2024</a:t>
            </a:r>
          </a:p>
          <a:p>
            <a:pPr algn="ctr">
              <a:lnSpc>
                <a:spcPts val="2915"/>
              </a:lnSpc>
            </a:pPr>
            <a:r>
              <a:rPr lang="en-US" sz="3555">
                <a:solidFill>
                  <a:srgbClr val="FF6565"/>
                </a:solidFill>
                <a:latin typeface="Canva Sans"/>
                <a:ea typeface="Canva Sans"/>
                <a:cs typeface="Canva Sans"/>
                <a:sym typeface="Canva Sans"/>
              </a:rPr>
              <a:t>pentru aprobarea Metodologiei privind promovarea a 2 ani de studii într-un an şcolar în învăţământul preuniversitar</a:t>
            </a:r>
          </a:p>
          <a:p>
            <a:pPr algn="ctr">
              <a:lnSpc>
                <a:spcPts val="5539"/>
              </a:lnSpc>
            </a:pPr>
            <a:endParaRPr lang="en-US" sz="3555">
              <a:solidFill>
                <a:srgbClr val="FF6565"/>
              </a:solidFill>
              <a:latin typeface="Canva Sans"/>
              <a:ea typeface="Canva Sans"/>
              <a:cs typeface="Canva Sans"/>
              <a:sym typeface="Canva Sans"/>
            </a:endParaRPr>
          </a:p>
        </p:txBody>
      </p:sp>
      <p:sp>
        <p:nvSpPr>
          <p:cNvPr id="18" name="TextBox 18"/>
          <p:cNvSpPr txBox="1"/>
          <p:nvPr/>
        </p:nvSpPr>
        <p:spPr>
          <a:xfrm>
            <a:off x="2082674" y="4512738"/>
            <a:ext cx="16205326" cy="4321567"/>
          </a:xfrm>
          <a:prstGeom prst="rect">
            <a:avLst/>
          </a:prstGeom>
        </p:spPr>
        <p:txBody>
          <a:bodyPr lIns="0" tIns="0" rIns="0" bIns="0" rtlCol="0" anchor="t">
            <a:spAutoFit/>
          </a:bodyPr>
          <a:lstStyle/>
          <a:p>
            <a:pPr algn="l">
              <a:lnSpc>
                <a:spcPts val="4345"/>
              </a:lnSpc>
            </a:pPr>
            <a:r>
              <a:rPr lang="en-US" sz="3103" b="1">
                <a:solidFill>
                  <a:srgbClr val="004AAD"/>
                </a:solidFill>
                <a:latin typeface="Canva Sans Bold"/>
                <a:ea typeface="Canva Sans Bold"/>
                <a:cs typeface="Canva Sans Bold"/>
                <a:sym typeface="Canva Sans Bold"/>
              </a:rPr>
              <a:t>ART. 4</a:t>
            </a:r>
          </a:p>
          <a:p>
            <a:pPr algn="l">
              <a:lnSpc>
                <a:spcPts val="4345"/>
              </a:lnSpc>
            </a:pPr>
            <a:r>
              <a:rPr lang="en-US" sz="3103">
                <a:solidFill>
                  <a:srgbClr val="004AAD"/>
                </a:solidFill>
                <a:latin typeface="Canva Sans"/>
                <a:ea typeface="Canva Sans"/>
                <a:cs typeface="Canva Sans"/>
                <a:sym typeface="Canva Sans"/>
              </a:rPr>
              <a:t>Elevii care se înscriu în programul de parcurgere a doi ani de studii într-un an şcolar trebuie să îndeplinească următoarele criterii de selecţie:</a:t>
            </a:r>
          </a:p>
          <a:p>
            <a:pPr algn="l">
              <a:lnSpc>
                <a:spcPts val="4345"/>
              </a:lnSpc>
            </a:pPr>
            <a:r>
              <a:rPr lang="en-US" sz="3103">
                <a:solidFill>
                  <a:srgbClr val="004AAD"/>
                </a:solidFill>
                <a:latin typeface="Canva Sans"/>
                <a:ea typeface="Canva Sans"/>
                <a:cs typeface="Canva Sans"/>
                <a:sym typeface="Canva Sans"/>
              </a:rPr>
              <a:t>1. pentru cei care se înscriu pentru parcurgerea </a:t>
            </a:r>
            <a:r>
              <a:rPr lang="en-US" sz="3103" i="1">
                <a:solidFill>
                  <a:srgbClr val="FF6565"/>
                </a:solidFill>
                <a:latin typeface="Canva Sans Italics"/>
                <a:ea typeface="Canva Sans Italics"/>
                <a:cs typeface="Canva Sans Italics"/>
                <a:sym typeface="Canva Sans Italics"/>
              </a:rPr>
              <a:t>claselor a III-a şi a IV-a</a:t>
            </a:r>
            <a:r>
              <a:rPr lang="en-US" sz="3103">
                <a:solidFill>
                  <a:srgbClr val="004AAD"/>
                </a:solidFill>
                <a:latin typeface="Canva Sans"/>
                <a:ea typeface="Canva Sans"/>
                <a:cs typeface="Canva Sans"/>
                <a:sym typeface="Canva Sans"/>
              </a:rPr>
              <a:t>:</a:t>
            </a:r>
          </a:p>
          <a:p>
            <a:pPr algn="l">
              <a:lnSpc>
                <a:spcPts val="4345"/>
              </a:lnSpc>
            </a:pPr>
            <a:r>
              <a:rPr lang="en-US" sz="3103">
                <a:solidFill>
                  <a:srgbClr val="004AAD"/>
                </a:solidFill>
                <a:latin typeface="Canva Sans"/>
                <a:ea typeface="Canva Sans"/>
                <a:cs typeface="Canva Sans"/>
                <a:sym typeface="Canva Sans"/>
              </a:rPr>
              <a:t>a) să aibă, în anul şcolar anterior anului curent, calificativul "Foarte bine" la fiecare disciplină de studiu;</a:t>
            </a:r>
          </a:p>
          <a:p>
            <a:pPr algn="l">
              <a:lnSpc>
                <a:spcPts val="4345"/>
              </a:lnSpc>
            </a:pPr>
            <a:r>
              <a:rPr lang="en-US" sz="3103">
                <a:solidFill>
                  <a:srgbClr val="004AAD"/>
                </a:solidFill>
                <a:latin typeface="Canva Sans"/>
                <a:ea typeface="Canva Sans"/>
                <a:cs typeface="Canva Sans"/>
                <a:sym typeface="Canva Sans"/>
              </a:rPr>
              <a:t>b) să aibă, în anul şcolar anterior anului curent, calificativul "Foarte bine" la purtare;</a:t>
            </a:r>
          </a:p>
          <a:p>
            <a:pPr algn="ctr">
              <a:lnSpc>
                <a:spcPts val="4345"/>
              </a:lnSpc>
            </a:pPr>
            <a:endParaRPr lang="en-US" sz="3103">
              <a:solidFill>
                <a:srgbClr val="004AAD"/>
              </a:solidFill>
              <a:latin typeface="Canva Sans"/>
              <a:ea typeface="Canva Sans"/>
              <a:cs typeface="Canva Sans"/>
              <a:sym typeface="Canva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5223" y="9499384"/>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17500852" y="2815955"/>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6494323" y="18094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1841752" y="8492855"/>
            <a:ext cx="1006529" cy="1006529"/>
          </a:xfrm>
          <a:custGeom>
            <a:avLst/>
            <a:gdLst/>
            <a:ahLst/>
            <a:cxnLst/>
            <a:rect l="l" t="t" r="r" b="b"/>
            <a:pathLst>
              <a:path w="1006529" h="1006529">
                <a:moveTo>
                  <a:pt x="0" y="0"/>
                </a:moveTo>
                <a:lnTo>
                  <a:pt x="1006529" y="0"/>
                </a:lnTo>
                <a:lnTo>
                  <a:pt x="1006529"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V="1">
            <a:off x="15487794" y="1809426"/>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TextBox 17"/>
          <p:cNvSpPr txBox="1"/>
          <p:nvPr/>
        </p:nvSpPr>
        <p:spPr>
          <a:xfrm>
            <a:off x="1392080" y="764217"/>
            <a:ext cx="13716705" cy="2992112"/>
          </a:xfrm>
          <a:prstGeom prst="rect">
            <a:avLst/>
          </a:prstGeom>
        </p:spPr>
        <p:txBody>
          <a:bodyPr lIns="0" tIns="0" rIns="0" bIns="0" rtlCol="0" anchor="t">
            <a:spAutoFit/>
          </a:bodyPr>
          <a:lstStyle/>
          <a:p>
            <a:pPr algn="ctr">
              <a:lnSpc>
                <a:spcPts val="2915"/>
              </a:lnSpc>
            </a:pPr>
            <a:r>
              <a:rPr lang="en-US" sz="3555">
                <a:solidFill>
                  <a:srgbClr val="FF6565"/>
                </a:solidFill>
                <a:latin typeface="Canva Sans"/>
                <a:ea typeface="Canva Sans"/>
                <a:cs typeface="Canva Sans"/>
                <a:sym typeface="Canva Sans"/>
              </a:rPr>
              <a:t>ORDIN Nr. 3899/2023 din 28 martie 2023</a:t>
            </a:r>
          </a:p>
          <a:p>
            <a:pPr algn="ctr">
              <a:lnSpc>
                <a:spcPts val="2915"/>
              </a:lnSpc>
            </a:pPr>
            <a:r>
              <a:rPr lang="en-US" sz="3555">
                <a:solidFill>
                  <a:srgbClr val="FF6565"/>
                </a:solidFill>
                <a:latin typeface="Canva Sans"/>
                <a:ea typeface="Canva Sans"/>
                <a:cs typeface="Canva Sans"/>
                <a:sym typeface="Canva Sans"/>
              </a:rPr>
              <a:t>pentru aprobarea Metodologiei privind organizarea şi desfăşurarea grupelor de acomodare pentru dobândirea de noţiuni de limbă, cultură şi civilizaţie românească de către elevii care nu au fost înscrişi în sistemul de învăţământ din România în ultimii doi ani</a:t>
            </a:r>
          </a:p>
          <a:p>
            <a:pPr algn="ctr">
              <a:lnSpc>
                <a:spcPts val="5539"/>
              </a:lnSpc>
            </a:pPr>
            <a:endParaRPr lang="en-US" sz="3555">
              <a:solidFill>
                <a:srgbClr val="FF6565"/>
              </a:solidFill>
              <a:latin typeface="Canva Sans"/>
              <a:ea typeface="Canva Sans"/>
              <a:cs typeface="Canva Sans"/>
              <a:sym typeface="Canva Sans"/>
            </a:endParaRPr>
          </a:p>
        </p:txBody>
      </p:sp>
      <p:sp>
        <p:nvSpPr>
          <p:cNvPr id="18" name="TextBox 18"/>
          <p:cNvSpPr txBox="1"/>
          <p:nvPr/>
        </p:nvSpPr>
        <p:spPr>
          <a:xfrm>
            <a:off x="2082674" y="4522263"/>
            <a:ext cx="15418178" cy="4922456"/>
          </a:xfrm>
          <a:prstGeom prst="rect">
            <a:avLst/>
          </a:prstGeom>
        </p:spPr>
        <p:txBody>
          <a:bodyPr lIns="0" tIns="0" rIns="0" bIns="0" rtlCol="0" anchor="t">
            <a:spAutoFit/>
          </a:bodyPr>
          <a:lstStyle/>
          <a:p>
            <a:pPr algn="l">
              <a:lnSpc>
                <a:spcPts val="3594"/>
              </a:lnSpc>
            </a:pPr>
            <a:r>
              <a:rPr lang="en-US" sz="2567" b="1">
                <a:solidFill>
                  <a:srgbClr val="004AAD"/>
                </a:solidFill>
                <a:latin typeface="Canva Sans Bold"/>
                <a:ea typeface="Canva Sans Bold"/>
                <a:cs typeface="Canva Sans Bold"/>
                <a:sym typeface="Canva Sans Bold"/>
              </a:rPr>
              <a:t>ART. 7</a:t>
            </a:r>
          </a:p>
          <a:p>
            <a:pPr algn="l">
              <a:lnSpc>
                <a:spcPts val="3594"/>
              </a:lnSpc>
            </a:pPr>
            <a:r>
              <a:rPr lang="en-US" sz="2567" b="1">
                <a:solidFill>
                  <a:srgbClr val="004AAD"/>
                </a:solidFill>
                <a:latin typeface="Canva Sans Bold"/>
                <a:ea typeface="Canva Sans Bold"/>
                <a:cs typeface="Canva Sans Bold"/>
                <a:sym typeface="Canva Sans Bold"/>
              </a:rPr>
              <a:t>(1) Fiecare grupă de acomodare, respectiv fiecare elev înscris beneficiază de două ore de curs pe săptămână, pe durata întregului an şcolar, cu respectarea structurii anului şcolar respectiv.</a:t>
            </a:r>
          </a:p>
          <a:p>
            <a:pPr algn="l">
              <a:lnSpc>
                <a:spcPts val="3594"/>
              </a:lnSpc>
            </a:pPr>
            <a:r>
              <a:rPr lang="en-US" sz="2567" b="1">
                <a:solidFill>
                  <a:srgbClr val="004AAD"/>
                </a:solidFill>
                <a:latin typeface="Canva Sans Bold"/>
                <a:ea typeface="Canva Sans Bold"/>
                <a:cs typeface="Canva Sans Bold"/>
                <a:sym typeface="Canva Sans Bold"/>
              </a:rPr>
              <a:t>(2) Fiecare elev înscris la grupa de acomodare poate beneficia de cursul de două ore pe săptămână, pe durata anului şcolar în care a început frecventarea cursului şi pe durata anului şcolar următor, dacă înscrierea şi participarea acestuia nu s-au realizat de la începutul anului şcolar, astfel încât numărul total de ore de curs de care are dreptul să beneficieze să fie de cel puţin 72 de ore.</a:t>
            </a:r>
          </a:p>
          <a:p>
            <a:pPr algn="l">
              <a:lnSpc>
                <a:spcPts val="3594"/>
              </a:lnSpc>
            </a:pPr>
            <a:r>
              <a:rPr lang="en-US" sz="2567" b="1">
                <a:solidFill>
                  <a:srgbClr val="004AAD"/>
                </a:solidFill>
                <a:latin typeface="Canva Sans Bold"/>
                <a:ea typeface="Canva Sans Bold"/>
                <a:cs typeface="Canva Sans Bold"/>
                <a:sym typeface="Canva Sans Bold"/>
              </a:rPr>
              <a:t>ART. 8</a:t>
            </a:r>
          </a:p>
          <a:p>
            <a:pPr algn="ctr">
              <a:lnSpc>
                <a:spcPts val="3594"/>
              </a:lnSpc>
            </a:pPr>
            <a:r>
              <a:rPr lang="en-US" sz="2567" b="1">
                <a:solidFill>
                  <a:srgbClr val="004AAD"/>
                </a:solidFill>
                <a:latin typeface="Canva Sans Bold"/>
                <a:ea typeface="Canva Sans Bold"/>
                <a:cs typeface="Canva Sans Bold"/>
                <a:sym typeface="Canva Sans Bold"/>
              </a:rPr>
              <a:t>   (1) Forma de organizare şi desfăşurare a cursurilor poate fi cu prezenţă fizică/faţă în faţă, online sau în format hibrid.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5223" y="9499384"/>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17500852" y="2815955"/>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6494323" y="18094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10800000" flipV="1">
            <a:off x="16494323" y="2815955"/>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flipV="1">
            <a:off x="16494323" y="3822484"/>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841752" y="8492855"/>
            <a:ext cx="1006529" cy="1006529"/>
          </a:xfrm>
          <a:custGeom>
            <a:avLst/>
            <a:gdLst/>
            <a:ahLst/>
            <a:cxnLst/>
            <a:rect l="l" t="t" r="r" b="b"/>
            <a:pathLst>
              <a:path w="1006529" h="1006529">
                <a:moveTo>
                  <a:pt x="0" y="0"/>
                </a:moveTo>
                <a:lnTo>
                  <a:pt x="1006529" y="0"/>
                </a:lnTo>
                <a:lnTo>
                  <a:pt x="1006529"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flipH="1">
            <a:off x="1841752" y="7486326"/>
            <a:ext cx="1006529" cy="1006529"/>
          </a:xfrm>
          <a:custGeom>
            <a:avLst/>
            <a:gdLst/>
            <a:ahLst/>
            <a:cxnLst/>
            <a:rect l="l" t="t" r="r" b="b"/>
            <a:pathLst>
              <a:path w="1006529" h="1006529">
                <a:moveTo>
                  <a:pt x="1006529" y="0"/>
                </a:moveTo>
                <a:lnTo>
                  <a:pt x="0" y="0"/>
                </a:lnTo>
                <a:lnTo>
                  <a:pt x="0" y="1006529"/>
                </a:lnTo>
                <a:lnTo>
                  <a:pt x="1006529" y="1006529"/>
                </a:lnTo>
                <a:lnTo>
                  <a:pt x="1006529"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V="1">
            <a:off x="15487794" y="1809426"/>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TextBox 20"/>
          <p:cNvSpPr txBox="1"/>
          <p:nvPr/>
        </p:nvSpPr>
        <p:spPr>
          <a:xfrm>
            <a:off x="2894658" y="5286089"/>
            <a:ext cx="13096400" cy="690444"/>
          </a:xfrm>
          <a:prstGeom prst="rect">
            <a:avLst/>
          </a:prstGeom>
        </p:spPr>
        <p:txBody>
          <a:bodyPr lIns="0" tIns="0" rIns="0" bIns="0" rtlCol="0" anchor="t">
            <a:spAutoFit/>
          </a:bodyPr>
          <a:lstStyle/>
          <a:p>
            <a:pPr algn="ctr">
              <a:lnSpc>
                <a:spcPts val="4934"/>
              </a:lnSpc>
            </a:pPr>
            <a:r>
              <a:rPr lang="en-US" sz="6017" b="1">
                <a:solidFill>
                  <a:srgbClr val="FF6565"/>
                </a:solidFill>
                <a:latin typeface="Canva Sans Bold"/>
                <a:ea typeface="Canva Sans Bold"/>
                <a:cs typeface="Canva Sans Bold"/>
                <a:sym typeface="Canva Sans Bold"/>
              </a:rPr>
              <a:t>MULT SUCCES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5223" y="9499384"/>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17500852" y="2815955"/>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6494323" y="18094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10800000" flipV="1">
            <a:off x="16494323" y="2815955"/>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flipV="1">
            <a:off x="16494323" y="3822484"/>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841752" y="8492855"/>
            <a:ext cx="1006529" cy="1006529"/>
          </a:xfrm>
          <a:custGeom>
            <a:avLst/>
            <a:gdLst/>
            <a:ahLst/>
            <a:cxnLst/>
            <a:rect l="l" t="t" r="r" b="b"/>
            <a:pathLst>
              <a:path w="1006529" h="1006529">
                <a:moveTo>
                  <a:pt x="0" y="0"/>
                </a:moveTo>
                <a:lnTo>
                  <a:pt x="1006529" y="0"/>
                </a:lnTo>
                <a:lnTo>
                  <a:pt x="1006529"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flipH="1">
            <a:off x="1841752" y="7486326"/>
            <a:ext cx="1006529" cy="1006529"/>
          </a:xfrm>
          <a:custGeom>
            <a:avLst/>
            <a:gdLst/>
            <a:ahLst/>
            <a:cxnLst/>
            <a:rect l="l" t="t" r="r" b="b"/>
            <a:pathLst>
              <a:path w="1006529" h="1006529">
                <a:moveTo>
                  <a:pt x="1006529" y="0"/>
                </a:moveTo>
                <a:lnTo>
                  <a:pt x="0" y="0"/>
                </a:lnTo>
                <a:lnTo>
                  <a:pt x="0" y="1006529"/>
                </a:lnTo>
                <a:lnTo>
                  <a:pt x="1006529" y="1006529"/>
                </a:lnTo>
                <a:lnTo>
                  <a:pt x="1006529"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V="1">
            <a:off x="15487794" y="1809426"/>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TextBox 20"/>
          <p:cNvSpPr txBox="1"/>
          <p:nvPr/>
        </p:nvSpPr>
        <p:spPr>
          <a:xfrm>
            <a:off x="1608816" y="2180393"/>
            <a:ext cx="13878978" cy="2732145"/>
          </a:xfrm>
          <a:prstGeom prst="rect">
            <a:avLst/>
          </a:prstGeom>
        </p:spPr>
        <p:txBody>
          <a:bodyPr lIns="0" tIns="0" rIns="0" bIns="0" rtlCol="0" anchor="t">
            <a:spAutoFit/>
          </a:bodyPr>
          <a:lstStyle/>
          <a:p>
            <a:pPr algn="ctr">
              <a:lnSpc>
                <a:spcPts val="6547"/>
              </a:lnSpc>
            </a:pPr>
            <a:r>
              <a:rPr lang="en-US" sz="7984">
                <a:solidFill>
                  <a:srgbClr val="004AAD"/>
                </a:solidFill>
                <a:latin typeface="Impact"/>
                <a:ea typeface="Impact"/>
                <a:cs typeface="Impact"/>
                <a:sym typeface="Impact"/>
              </a:rPr>
              <a:t>STATUTUL ELEVULUI</a:t>
            </a:r>
          </a:p>
          <a:p>
            <a:pPr algn="ctr">
              <a:lnSpc>
                <a:spcPts val="6547"/>
              </a:lnSpc>
            </a:pPr>
            <a:r>
              <a:rPr lang="en-US" sz="7984">
                <a:solidFill>
                  <a:srgbClr val="004AAD"/>
                </a:solidFill>
                <a:latin typeface="Impact"/>
                <a:ea typeface="Impact"/>
                <a:cs typeface="Impact"/>
                <a:sym typeface="Impact"/>
              </a:rPr>
              <a:t>OME 5707/2024</a:t>
            </a:r>
          </a:p>
          <a:p>
            <a:pPr algn="ctr">
              <a:lnSpc>
                <a:spcPts val="6547"/>
              </a:lnSpc>
            </a:pPr>
            <a:endParaRPr lang="en-US" sz="7984">
              <a:solidFill>
                <a:srgbClr val="004AAD"/>
              </a:solidFill>
              <a:latin typeface="Impact"/>
              <a:ea typeface="Impact"/>
              <a:cs typeface="Impact"/>
              <a:sym typeface="Impact"/>
            </a:endParaRPr>
          </a:p>
        </p:txBody>
      </p:sp>
      <p:sp>
        <p:nvSpPr>
          <p:cNvPr id="21" name="TextBox 21"/>
          <p:cNvSpPr txBox="1"/>
          <p:nvPr/>
        </p:nvSpPr>
        <p:spPr>
          <a:xfrm>
            <a:off x="2345016" y="4393892"/>
            <a:ext cx="14652571" cy="4864408"/>
          </a:xfrm>
          <a:prstGeom prst="rect">
            <a:avLst/>
          </a:prstGeom>
        </p:spPr>
        <p:txBody>
          <a:bodyPr lIns="0" tIns="0" rIns="0" bIns="0" rtlCol="0" anchor="t">
            <a:spAutoFit/>
          </a:bodyPr>
          <a:lstStyle/>
          <a:p>
            <a:pPr algn="ctr">
              <a:lnSpc>
                <a:spcPts val="4349"/>
              </a:lnSpc>
            </a:pPr>
            <a:r>
              <a:rPr lang="en-US" sz="3106">
                <a:solidFill>
                  <a:srgbClr val="004AAD"/>
                </a:solidFill>
                <a:latin typeface="Clear Sans"/>
                <a:ea typeface="Clear Sans"/>
                <a:cs typeface="Clear Sans"/>
                <a:sym typeface="Clear Sans"/>
              </a:rPr>
              <a:t>z) dreptul de a oferi feedback, la finalul anului şcolar, cadrelor didactice care predau la clasă, prin </a:t>
            </a:r>
            <a:r>
              <a:rPr lang="en-US" sz="3106" i="1">
                <a:solidFill>
                  <a:srgbClr val="FF6565"/>
                </a:solidFill>
                <a:latin typeface="Clear Sans Italics"/>
                <a:ea typeface="Clear Sans Italics"/>
                <a:cs typeface="Clear Sans Italics"/>
                <a:sym typeface="Clear Sans Italics"/>
              </a:rPr>
              <a:t>fişe anonime sau prin intermediul unor chestionare online anonime securizate</a:t>
            </a:r>
            <a:r>
              <a:rPr lang="en-US" sz="3106">
                <a:solidFill>
                  <a:srgbClr val="004AAD"/>
                </a:solidFill>
                <a:latin typeface="Clear Sans"/>
                <a:ea typeface="Clear Sans"/>
                <a:cs typeface="Clear Sans"/>
                <a:sym typeface="Clear Sans"/>
              </a:rPr>
              <a:t>, elaborate conform modelului din anexa care face parte integrantă din prezentul statut, în baza unei proceduri stabilite de consiliul de administraţie. Rezultatele feedbackului sunt discutate cu profesorul de la clasă la începutul anului şcolar următor, în vederea îmbunătăţirii activităţii de la clasă;</a:t>
            </a:r>
          </a:p>
          <a:p>
            <a:pPr algn="ctr">
              <a:lnSpc>
                <a:spcPts val="4349"/>
              </a:lnSpc>
            </a:pPr>
            <a:endParaRPr lang="en-US" sz="3106">
              <a:solidFill>
                <a:srgbClr val="004AAD"/>
              </a:solidFill>
              <a:latin typeface="Clear Sans"/>
              <a:ea typeface="Clear Sans"/>
              <a:cs typeface="Clear Sans"/>
              <a:sym typeface="Clear Sans"/>
            </a:endParaRPr>
          </a:p>
          <a:p>
            <a:pPr algn="ctr">
              <a:lnSpc>
                <a:spcPts val="4349"/>
              </a:lnSpc>
            </a:pPr>
            <a:r>
              <a:rPr lang="en-US" sz="3106">
                <a:solidFill>
                  <a:srgbClr val="004AAD"/>
                </a:solidFill>
                <a:latin typeface="Clear Sans"/>
                <a:ea typeface="Clear Sans"/>
                <a:cs typeface="Clear Sans"/>
                <a:sym typeface="Clear Sans"/>
              </a:rPr>
              <a:t>a)</a:t>
            </a:r>
            <a:r>
              <a:rPr lang="en-US" sz="3106" i="1">
                <a:solidFill>
                  <a:srgbClr val="FF6565"/>
                </a:solidFill>
                <a:latin typeface="Clear Sans Italics"/>
                <a:ea typeface="Clear Sans Italics"/>
                <a:cs typeface="Clear Sans Italics"/>
                <a:sym typeface="Clear Sans Italics"/>
              </a:rPr>
              <a:t> dreptul de a fi informat privind notele acordate, înaintea consemnării acestora;</a:t>
            </a:r>
          </a:p>
          <a:p>
            <a:pPr algn="ctr">
              <a:lnSpc>
                <a:spcPts val="4349"/>
              </a:lnSpc>
            </a:pPr>
            <a:endParaRPr lang="en-US" sz="3106" i="1">
              <a:solidFill>
                <a:srgbClr val="FF6565"/>
              </a:solidFill>
              <a:latin typeface="Clear Sans Italics"/>
              <a:ea typeface="Clear Sans Italics"/>
              <a:cs typeface="Clear Sans Italics"/>
              <a:sym typeface="Clear Sans Itali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5223" y="9499384"/>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17500852" y="2815955"/>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6494323" y="18094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1841752" y="8492855"/>
            <a:ext cx="1006529" cy="1006529"/>
          </a:xfrm>
          <a:custGeom>
            <a:avLst/>
            <a:gdLst/>
            <a:ahLst/>
            <a:cxnLst/>
            <a:rect l="l" t="t" r="r" b="b"/>
            <a:pathLst>
              <a:path w="1006529" h="1006529">
                <a:moveTo>
                  <a:pt x="0" y="0"/>
                </a:moveTo>
                <a:lnTo>
                  <a:pt x="1006529" y="0"/>
                </a:lnTo>
                <a:lnTo>
                  <a:pt x="1006529"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H="1">
            <a:off x="1841752" y="7486326"/>
            <a:ext cx="1006529" cy="1006529"/>
          </a:xfrm>
          <a:custGeom>
            <a:avLst/>
            <a:gdLst/>
            <a:ahLst/>
            <a:cxnLst/>
            <a:rect l="l" t="t" r="r" b="b"/>
            <a:pathLst>
              <a:path w="1006529" h="1006529">
                <a:moveTo>
                  <a:pt x="1006529" y="0"/>
                </a:moveTo>
                <a:lnTo>
                  <a:pt x="0" y="0"/>
                </a:lnTo>
                <a:lnTo>
                  <a:pt x="0" y="1006529"/>
                </a:lnTo>
                <a:lnTo>
                  <a:pt x="1006529" y="1006529"/>
                </a:lnTo>
                <a:lnTo>
                  <a:pt x="1006529"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rot="-10800000" flipV="1">
            <a:off x="15487794" y="1809426"/>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2345016" y="809483"/>
            <a:ext cx="13440088" cy="3923360"/>
          </a:xfrm>
          <a:prstGeom prst="rect">
            <a:avLst/>
          </a:prstGeom>
        </p:spPr>
        <p:txBody>
          <a:bodyPr lIns="0" tIns="0" rIns="0" bIns="0" rtlCol="0" anchor="t">
            <a:spAutoFit/>
          </a:bodyPr>
          <a:lstStyle/>
          <a:p>
            <a:pPr algn="ctr">
              <a:lnSpc>
                <a:spcPts val="8546"/>
              </a:lnSpc>
            </a:pPr>
            <a:r>
              <a:rPr lang="en-US" sz="10422">
                <a:solidFill>
                  <a:srgbClr val="004AAD"/>
                </a:solidFill>
                <a:latin typeface="Impact"/>
                <a:ea typeface="Impact"/>
                <a:cs typeface="Impact"/>
                <a:sym typeface="Impact"/>
              </a:rPr>
              <a:t>STATUTUL ELEVULUI</a:t>
            </a:r>
          </a:p>
          <a:p>
            <a:pPr algn="ctr">
              <a:lnSpc>
                <a:spcPts val="8546"/>
              </a:lnSpc>
            </a:pPr>
            <a:r>
              <a:rPr lang="en-US" sz="10422">
                <a:solidFill>
                  <a:srgbClr val="004AAD"/>
                </a:solidFill>
                <a:latin typeface="Impact"/>
                <a:ea typeface="Impact"/>
                <a:cs typeface="Impact"/>
                <a:sym typeface="Impact"/>
              </a:rPr>
              <a:t>OME 5707/2024</a:t>
            </a:r>
          </a:p>
          <a:p>
            <a:pPr algn="ctr">
              <a:lnSpc>
                <a:spcPts val="10842"/>
              </a:lnSpc>
            </a:pPr>
            <a:endParaRPr lang="en-US" sz="10422">
              <a:solidFill>
                <a:srgbClr val="004AAD"/>
              </a:solidFill>
              <a:latin typeface="Impact"/>
              <a:ea typeface="Impact"/>
              <a:cs typeface="Impact"/>
              <a:sym typeface="Impact"/>
            </a:endParaRPr>
          </a:p>
        </p:txBody>
      </p:sp>
      <p:sp>
        <p:nvSpPr>
          <p:cNvPr id="19" name="TextBox 19"/>
          <p:cNvSpPr txBox="1"/>
          <p:nvPr/>
        </p:nvSpPr>
        <p:spPr>
          <a:xfrm>
            <a:off x="2848281" y="3177294"/>
            <a:ext cx="15155836" cy="6995231"/>
          </a:xfrm>
          <a:prstGeom prst="rect">
            <a:avLst/>
          </a:prstGeom>
        </p:spPr>
        <p:txBody>
          <a:bodyPr lIns="0" tIns="0" rIns="0" bIns="0" rtlCol="0" anchor="t">
            <a:spAutoFit/>
          </a:bodyPr>
          <a:lstStyle/>
          <a:p>
            <a:pPr algn="l">
              <a:lnSpc>
                <a:spcPts val="3492"/>
              </a:lnSpc>
            </a:pPr>
            <a:r>
              <a:rPr lang="en-US" sz="2494" b="1">
                <a:solidFill>
                  <a:srgbClr val="004AAD"/>
                </a:solidFill>
                <a:latin typeface="Clear Sans Bold"/>
                <a:ea typeface="Clear Sans Bold"/>
                <a:cs typeface="Clear Sans Bold"/>
                <a:sym typeface="Clear Sans Bold"/>
              </a:rPr>
              <a:t>ART. 9</a:t>
            </a:r>
          </a:p>
          <a:p>
            <a:pPr algn="l">
              <a:lnSpc>
                <a:spcPts val="3492"/>
              </a:lnSpc>
            </a:pPr>
            <a:r>
              <a:rPr lang="en-US" sz="2494">
                <a:solidFill>
                  <a:srgbClr val="004AAD"/>
                </a:solidFill>
                <a:latin typeface="Clear Sans"/>
                <a:ea typeface="Clear Sans"/>
                <a:cs typeface="Clear Sans"/>
                <a:sym typeface="Clear Sans"/>
              </a:rPr>
              <a:t>În vederea </a:t>
            </a:r>
            <a:r>
              <a:rPr lang="en-US" sz="2494" i="1">
                <a:solidFill>
                  <a:srgbClr val="FF6565"/>
                </a:solidFill>
                <a:latin typeface="Clear Sans Italics"/>
                <a:ea typeface="Clear Sans Italics"/>
                <a:cs typeface="Clear Sans Italics"/>
                <a:sym typeface="Clear Sans Italics"/>
              </a:rPr>
              <a:t>exercitării dreptului de a contesta rezultatele evaluării la lucrările scrise,</a:t>
            </a:r>
            <a:r>
              <a:rPr lang="en-US" sz="2494">
                <a:solidFill>
                  <a:srgbClr val="004AAD"/>
                </a:solidFill>
                <a:latin typeface="Clear Sans"/>
                <a:ea typeface="Clear Sans"/>
                <a:cs typeface="Clear Sans"/>
                <a:sym typeface="Clear Sans"/>
              </a:rPr>
              <a:t> stipulat la art. 7 lit. l), elevul sau, după caz, părintele/reprezentantul legal al elevului poate acţiona astfel:</a:t>
            </a:r>
          </a:p>
          <a:p>
            <a:pPr algn="l">
              <a:lnSpc>
                <a:spcPts val="3492"/>
              </a:lnSpc>
            </a:pPr>
            <a:r>
              <a:rPr lang="en-US" sz="2494">
                <a:solidFill>
                  <a:srgbClr val="004AAD"/>
                </a:solidFill>
                <a:latin typeface="Clear Sans"/>
                <a:ea typeface="Clear Sans"/>
                <a:cs typeface="Clear Sans"/>
                <a:sym typeface="Clear Sans"/>
              </a:rPr>
              <a:t>a) elevul sau, după caz, părintele/reprezentantul legal solicită, verbal, cadrului didactic să justifice rezultatul evaluării, în prezenţa elevului şi a părintelui/reprezentantului legal, în termen de maximum 5 zile lucrătoare de la comunicare;</a:t>
            </a:r>
          </a:p>
          <a:p>
            <a:pPr algn="l">
              <a:lnSpc>
                <a:spcPts val="3492"/>
              </a:lnSpc>
            </a:pPr>
            <a:r>
              <a:rPr lang="en-US" sz="2494">
                <a:solidFill>
                  <a:srgbClr val="004AAD"/>
                </a:solidFill>
                <a:latin typeface="Clear Sans"/>
                <a:ea typeface="Clear Sans"/>
                <a:cs typeface="Clear Sans"/>
                <a:sym typeface="Clear Sans"/>
              </a:rPr>
              <a:t>b) în situaţia în care argumentele prezentate de cadrul didactic nu sunt considerate satisfăcătoare, elevul sau părintele/reprezentantul legal poate solicita, în scris,</a:t>
            </a:r>
            <a:r>
              <a:rPr lang="en-US" sz="2494" i="1">
                <a:solidFill>
                  <a:srgbClr val="FF6565"/>
                </a:solidFill>
                <a:latin typeface="Clear Sans Italics"/>
                <a:ea typeface="Clear Sans Italics"/>
                <a:cs typeface="Clear Sans Italics"/>
                <a:sym typeface="Clear Sans Italics"/>
              </a:rPr>
              <a:t> în termen de 5 zile lucrătoare,</a:t>
            </a:r>
            <a:r>
              <a:rPr lang="en-US" sz="2494">
                <a:solidFill>
                  <a:srgbClr val="004AAD"/>
                </a:solidFill>
                <a:latin typeface="Clear Sans"/>
                <a:ea typeface="Clear Sans"/>
                <a:cs typeface="Clear Sans"/>
                <a:sym typeface="Clear Sans"/>
              </a:rPr>
              <a:t> conducerii unităţii de învăţământ reevaluarea lucrării scrise. Nu se poate solicita reevaluarea probelor orale sau practice;</a:t>
            </a:r>
          </a:p>
          <a:p>
            <a:pPr algn="l">
              <a:lnSpc>
                <a:spcPts val="3492"/>
              </a:lnSpc>
            </a:pPr>
            <a:r>
              <a:rPr lang="en-US" sz="2494">
                <a:solidFill>
                  <a:srgbClr val="004AAD"/>
                </a:solidFill>
                <a:latin typeface="Clear Sans"/>
                <a:ea typeface="Clear Sans"/>
                <a:cs typeface="Clear Sans"/>
                <a:sym typeface="Clear Sans"/>
              </a:rPr>
              <a:t>c) pentru soluţionarea cererii de reevaluare, directorul desemnează alte două cadre didactice de specialitate din unitatea de învăţământ preuniversitar care nu predau la clasa respectivă şi care reevaluează lucrarea scrisă;</a:t>
            </a:r>
          </a:p>
          <a:p>
            <a:pPr algn="l">
              <a:lnSpc>
                <a:spcPts val="3492"/>
              </a:lnSpc>
            </a:pPr>
            <a:r>
              <a:rPr lang="en-US" sz="2494">
                <a:solidFill>
                  <a:srgbClr val="004AAD"/>
                </a:solidFill>
                <a:latin typeface="Clear Sans"/>
                <a:ea typeface="Clear Sans"/>
                <a:cs typeface="Clear Sans"/>
                <a:sym typeface="Clear Sans"/>
              </a:rPr>
              <a:t>d) media notelor acordate separat de cadrele didactice prevăzute la lit. c) este nota rezultată în urma reevaluării. În cazul învăţământului primar, calificativul este stabilit prin consens de către cele două cadre didactice;</a:t>
            </a:r>
          </a:p>
          <a:p>
            <a:pPr algn="l">
              <a:lnSpc>
                <a:spcPts val="3492"/>
              </a:lnSpc>
            </a:pPr>
            <a:endParaRPr lang="en-US" sz="2494">
              <a:solidFill>
                <a:srgbClr val="004AAD"/>
              </a:solidFill>
              <a:latin typeface="Clear Sans"/>
              <a:ea typeface="Clear Sans"/>
              <a:cs typeface="Clear Sans"/>
              <a:sym typeface="Clear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5223" y="9499384"/>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1841752" y="8492855"/>
            <a:ext cx="1006529" cy="1006529"/>
          </a:xfrm>
          <a:custGeom>
            <a:avLst/>
            <a:gdLst/>
            <a:ahLst/>
            <a:cxnLst/>
            <a:rect l="l" t="t" r="r" b="b"/>
            <a:pathLst>
              <a:path w="1006529" h="1006529">
                <a:moveTo>
                  <a:pt x="0" y="0"/>
                </a:moveTo>
                <a:lnTo>
                  <a:pt x="1006529" y="0"/>
                </a:lnTo>
                <a:lnTo>
                  <a:pt x="1006529" y="1006529"/>
                </a:lnTo>
                <a:lnTo>
                  <a:pt x="0" y="1006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4"/>
          <p:cNvSpPr/>
          <p:nvPr/>
        </p:nvSpPr>
        <p:spPr>
          <a:xfrm rot="-10800000" flipH="1">
            <a:off x="1841752" y="7486326"/>
            <a:ext cx="1006529" cy="1006529"/>
          </a:xfrm>
          <a:custGeom>
            <a:avLst/>
            <a:gdLst/>
            <a:ahLst/>
            <a:cxnLst/>
            <a:rect l="l" t="t" r="r" b="b"/>
            <a:pathLst>
              <a:path w="1006529" h="1006529">
                <a:moveTo>
                  <a:pt x="1006529" y="0"/>
                </a:moveTo>
                <a:lnTo>
                  <a:pt x="0" y="0"/>
                </a:lnTo>
                <a:lnTo>
                  <a:pt x="0" y="1006529"/>
                </a:lnTo>
                <a:lnTo>
                  <a:pt x="1006529" y="1006529"/>
                </a:lnTo>
                <a:lnTo>
                  <a:pt x="1006529"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3363888" y="432983"/>
            <a:ext cx="12123905" cy="3491735"/>
          </a:xfrm>
          <a:prstGeom prst="rect">
            <a:avLst/>
          </a:prstGeom>
        </p:spPr>
        <p:txBody>
          <a:bodyPr lIns="0" tIns="0" rIns="0" bIns="0" rtlCol="0" anchor="t">
            <a:spAutoFit/>
          </a:bodyPr>
          <a:lstStyle/>
          <a:p>
            <a:pPr algn="ctr">
              <a:lnSpc>
                <a:spcPts val="6825"/>
              </a:lnSpc>
            </a:pPr>
            <a:r>
              <a:rPr lang="en-US" sz="8323">
                <a:solidFill>
                  <a:srgbClr val="004AAD"/>
                </a:solidFill>
                <a:latin typeface="Impact"/>
                <a:ea typeface="Impact"/>
                <a:cs typeface="Impact"/>
                <a:sym typeface="Impact"/>
              </a:rPr>
              <a:t>STATUTUL ELEVULUI</a:t>
            </a:r>
          </a:p>
          <a:p>
            <a:pPr algn="ctr">
              <a:lnSpc>
                <a:spcPts val="6825"/>
              </a:lnSpc>
            </a:pPr>
            <a:r>
              <a:rPr lang="en-US" sz="8323">
                <a:solidFill>
                  <a:srgbClr val="004AAD"/>
                </a:solidFill>
                <a:latin typeface="Impact"/>
                <a:ea typeface="Impact"/>
                <a:cs typeface="Impact"/>
                <a:sym typeface="Impact"/>
              </a:rPr>
              <a:t>OME 5707/2024</a:t>
            </a:r>
          </a:p>
          <a:p>
            <a:pPr algn="ctr">
              <a:lnSpc>
                <a:spcPts val="10842"/>
              </a:lnSpc>
            </a:pPr>
            <a:endParaRPr lang="en-US" sz="8323">
              <a:solidFill>
                <a:srgbClr val="004AAD"/>
              </a:solidFill>
              <a:latin typeface="Impact"/>
              <a:ea typeface="Impact"/>
              <a:cs typeface="Impact"/>
              <a:sym typeface="Impact"/>
            </a:endParaRPr>
          </a:p>
        </p:txBody>
      </p:sp>
      <p:sp>
        <p:nvSpPr>
          <p:cNvPr id="16" name="TextBox 16"/>
          <p:cNvSpPr txBox="1"/>
          <p:nvPr/>
        </p:nvSpPr>
        <p:spPr>
          <a:xfrm>
            <a:off x="2479360" y="2255541"/>
            <a:ext cx="15249418" cy="8121850"/>
          </a:xfrm>
          <a:prstGeom prst="rect">
            <a:avLst/>
          </a:prstGeom>
        </p:spPr>
        <p:txBody>
          <a:bodyPr lIns="0" tIns="0" rIns="0" bIns="0" rtlCol="0" anchor="t">
            <a:spAutoFit/>
          </a:bodyPr>
          <a:lstStyle/>
          <a:p>
            <a:pPr algn="just">
              <a:lnSpc>
                <a:spcPts val="4349"/>
              </a:lnSpc>
            </a:pPr>
            <a:r>
              <a:rPr lang="en-US" sz="3106">
                <a:solidFill>
                  <a:srgbClr val="004AAD"/>
                </a:solidFill>
                <a:latin typeface="Clear Sans"/>
                <a:ea typeface="Clear Sans"/>
                <a:cs typeface="Clear Sans"/>
                <a:sym typeface="Clear Sans"/>
              </a:rPr>
              <a:t>e) în cazul în care diferenţa dintre nota iniţială/calificativul iniţial acordată/acordat de cadrul didactic de la clasă şi nota/calificativul acordată/acordat în urma reevaluării este mai mică de un punct, contestaţia este respinsă şi nota acordată iniţial rămâne neschimbată. În cazul în care diferenţa dintre nota iniţială/calificativul iniţial şi nota acordată în urma reevaluării este de cel puţin un punct, contestaţia este acceptată;</a:t>
            </a:r>
          </a:p>
          <a:p>
            <a:pPr algn="just">
              <a:lnSpc>
                <a:spcPts val="4349"/>
              </a:lnSpc>
            </a:pPr>
            <a:r>
              <a:rPr lang="en-US" sz="3106">
                <a:solidFill>
                  <a:srgbClr val="004AAD"/>
                </a:solidFill>
                <a:latin typeface="Clear Sans"/>
                <a:ea typeface="Clear Sans"/>
                <a:cs typeface="Clear Sans"/>
                <a:sym typeface="Clear Sans"/>
              </a:rPr>
              <a:t>f) în cazul acceptării contestaţiei, directorul anulează nota/calificativul obţinut în urma evaluării iniţiale. Directorul trece nota/calificativul acordat în urma contestaţiei, autentifică schimbarea prin semnătură şi aplică ştampila unităţii de învăţământ;</a:t>
            </a:r>
          </a:p>
          <a:p>
            <a:pPr algn="just">
              <a:lnSpc>
                <a:spcPts val="4349"/>
              </a:lnSpc>
            </a:pPr>
            <a:r>
              <a:rPr lang="en-US" sz="3106">
                <a:solidFill>
                  <a:srgbClr val="004AAD"/>
                </a:solidFill>
                <a:latin typeface="Clear Sans"/>
                <a:ea typeface="Clear Sans"/>
                <a:cs typeface="Clear Sans"/>
                <a:sym typeface="Clear Sans"/>
              </a:rPr>
              <a:t>g) </a:t>
            </a:r>
            <a:r>
              <a:rPr lang="en-US" sz="3106" i="1">
                <a:solidFill>
                  <a:srgbClr val="FF6565"/>
                </a:solidFill>
                <a:latin typeface="Clear Sans Italics"/>
                <a:ea typeface="Clear Sans Italics"/>
                <a:cs typeface="Clear Sans Italics"/>
                <a:sym typeface="Clear Sans Italics"/>
              </a:rPr>
              <a:t>calificativul sau nota obţinută în urma contestaţiei rămâne definitiv/definitivă;</a:t>
            </a:r>
          </a:p>
          <a:p>
            <a:pPr algn="just">
              <a:lnSpc>
                <a:spcPts val="4349"/>
              </a:lnSpc>
            </a:pPr>
            <a:r>
              <a:rPr lang="en-US" sz="3106">
                <a:solidFill>
                  <a:srgbClr val="004AAD"/>
                </a:solidFill>
                <a:latin typeface="Clear Sans"/>
                <a:ea typeface="Clear Sans"/>
                <a:cs typeface="Clear Sans"/>
                <a:sym typeface="Clear Sans"/>
              </a:rPr>
              <a:t>h) în situaţia în care în unitatea de învăţământ preuniversitar nu există alţi învăţători/institutori/profesori pentru învăţământul primar sau profesori de specialitate care să nu predea la clasa respectivă, conducerea unităţii de învăţământ solicită inspectoratului şcolar desemnarea unor cadre didactice din învăţământul primar sau profesori de specialitate din alte unităţi de învăţământ.</a:t>
            </a:r>
          </a:p>
          <a:p>
            <a:pPr algn="ctr">
              <a:lnSpc>
                <a:spcPts val="4349"/>
              </a:lnSpc>
            </a:pPr>
            <a:endParaRPr lang="en-US" sz="3106">
              <a:solidFill>
                <a:srgbClr val="004AAD"/>
              </a:solidFill>
              <a:latin typeface="Clear Sans"/>
              <a:ea typeface="Clear Sans"/>
              <a:cs typeface="Clear Sans"/>
              <a:sym typeface="Clear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331958" y="445366"/>
            <a:ext cx="16927342" cy="1395815"/>
          </a:xfrm>
          <a:prstGeom prst="rect">
            <a:avLst/>
          </a:prstGeom>
        </p:spPr>
        <p:txBody>
          <a:bodyPr lIns="0" tIns="0" rIns="0" bIns="0" rtlCol="0" anchor="t">
            <a:spAutoFit/>
          </a:bodyPr>
          <a:lstStyle/>
          <a:p>
            <a:pPr algn="ctr">
              <a:lnSpc>
                <a:spcPts val="5266"/>
              </a:lnSpc>
            </a:pPr>
            <a:r>
              <a:rPr lang="en-US" sz="6422">
                <a:solidFill>
                  <a:srgbClr val="004AAD"/>
                </a:solidFill>
                <a:latin typeface="Impact"/>
                <a:ea typeface="Impact"/>
                <a:cs typeface="Impact"/>
                <a:sym typeface="Impact"/>
              </a:rPr>
              <a:t>STATUTUL ELEVULUI</a:t>
            </a:r>
          </a:p>
          <a:p>
            <a:pPr algn="ctr">
              <a:lnSpc>
                <a:spcPts val="5266"/>
              </a:lnSpc>
            </a:pPr>
            <a:r>
              <a:rPr lang="en-US" sz="6422">
                <a:solidFill>
                  <a:srgbClr val="004AAD"/>
                </a:solidFill>
                <a:latin typeface="Impact"/>
                <a:ea typeface="Impact"/>
                <a:cs typeface="Impact"/>
                <a:sym typeface="Impact"/>
              </a:rPr>
              <a:t>OME 5707/2024</a:t>
            </a:r>
          </a:p>
          <a:p>
            <a:pPr algn="ctr">
              <a:lnSpc>
                <a:spcPts val="61"/>
              </a:lnSpc>
            </a:pPr>
            <a:r>
              <a:rPr lang="en-US" sz="100">
                <a:solidFill>
                  <a:srgbClr val="262F43"/>
                </a:solidFill>
                <a:latin typeface="Impact"/>
                <a:ea typeface="Impact"/>
                <a:cs typeface="Impact"/>
                <a:sym typeface="Impact"/>
              </a:rPr>
              <a:t> </a:t>
            </a:r>
          </a:p>
        </p:txBody>
      </p:sp>
      <p:sp>
        <p:nvSpPr>
          <p:cNvPr id="13" name="TextBox 13"/>
          <p:cNvSpPr txBox="1"/>
          <p:nvPr/>
        </p:nvSpPr>
        <p:spPr>
          <a:xfrm>
            <a:off x="1841752" y="1841157"/>
            <a:ext cx="16162364" cy="8121850"/>
          </a:xfrm>
          <a:prstGeom prst="rect">
            <a:avLst/>
          </a:prstGeom>
        </p:spPr>
        <p:txBody>
          <a:bodyPr lIns="0" tIns="0" rIns="0" bIns="0" rtlCol="0" anchor="t">
            <a:spAutoFit/>
          </a:bodyPr>
          <a:lstStyle/>
          <a:p>
            <a:pPr algn="l">
              <a:lnSpc>
                <a:spcPts val="4349"/>
              </a:lnSpc>
            </a:pPr>
            <a:r>
              <a:rPr lang="en-US" sz="3106">
                <a:solidFill>
                  <a:srgbClr val="004AAD"/>
                </a:solidFill>
                <a:latin typeface="Clear Sans"/>
                <a:ea typeface="Clear Sans"/>
                <a:cs typeface="Clear Sans"/>
                <a:sym typeface="Clear Sans"/>
              </a:rPr>
              <a:t>(2) În cazul elevilor care în timpul orei de curs manifestă comportamente care aduc prejudicii activităţii de predare-învăţare-evaluare, cadrul didactic poate decide ca aceştia să desfăşoare activitate în şcoală, în timpul orei respective, </a:t>
            </a:r>
            <a:r>
              <a:rPr lang="en-US" sz="3106" i="1">
                <a:solidFill>
                  <a:srgbClr val="FF6565"/>
                </a:solidFill>
                <a:latin typeface="Clear Sans Italics"/>
                <a:ea typeface="Clear Sans Italics"/>
                <a:cs typeface="Clear Sans Italics"/>
                <a:sym typeface="Clear Sans Italics"/>
              </a:rPr>
              <a:t>sub supravegherea obligatorie a unui cadru didactic sau a unui cadru didactic auxiliar, într-un spaţiu supravegheat video</a:t>
            </a:r>
            <a:r>
              <a:rPr lang="en-US" sz="3106">
                <a:solidFill>
                  <a:srgbClr val="004AAD"/>
                </a:solidFill>
                <a:latin typeface="Clear Sans"/>
                <a:ea typeface="Clear Sans"/>
                <a:cs typeface="Clear Sans"/>
                <a:sym typeface="Clear Sans"/>
              </a:rPr>
              <a:t> din unitatea de învăţământ stabilit pentru desfăşurarea, de regulă, a unor activităţi de tipul lectură suplimentară, completarea de fişe de lucru etc. În acest caz, părintele/reprezentantul legal al elevului va fi informat în scris/prin mijloace de comunicare electronică. Prin excepţie, elevii cu cerinţe educaţionale speciale sunt preluaţi pentru a desfăşura activitate cu personal specializat.</a:t>
            </a:r>
          </a:p>
          <a:p>
            <a:pPr algn="l">
              <a:lnSpc>
                <a:spcPts val="4349"/>
              </a:lnSpc>
            </a:pPr>
            <a:r>
              <a:rPr lang="en-US" sz="3106">
                <a:solidFill>
                  <a:srgbClr val="004AAD"/>
                </a:solidFill>
                <a:latin typeface="Clear Sans"/>
                <a:ea typeface="Clear Sans"/>
                <a:cs typeface="Clear Sans"/>
                <a:sym typeface="Clear Sans"/>
              </a:rPr>
              <a:t>(3) Cadrul didactic poate decide ca elevul să desfăşoare activitatea în spaţiul menţionat la alin. (2) doar pentru ora de curs ţinută de respectivul cadru didactic. Pentru respectiva oră de curs, </a:t>
            </a:r>
            <a:r>
              <a:rPr lang="en-US" sz="3106" i="1">
                <a:solidFill>
                  <a:srgbClr val="FF6565"/>
                </a:solidFill>
                <a:latin typeface="Clear Sans Italics"/>
                <a:ea typeface="Clear Sans Italics"/>
                <a:cs typeface="Clear Sans Italics"/>
                <a:sym typeface="Clear Sans Italics"/>
              </a:rPr>
              <a:t>elevului nu i se consemnează în catalog absenţă.</a:t>
            </a:r>
          </a:p>
          <a:p>
            <a:pPr algn="l">
              <a:lnSpc>
                <a:spcPts val="4349"/>
              </a:lnSpc>
            </a:pPr>
            <a:r>
              <a:rPr lang="en-US" sz="3106">
                <a:solidFill>
                  <a:srgbClr val="004AAD"/>
                </a:solidFill>
                <a:latin typeface="Clear Sans"/>
                <a:ea typeface="Clear Sans"/>
                <a:cs typeface="Clear Sans"/>
                <a:sym typeface="Clear Sans"/>
              </a:rPr>
              <a:t>(4) Modul de aplicare a prevederilor alin. (2) se reglementează prin regulamentul de ordine interioară al fiecărei unităţi de învăţăm</a:t>
            </a:r>
            <a:r>
              <a:rPr lang="en-US" sz="3106">
                <a:solidFill>
                  <a:srgbClr val="262F43"/>
                </a:solidFill>
                <a:latin typeface="Clear Sans"/>
                <a:ea typeface="Clear Sans"/>
                <a:cs typeface="Clear Sans"/>
                <a:sym typeface="Clear Sans"/>
              </a:rPr>
              <a:t>ânt.</a:t>
            </a:r>
          </a:p>
          <a:p>
            <a:pPr algn="l">
              <a:lnSpc>
                <a:spcPts val="4349"/>
              </a:lnSpc>
            </a:pPr>
            <a:endParaRPr lang="en-US" sz="3106">
              <a:solidFill>
                <a:srgbClr val="262F43"/>
              </a:solidFill>
              <a:latin typeface="Clear Sans"/>
              <a:ea typeface="Clear Sans"/>
              <a:cs typeface="Clear Sans"/>
              <a:sym typeface="Clear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331958" y="445366"/>
            <a:ext cx="16927342" cy="1395815"/>
          </a:xfrm>
          <a:prstGeom prst="rect">
            <a:avLst/>
          </a:prstGeom>
        </p:spPr>
        <p:txBody>
          <a:bodyPr lIns="0" tIns="0" rIns="0" bIns="0" rtlCol="0" anchor="t">
            <a:spAutoFit/>
          </a:bodyPr>
          <a:lstStyle/>
          <a:p>
            <a:pPr algn="ctr">
              <a:lnSpc>
                <a:spcPts val="5266"/>
              </a:lnSpc>
            </a:pPr>
            <a:r>
              <a:rPr lang="en-US" sz="6422">
                <a:solidFill>
                  <a:srgbClr val="004AAD"/>
                </a:solidFill>
                <a:latin typeface="Impact"/>
                <a:ea typeface="Impact"/>
                <a:cs typeface="Impact"/>
                <a:sym typeface="Impact"/>
              </a:rPr>
              <a:t>STATUTUL ELEVULUI</a:t>
            </a:r>
          </a:p>
          <a:p>
            <a:pPr algn="ctr">
              <a:lnSpc>
                <a:spcPts val="5266"/>
              </a:lnSpc>
            </a:pPr>
            <a:r>
              <a:rPr lang="en-US" sz="6422">
                <a:solidFill>
                  <a:srgbClr val="004AAD"/>
                </a:solidFill>
                <a:latin typeface="Impact"/>
                <a:ea typeface="Impact"/>
                <a:cs typeface="Impact"/>
                <a:sym typeface="Impact"/>
              </a:rPr>
              <a:t>OME 5707/2024</a:t>
            </a:r>
          </a:p>
          <a:p>
            <a:pPr algn="ctr">
              <a:lnSpc>
                <a:spcPts val="61"/>
              </a:lnSpc>
            </a:pPr>
            <a:r>
              <a:rPr lang="en-US" sz="100">
                <a:solidFill>
                  <a:srgbClr val="262F43"/>
                </a:solidFill>
                <a:latin typeface="Impact"/>
                <a:ea typeface="Impact"/>
                <a:cs typeface="Impact"/>
                <a:sym typeface="Impact"/>
              </a:rPr>
              <a:t> </a:t>
            </a:r>
          </a:p>
        </p:txBody>
      </p:sp>
      <p:sp>
        <p:nvSpPr>
          <p:cNvPr id="13" name="TextBox 13"/>
          <p:cNvSpPr txBox="1"/>
          <p:nvPr/>
        </p:nvSpPr>
        <p:spPr>
          <a:xfrm>
            <a:off x="2125636" y="2222264"/>
            <a:ext cx="16162364" cy="7578943"/>
          </a:xfrm>
          <a:prstGeom prst="rect">
            <a:avLst/>
          </a:prstGeom>
        </p:spPr>
        <p:txBody>
          <a:bodyPr lIns="0" tIns="0" rIns="0" bIns="0" rtlCol="0" anchor="t">
            <a:spAutoFit/>
          </a:bodyPr>
          <a:lstStyle/>
          <a:p>
            <a:pPr algn="just">
              <a:lnSpc>
                <a:spcPts val="4349"/>
              </a:lnSpc>
            </a:pPr>
            <a:r>
              <a:rPr lang="en-US" sz="3106">
                <a:solidFill>
                  <a:srgbClr val="004AAD"/>
                </a:solidFill>
                <a:latin typeface="Clear Sans"/>
                <a:ea typeface="Clear Sans"/>
                <a:cs typeface="Clear Sans"/>
                <a:sym typeface="Clear Sans"/>
              </a:rPr>
              <a:t>   Interdicții:</a:t>
            </a:r>
          </a:p>
          <a:p>
            <a:pPr algn="just">
              <a:lnSpc>
                <a:spcPts val="4349"/>
              </a:lnSpc>
            </a:pPr>
            <a:r>
              <a:rPr lang="en-US" sz="3106">
                <a:solidFill>
                  <a:srgbClr val="004AAD"/>
                </a:solidFill>
                <a:latin typeface="Clear Sans"/>
                <a:ea typeface="Clear Sans"/>
                <a:cs typeface="Clear Sans"/>
                <a:sym typeface="Clear Sans"/>
              </a:rPr>
              <a:t>art. 15 h) </a:t>
            </a:r>
            <a:r>
              <a:rPr lang="en-US" sz="3106" i="1">
                <a:solidFill>
                  <a:srgbClr val="FF6565"/>
                </a:solidFill>
                <a:latin typeface="Clear Sans Italics"/>
                <a:ea typeface="Clear Sans Italics"/>
                <a:cs typeface="Clear Sans Italics"/>
                <a:sym typeface="Clear Sans Italics"/>
              </a:rPr>
              <a:t>să utilizeze telefoanele mobile sau orice alt echipament de comunicaţii electronice în timpul desfăşurării orelor de curs</a:t>
            </a:r>
            <a:r>
              <a:rPr lang="en-US" sz="3106">
                <a:solidFill>
                  <a:srgbClr val="004AAD"/>
                </a:solidFill>
                <a:latin typeface="Clear Sans"/>
                <a:ea typeface="Clear Sans"/>
                <a:cs typeface="Clear Sans"/>
                <a:sym typeface="Clear Sans"/>
              </a:rPr>
              <a:t>, inclusiv în timpul activităţilor educaţionale care se desfăşoară în afara unităţilor de învăţământ, cu excepţia utilizării acestora în scop educativ, cu acordul cadrului didactic, în timpul pauzelor sau în spaţiile autorizate explicit de regulamentul intern al unităţii de învăţământ. Pe tot parcursul programului şcolar, telefoanele mobile ale elevilor </a:t>
            </a:r>
            <a:r>
              <a:rPr lang="en-US" sz="3106">
                <a:solidFill>
                  <a:srgbClr val="FF6565"/>
                </a:solidFill>
                <a:latin typeface="Clear Sans"/>
                <a:ea typeface="Clear Sans"/>
                <a:cs typeface="Clear Sans"/>
                <a:sym typeface="Clear Sans"/>
              </a:rPr>
              <a:t>sunt depuse într-un spaţiu sigur, special amenajat în fiecare sală de clasă, la care are acces profesorul diriginte sau directorul unităţii de învăţământ,</a:t>
            </a:r>
            <a:r>
              <a:rPr lang="en-US" sz="3106">
                <a:solidFill>
                  <a:srgbClr val="004AAD"/>
                </a:solidFill>
                <a:latin typeface="Clear Sans"/>
                <a:ea typeface="Clear Sans"/>
                <a:cs typeface="Clear Sans"/>
                <a:sym typeface="Clear Sans"/>
              </a:rPr>
              <a:t> iar în lipsa acestora cadrul didactic desemnat să efectueze serviciul pe şcoală. Nerespectarea acestor prevederi poate duce la preluarea echipamentului de către personalul didactic/didactic auxiliar al unităţii de învăţământ în vederea restituirii lui la finalizarea orelor de curs din ziua respectivă, în mod obligatoriu, către părinţi/reprezentanţi legali ai beneficiarilor primari minori sau către elevi, după caz, conform regulamentului intern al unităţii de învăţământ.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331958" y="445366"/>
            <a:ext cx="16927342" cy="1395815"/>
          </a:xfrm>
          <a:prstGeom prst="rect">
            <a:avLst/>
          </a:prstGeom>
        </p:spPr>
        <p:txBody>
          <a:bodyPr lIns="0" tIns="0" rIns="0" bIns="0" rtlCol="0" anchor="t">
            <a:spAutoFit/>
          </a:bodyPr>
          <a:lstStyle/>
          <a:p>
            <a:pPr algn="ctr">
              <a:lnSpc>
                <a:spcPts val="5266"/>
              </a:lnSpc>
            </a:pPr>
            <a:r>
              <a:rPr lang="en-US" sz="6422">
                <a:solidFill>
                  <a:srgbClr val="004AAD"/>
                </a:solidFill>
                <a:latin typeface="Impact"/>
                <a:ea typeface="Impact"/>
                <a:cs typeface="Impact"/>
                <a:sym typeface="Impact"/>
              </a:rPr>
              <a:t>STATUTUL ELEVULUI</a:t>
            </a:r>
          </a:p>
          <a:p>
            <a:pPr algn="ctr">
              <a:lnSpc>
                <a:spcPts val="5266"/>
              </a:lnSpc>
            </a:pPr>
            <a:r>
              <a:rPr lang="en-US" sz="6422">
                <a:solidFill>
                  <a:srgbClr val="004AAD"/>
                </a:solidFill>
                <a:latin typeface="Impact"/>
                <a:ea typeface="Impact"/>
                <a:cs typeface="Impact"/>
                <a:sym typeface="Impact"/>
              </a:rPr>
              <a:t>OME 5707/2024</a:t>
            </a:r>
          </a:p>
          <a:p>
            <a:pPr algn="ctr">
              <a:lnSpc>
                <a:spcPts val="61"/>
              </a:lnSpc>
            </a:pPr>
            <a:r>
              <a:rPr lang="en-US" sz="100">
                <a:solidFill>
                  <a:srgbClr val="262F43"/>
                </a:solidFill>
                <a:latin typeface="Impact"/>
                <a:ea typeface="Impact"/>
                <a:cs typeface="Impact"/>
                <a:sym typeface="Impact"/>
              </a:rPr>
              <a:t> </a:t>
            </a:r>
          </a:p>
        </p:txBody>
      </p:sp>
      <p:sp>
        <p:nvSpPr>
          <p:cNvPr id="13" name="TextBox 13"/>
          <p:cNvSpPr txBox="1"/>
          <p:nvPr/>
        </p:nvSpPr>
        <p:spPr>
          <a:xfrm>
            <a:off x="1841752" y="1822107"/>
            <a:ext cx="16162364" cy="2560246"/>
          </a:xfrm>
          <a:prstGeom prst="rect">
            <a:avLst/>
          </a:prstGeom>
        </p:spPr>
        <p:txBody>
          <a:bodyPr lIns="0" tIns="0" rIns="0" bIns="0" rtlCol="0" anchor="t">
            <a:spAutoFit/>
          </a:bodyPr>
          <a:lstStyle/>
          <a:p>
            <a:pPr algn="l">
              <a:lnSpc>
                <a:spcPts val="5329"/>
              </a:lnSpc>
            </a:pPr>
            <a:endParaRPr/>
          </a:p>
          <a:p>
            <a:pPr algn="l">
              <a:lnSpc>
                <a:spcPts val="5329"/>
              </a:lnSpc>
            </a:pPr>
            <a:r>
              <a:rPr lang="en-US" sz="3806">
                <a:solidFill>
                  <a:srgbClr val="004AAD"/>
                </a:solidFill>
                <a:latin typeface="Clear Sans"/>
                <a:ea typeface="Clear Sans"/>
                <a:cs typeface="Clear Sans"/>
                <a:sym typeface="Clear Sans"/>
              </a:rPr>
              <a:t>ART. 17</a:t>
            </a:r>
          </a:p>
          <a:p>
            <a:pPr algn="l">
              <a:lnSpc>
                <a:spcPts val="5329"/>
              </a:lnSpc>
            </a:pPr>
            <a:r>
              <a:rPr lang="en-US" sz="3806">
                <a:solidFill>
                  <a:srgbClr val="004AAD"/>
                </a:solidFill>
                <a:latin typeface="Clear Sans"/>
                <a:ea typeface="Clear Sans"/>
                <a:cs typeface="Clear Sans"/>
                <a:sym typeface="Clear Sans"/>
              </a:rPr>
              <a:t>(1) Elevii nu pot fi supuși unor sancțiuni </a:t>
            </a:r>
            <a:r>
              <a:rPr lang="en-US" sz="3806" i="1">
                <a:solidFill>
                  <a:srgbClr val="FF6565"/>
                </a:solidFill>
                <a:latin typeface="Clear Sans Italics"/>
                <a:ea typeface="Clear Sans Italics"/>
                <a:cs typeface="Clear Sans Italics"/>
                <a:sym typeface="Clear Sans Italics"/>
              </a:rPr>
              <a:t>colective.</a:t>
            </a:r>
          </a:p>
          <a:p>
            <a:pPr algn="l">
              <a:lnSpc>
                <a:spcPts val="4349"/>
              </a:lnSpc>
            </a:pPr>
            <a:endParaRPr lang="en-US" sz="3806" i="1">
              <a:solidFill>
                <a:srgbClr val="FF6565"/>
              </a:solidFill>
              <a:latin typeface="Clear Sans Italics"/>
              <a:ea typeface="Clear Sans Italics"/>
              <a:cs typeface="Clear Sans Italics"/>
              <a:sym typeface="Clear Sans Itali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71306" y="9499384"/>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1306" y="8492855"/>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flipH="1" flipV="1">
            <a:off x="-171306" y="64797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0800000">
            <a:off x="-171306" y="7486326"/>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V="1">
            <a:off x="835223" y="6479797"/>
            <a:ext cx="1006529" cy="1006529"/>
          </a:xfrm>
          <a:custGeom>
            <a:avLst/>
            <a:gdLst/>
            <a:ahLst/>
            <a:cxnLst/>
            <a:rect l="l" t="t" r="r" b="b"/>
            <a:pathLst>
              <a:path w="1006529" h="1006529">
                <a:moveTo>
                  <a:pt x="0" y="1006529"/>
                </a:moveTo>
                <a:lnTo>
                  <a:pt x="1006529" y="1006529"/>
                </a:lnTo>
                <a:lnTo>
                  <a:pt x="1006529" y="0"/>
                </a:lnTo>
                <a:lnTo>
                  <a:pt x="0" y="0"/>
                </a:lnTo>
                <a:lnTo>
                  <a:pt x="0"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10800000" flipV="1">
            <a:off x="-171306" y="5473268"/>
            <a:ext cx="2013058" cy="1006529"/>
          </a:xfrm>
          <a:custGeom>
            <a:avLst/>
            <a:gdLst/>
            <a:ahLst/>
            <a:cxnLst/>
            <a:rect l="l" t="t" r="r" b="b"/>
            <a:pathLst>
              <a:path w="2013058" h="1006529">
                <a:moveTo>
                  <a:pt x="0" y="1006529"/>
                </a:moveTo>
                <a:lnTo>
                  <a:pt x="2013058" y="1006529"/>
                </a:lnTo>
                <a:lnTo>
                  <a:pt x="2013058" y="0"/>
                </a:lnTo>
                <a:lnTo>
                  <a:pt x="0" y="0"/>
                </a:lnTo>
                <a:lnTo>
                  <a:pt x="0" y="100652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10800000" flipH="1" flipV="1">
            <a:off x="17500852" y="-203632"/>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0800000">
            <a:off x="15487794" y="-203632"/>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10800000">
            <a:off x="16494323" y="802897"/>
            <a:ext cx="2013058" cy="1006529"/>
          </a:xfrm>
          <a:custGeom>
            <a:avLst/>
            <a:gdLst/>
            <a:ahLst/>
            <a:cxnLst/>
            <a:rect l="l" t="t" r="r" b="b"/>
            <a:pathLst>
              <a:path w="2013058" h="1006529">
                <a:moveTo>
                  <a:pt x="0" y="0"/>
                </a:moveTo>
                <a:lnTo>
                  <a:pt x="2013058" y="0"/>
                </a:lnTo>
                <a:lnTo>
                  <a:pt x="2013058" y="1006529"/>
                </a:lnTo>
                <a:lnTo>
                  <a:pt x="0" y="10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flipH="1" flipV="1">
            <a:off x="15487794" y="802897"/>
            <a:ext cx="1006529" cy="1006529"/>
          </a:xfrm>
          <a:custGeom>
            <a:avLst/>
            <a:gdLst/>
            <a:ahLst/>
            <a:cxnLst/>
            <a:rect l="l" t="t" r="r" b="b"/>
            <a:pathLst>
              <a:path w="1006529" h="1006529">
                <a:moveTo>
                  <a:pt x="1006529" y="1006529"/>
                </a:moveTo>
                <a:lnTo>
                  <a:pt x="0" y="1006529"/>
                </a:lnTo>
                <a:lnTo>
                  <a:pt x="0" y="0"/>
                </a:lnTo>
                <a:lnTo>
                  <a:pt x="1006529" y="0"/>
                </a:lnTo>
                <a:lnTo>
                  <a:pt x="1006529" y="10065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331958" y="559666"/>
            <a:ext cx="15659100" cy="2405611"/>
          </a:xfrm>
          <a:prstGeom prst="rect">
            <a:avLst/>
          </a:prstGeom>
        </p:spPr>
        <p:txBody>
          <a:bodyPr lIns="0" tIns="0" rIns="0" bIns="0" rtlCol="0" anchor="t">
            <a:spAutoFit/>
          </a:bodyPr>
          <a:lstStyle/>
          <a:p>
            <a:pPr algn="ctr">
              <a:lnSpc>
                <a:spcPts val="4871"/>
              </a:lnSpc>
            </a:pPr>
            <a:r>
              <a:rPr lang="en-US" sz="5941">
                <a:solidFill>
                  <a:srgbClr val="004AAD"/>
                </a:solidFill>
                <a:latin typeface="Canva Sans"/>
                <a:ea typeface="Canva Sans"/>
                <a:cs typeface="Canva Sans"/>
                <a:sym typeface="Canva Sans"/>
              </a:rPr>
              <a:t>ORDIN Nr. 6478/2024 din 30 august 2024</a:t>
            </a:r>
          </a:p>
          <a:p>
            <a:pPr algn="ctr">
              <a:lnSpc>
                <a:spcPts val="4871"/>
              </a:lnSpc>
            </a:pPr>
            <a:r>
              <a:rPr lang="en-US" sz="5941">
                <a:solidFill>
                  <a:srgbClr val="004AAD"/>
                </a:solidFill>
                <a:latin typeface="Canva Sans"/>
                <a:ea typeface="Canva Sans"/>
                <a:cs typeface="Canva Sans"/>
                <a:sym typeface="Canva Sans"/>
              </a:rPr>
              <a:t>de aprobare a Metodologiei privind portofoliul educaţional al preşcolarului şi al elevului din învăţământul preuniversitar</a:t>
            </a:r>
          </a:p>
          <a:p>
            <a:pPr algn="ctr">
              <a:lnSpc>
                <a:spcPts val="56"/>
              </a:lnSpc>
            </a:pPr>
            <a:endParaRPr lang="en-US" sz="5941">
              <a:solidFill>
                <a:srgbClr val="004AAD"/>
              </a:solidFill>
              <a:latin typeface="Canva Sans"/>
              <a:ea typeface="Canva Sans"/>
              <a:cs typeface="Canva Sans"/>
              <a:sym typeface="Canva Sans"/>
            </a:endParaRPr>
          </a:p>
        </p:txBody>
      </p:sp>
      <p:sp>
        <p:nvSpPr>
          <p:cNvPr id="13" name="TextBox 13"/>
          <p:cNvSpPr txBox="1"/>
          <p:nvPr/>
        </p:nvSpPr>
        <p:spPr>
          <a:xfrm>
            <a:off x="2390610" y="3512438"/>
            <a:ext cx="15613506" cy="7040389"/>
          </a:xfrm>
          <a:prstGeom prst="rect">
            <a:avLst/>
          </a:prstGeom>
        </p:spPr>
        <p:txBody>
          <a:bodyPr lIns="0" tIns="0" rIns="0" bIns="0" rtlCol="0" anchor="t">
            <a:spAutoFit/>
          </a:bodyPr>
          <a:lstStyle/>
          <a:p>
            <a:pPr algn="just">
              <a:lnSpc>
                <a:spcPts val="3359"/>
              </a:lnSpc>
            </a:pPr>
            <a:r>
              <a:rPr lang="en-US" sz="2399" b="1" dirty="0">
                <a:solidFill>
                  <a:srgbClr val="004AAD"/>
                </a:solidFill>
                <a:latin typeface="Canva Sans Bold"/>
                <a:ea typeface="Canva Sans Bold"/>
                <a:cs typeface="Canva Sans Bold"/>
                <a:sym typeface="Canva Sans Bold"/>
              </a:rPr>
              <a:t>(4) </a:t>
            </a:r>
            <a:r>
              <a:rPr lang="en-US" sz="2399" b="1" dirty="0" err="1">
                <a:solidFill>
                  <a:srgbClr val="004AAD"/>
                </a:solidFill>
                <a:latin typeface="Canva Sans Bold"/>
                <a:ea typeface="Canva Sans Bold"/>
                <a:cs typeface="Canva Sans Bold"/>
                <a:sym typeface="Canva Sans Bold"/>
              </a:rPr>
              <a:t>Portofoliul</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educaţional</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cuprinde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documente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relevante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pentru</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rezultatele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învăţării</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elevilor</a:t>
            </a:r>
            <a:r>
              <a:rPr lang="en-US" sz="2399" b="1" dirty="0">
                <a:solidFill>
                  <a:srgbClr val="004AAD"/>
                </a:solidFill>
                <a:latin typeface="Canva Sans Bold"/>
                <a:ea typeface="Canva Sans Bold"/>
                <a:cs typeface="Canva Sans Bold"/>
                <a:sym typeface="Canva Sans Bold"/>
              </a:rPr>
              <a:t>:</a:t>
            </a:r>
          </a:p>
          <a:p>
            <a:pPr algn="just">
              <a:lnSpc>
                <a:spcPts val="3359"/>
              </a:lnSpc>
            </a:pPr>
            <a:r>
              <a:rPr lang="en-US" sz="2399" b="1" dirty="0">
                <a:solidFill>
                  <a:srgbClr val="004AAD"/>
                </a:solidFill>
                <a:latin typeface="Canva Sans Bold"/>
                <a:ea typeface="Canva Sans Bold"/>
                <a:cs typeface="Canva Sans Bold"/>
                <a:sym typeface="Canva Sans Bold"/>
              </a:rPr>
              <a:t>a) </a:t>
            </a:r>
            <a:r>
              <a:rPr lang="en-US" sz="2399" b="1" dirty="0" err="1">
                <a:solidFill>
                  <a:srgbClr val="004AAD"/>
                </a:solidFill>
                <a:latin typeface="Canva Sans Bold"/>
                <a:ea typeface="Canva Sans Bold"/>
                <a:cs typeface="Canva Sans Bold"/>
                <a:sym typeface="Canva Sans Bold"/>
              </a:rPr>
              <a:t>planul</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individualizat</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învăţare</a:t>
            </a:r>
            <a:r>
              <a:rPr lang="en-US" sz="2399" b="1" dirty="0">
                <a:solidFill>
                  <a:srgbClr val="004AAD"/>
                </a:solidFill>
                <a:latin typeface="Canva Sans Bold"/>
                <a:ea typeface="Canva Sans Bold"/>
                <a:cs typeface="Canva Sans Bold"/>
                <a:sym typeface="Canva Sans Bold"/>
              </a:rPr>
              <a:t> al </a:t>
            </a:r>
            <a:r>
              <a:rPr lang="en-US" sz="2399" b="1" dirty="0" err="1">
                <a:solidFill>
                  <a:srgbClr val="004AAD"/>
                </a:solidFill>
                <a:latin typeface="Canva Sans Bold"/>
                <a:ea typeface="Canva Sans Bold"/>
                <a:cs typeface="Canva Sans Bold"/>
                <a:sym typeface="Canva Sans Bold"/>
              </a:rPr>
              <a:t>elevului</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inclusiv</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recomandări</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recuperare</a:t>
            </a:r>
            <a:r>
              <a:rPr lang="en-US" sz="2399" b="1" dirty="0">
                <a:solidFill>
                  <a:srgbClr val="004AAD"/>
                </a:solidFill>
                <a:latin typeface="Canva Sans Bold"/>
                <a:ea typeface="Canva Sans Bold"/>
                <a:cs typeface="Canva Sans Bold"/>
                <a:sym typeface="Canva Sans Bold"/>
              </a:rPr>
              <a:t> a </a:t>
            </a:r>
            <a:r>
              <a:rPr lang="en-US" sz="2399" b="1" dirty="0" err="1">
                <a:solidFill>
                  <a:srgbClr val="004AAD"/>
                </a:solidFill>
                <a:latin typeface="Canva Sans Bold"/>
                <a:ea typeface="Canva Sans Bold"/>
                <a:cs typeface="Canva Sans Bold"/>
                <a:sym typeface="Canva Sans Bold"/>
              </a:rPr>
              <a:t>pierderilor</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învăţare</a:t>
            </a:r>
            <a:r>
              <a:rPr lang="en-US" sz="2399" b="1" dirty="0">
                <a:solidFill>
                  <a:srgbClr val="004AAD"/>
                </a:solidFill>
                <a:latin typeface="Canva Sans Bold"/>
                <a:ea typeface="Canva Sans Bold"/>
                <a:cs typeface="Canva Sans Bold"/>
                <a:sym typeface="Canva Sans Bold"/>
              </a:rPr>
              <a:t>;</a:t>
            </a:r>
          </a:p>
          <a:p>
            <a:pPr algn="just">
              <a:lnSpc>
                <a:spcPts val="3359"/>
              </a:lnSpc>
            </a:pPr>
            <a:r>
              <a:rPr lang="en-US" sz="2399" b="1" dirty="0">
                <a:solidFill>
                  <a:srgbClr val="004AAD"/>
                </a:solidFill>
                <a:latin typeface="Canva Sans Bold"/>
                <a:ea typeface="Canva Sans Bold"/>
                <a:cs typeface="Canva Sans Bold"/>
                <a:sym typeface="Canva Sans Bold"/>
              </a:rPr>
              <a:t>b) </a:t>
            </a:r>
            <a:r>
              <a:rPr lang="en-US" sz="2399" b="1" i="1" dirty="0" err="1">
                <a:solidFill>
                  <a:schemeClr val="accent6">
                    <a:lumMod val="75000"/>
                  </a:schemeClr>
                </a:solidFill>
                <a:latin typeface="Canva Sans Bold"/>
                <a:ea typeface="Canva Sans Bold"/>
                <a:cs typeface="Canva Sans Bold"/>
                <a:sym typeface="Canva Sans Bold"/>
              </a:rPr>
              <a:t>planul</a:t>
            </a:r>
            <a:r>
              <a:rPr lang="en-US" sz="2399" b="1" i="1" dirty="0">
                <a:solidFill>
                  <a:schemeClr val="accent6">
                    <a:lumMod val="75000"/>
                  </a:schemeClr>
                </a:solidFill>
                <a:latin typeface="Canva Sans Bold"/>
                <a:ea typeface="Canva Sans Bold"/>
                <a:cs typeface="Canva Sans Bold"/>
                <a:sym typeface="Canva Sans Bold"/>
              </a:rPr>
              <a:t> </a:t>
            </a:r>
            <a:r>
              <a:rPr lang="en-US" sz="2399" b="1" i="1" dirty="0" err="1">
                <a:solidFill>
                  <a:schemeClr val="accent6">
                    <a:lumMod val="75000"/>
                  </a:schemeClr>
                </a:solidFill>
                <a:latin typeface="Canva Sans Bold"/>
                <a:ea typeface="Canva Sans Bold"/>
                <a:cs typeface="Canva Sans Bold"/>
                <a:sym typeface="Canva Sans Bold"/>
              </a:rPr>
              <a:t>educaţional</a:t>
            </a:r>
            <a:r>
              <a:rPr lang="en-US" sz="2399" b="1" i="1" dirty="0">
                <a:solidFill>
                  <a:schemeClr val="accent6">
                    <a:lumMod val="75000"/>
                  </a:schemeClr>
                </a:solidFill>
                <a:latin typeface="Canva Sans Bold"/>
                <a:ea typeface="Canva Sans Bold"/>
                <a:cs typeface="Canva Sans Bold"/>
                <a:sym typeface="Canva Sans Bold"/>
              </a:rPr>
              <a:t> </a:t>
            </a:r>
            <a:r>
              <a:rPr lang="en-US" sz="2399" b="1" i="1" dirty="0" err="1">
                <a:solidFill>
                  <a:schemeClr val="accent6">
                    <a:lumMod val="75000"/>
                  </a:schemeClr>
                </a:solidFill>
                <a:latin typeface="Canva Sans Bold"/>
                <a:ea typeface="Canva Sans Bold"/>
                <a:cs typeface="Canva Sans Bold"/>
                <a:sym typeface="Canva Sans Bold"/>
              </a:rPr>
              <a:t>personalizat</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în</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cazul</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elevilor</a:t>
            </a:r>
            <a:r>
              <a:rPr lang="en-US" sz="2399" b="1" dirty="0">
                <a:solidFill>
                  <a:srgbClr val="004AAD"/>
                </a:solidFill>
                <a:latin typeface="Canva Sans Bold"/>
                <a:ea typeface="Canva Sans Bold"/>
                <a:cs typeface="Canva Sans Bold"/>
                <a:sym typeface="Canva Sans Bold"/>
              </a:rPr>
              <a:t> cu </a:t>
            </a:r>
            <a:r>
              <a:rPr lang="en-US" sz="2399" b="1" dirty="0" err="1">
                <a:solidFill>
                  <a:srgbClr val="004AAD"/>
                </a:solidFill>
                <a:latin typeface="Canva Sans Bold"/>
                <a:ea typeface="Canva Sans Bold"/>
                <a:cs typeface="Canva Sans Bold"/>
                <a:sym typeface="Canva Sans Bold"/>
              </a:rPr>
              <a:t>cerinţe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educaţionale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speciale</a:t>
            </a:r>
            <a:r>
              <a:rPr lang="en-US" sz="2399" b="1" dirty="0">
                <a:solidFill>
                  <a:srgbClr val="004AAD"/>
                </a:solidFill>
                <a:latin typeface="Canva Sans Bold"/>
                <a:ea typeface="Canva Sans Bold"/>
                <a:cs typeface="Canva Sans Bold"/>
                <a:sym typeface="Canva Sans Bold"/>
              </a:rPr>
              <a:t>;</a:t>
            </a:r>
          </a:p>
          <a:p>
            <a:pPr algn="just">
              <a:lnSpc>
                <a:spcPts val="3359"/>
              </a:lnSpc>
            </a:pPr>
            <a:r>
              <a:rPr lang="en-US" sz="2399" b="1" dirty="0">
                <a:solidFill>
                  <a:srgbClr val="004AAD"/>
                </a:solidFill>
                <a:latin typeface="Canva Sans Bold"/>
                <a:ea typeface="Canva Sans Bold"/>
                <a:cs typeface="Canva Sans Bold"/>
                <a:sym typeface="Canva Sans Bold"/>
              </a:rPr>
              <a:t>c) </a:t>
            </a:r>
            <a:r>
              <a:rPr lang="en-US" sz="2399" b="1" i="1" dirty="0" err="1">
                <a:solidFill>
                  <a:schemeClr val="accent6">
                    <a:lumMod val="75000"/>
                  </a:schemeClr>
                </a:solidFill>
                <a:latin typeface="Canva Sans Bold"/>
                <a:ea typeface="Canva Sans Bold"/>
                <a:cs typeface="Canva Sans Bold"/>
                <a:sym typeface="Canva Sans Bold"/>
              </a:rPr>
              <a:t>rapoarte</a:t>
            </a:r>
            <a:r>
              <a:rPr lang="en-US" sz="2399" b="1" i="1" dirty="0">
                <a:solidFill>
                  <a:schemeClr val="accent6">
                    <a:lumMod val="75000"/>
                  </a:schemeClr>
                </a:solidFill>
                <a:latin typeface="Canva Sans Bold"/>
                <a:ea typeface="Canva Sans Bold"/>
                <a:cs typeface="Canva Sans Bold"/>
                <a:sym typeface="Canva Sans Bold"/>
              </a:rPr>
              <a:t> descriptive de </a:t>
            </a:r>
            <a:r>
              <a:rPr lang="en-US" sz="2399" b="1" i="1" dirty="0" err="1">
                <a:solidFill>
                  <a:schemeClr val="accent6">
                    <a:lumMod val="75000"/>
                  </a:schemeClr>
                </a:solidFill>
                <a:latin typeface="Canva Sans Bold"/>
                <a:ea typeface="Canva Sans Bold"/>
                <a:cs typeface="Canva Sans Bold"/>
                <a:sym typeface="Canva Sans Bold"/>
              </a:rPr>
              <a:t>evaluare</a:t>
            </a:r>
            <a:r>
              <a:rPr lang="en-US" sz="2399" b="1" i="1" dirty="0">
                <a:solidFill>
                  <a:schemeClr val="accent6">
                    <a:lumMod val="75000"/>
                  </a:schemeClr>
                </a:solidFill>
                <a:latin typeface="Canva Sans Bold"/>
                <a:ea typeface="Canva Sans Bold"/>
                <a:cs typeface="Canva Sans Bold"/>
                <a:sym typeface="Canva Sans Bold"/>
              </a:rPr>
              <a:t> </a:t>
            </a:r>
            <a:r>
              <a:rPr lang="en-US" sz="2399" b="1" dirty="0">
                <a:solidFill>
                  <a:srgbClr val="004AAD"/>
                </a:solidFill>
                <a:latin typeface="Canva Sans Bold"/>
                <a:ea typeface="Canva Sans Bold"/>
                <a:cs typeface="Canva Sans Bold"/>
                <a:sym typeface="Canva Sans Bold"/>
              </a:rPr>
              <a:t>de la </a:t>
            </a:r>
            <a:r>
              <a:rPr lang="en-US" sz="2399" b="1" dirty="0" err="1">
                <a:solidFill>
                  <a:srgbClr val="004AAD"/>
                </a:solidFill>
                <a:latin typeface="Canva Sans Bold"/>
                <a:ea typeface="Canva Sans Bold"/>
                <a:cs typeface="Canva Sans Bold"/>
                <a:sym typeface="Canva Sans Bold"/>
              </a:rPr>
              <a:t>finalul</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învăţământului</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preşcolar</a:t>
            </a:r>
            <a:r>
              <a:rPr lang="en-US" sz="2399" b="1" dirty="0">
                <a:solidFill>
                  <a:srgbClr val="004AAD"/>
                </a:solidFill>
                <a:latin typeface="Canva Sans Bold"/>
                <a:ea typeface="Canva Sans Bold"/>
                <a:cs typeface="Canva Sans Bold"/>
                <a:sym typeface="Canva Sans Bold"/>
              </a:rPr>
              <a:t>, al </a:t>
            </a:r>
            <a:r>
              <a:rPr lang="en-US" sz="2399" b="1" dirty="0" err="1">
                <a:solidFill>
                  <a:srgbClr val="004AAD"/>
                </a:solidFill>
                <a:latin typeface="Canva Sans Bold"/>
                <a:ea typeface="Canva Sans Bold"/>
                <a:cs typeface="Canva Sans Bold"/>
                <a:sym typeface="Canva Sans Bold"/>
              </a:rPr>
              <a:t>clasei</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pregătitoare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şi</a:t>
            </a:r>
            <a:r>
              <a:rPr lang="en-US" sz="2399" b="1" dirty="0">
                <a:solidFill>
                  <a:srgbClr val="004AAD"/>
                </a:solidFill>
                <a:latin typeface="Canva Sans Bold"/>
                <a:ea typeface="Canva Sans Bold"/>
                <a:cs typeface="Canva Sans Bold"/>
                <a:sym typeface="Canva Sans Bold"/>
              </a:rPr>
              <a:t> al </a:t>
            </a:r>
            <a:r>
              <a:rPr lang="en-US" sz="2399" b="1" dirty="0" err="1">
                <a:solidFill>
                  <a:srgbClr val="004AAD"/>
                </a:solidFill>
                <a:latin typeface="Canva Sans Bold"/>
                <a:ea typeface="Canva Sans Bold"/>
                <a:cs typeface="Canva Sans Bold"/>
                <a:sym typeface="Canva Sans Bold"/>
              </a:rPr>
              <a:t>clasei</a:t>
            </a:r>
            <a:r>
              <a:rPr lang="en-US" sz="2399" b="1" dirty="0">
                <a:solidFill>
                  <a:srgbClr val="004AAD"/>
                </a:solidFill>
                <a:latin typeface="Canva Sans Bold"/>
                <a:ea typeface="Canva Sans Bold"/>
                <a:cs typeface="Canva Sans Bold"/>
                <a:sym typeface="Canva Sans Bold"/>
              </a:rPr>
              <a:t> I, </a:t>
            </a:r>
            <a:r>
              <a:rPr lang="en-US" sz="2399" b="1" dirty="0" err="1">
                <a:solidFill>
                  <a:srgbClr val="004AAD"/>
                </a:solidFill>
                <a:latin typeface="Canva Sans Bold"/>
                <a:ea typeface="Canva Sans Bold"/>
                <a:cs typeface="Canva Sans Bold"/>
                <a:sym typeface="Canva Sans Bold"/>
              </a:rPr>
              <a:t>rezultatele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evaluărilor</a:t>
            </a:r>
            <a:r>
              <a:rPr lang="en-US" sz="2399" b="1" dirty="0">
                <a:solidFill>
                  <a:srgbClr val="004AAD"/>
                </a:solidFill>
                <a:latin typeface="Canva Sans Bold"/>
                <a:ea typeface="Canva Sans Bold"/>
                <a:cs typeface="Canva Sans Bold"/>
                <a:sym typeface="Canva Sans Bold"/>
              </a:rPr>
              <a:t> de la </a:t>
            </a:r>
            <a:r>
              <a:rPr lang="en-US" sz="2399" b="1" dirty="0" err="1">
                <a:solidFill>
                  <a:srgbClr val="004AAD"/>
                </a:solidFill>
                <a:latin typeface="Canva Sans Bold"/>
                <a:ea typeface="Canva Sans Bold"/>
                <a:cs typeface="Canva Sans Bold"/>
                <a:sym typeface="Canva Sans Bold"/>
              </a:rPr>
              <a:t>nivelul</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claselor</a:t>
            </a:r>
            <a:r>
              <a:rPr lang="en-US" sz="2399" b="1" dirty="0">
                <a:solidFill>
                  <a:srgbClr val="004AAD"/>
                </a:solidFill>
                <a:latin typeface="Canva Sans Bold"/>
                <a:ea typeface="Canva Sans Bold"/>
                <a:cs typeface="Canva Sans Bold"/>
                <a:sym typeface="Canva Sans Bold"/>
              </a:rPr>
              <a:t> a II-a, a IV-a, a VI-a, ale </a:t>
            </a:r>
            <a:r>
              <a:rPr lang="en-US" sz="2399" b="1" dirty="0" err="1">
                <a:solidFill>
                  <a:srgbClr val="004AAD"/>
                </a:solidFill>
                <a:latin typeface="Canva Sans Bold"/>
                <a:ea typeface="Canva Sans Bold"/>
                <a:cs typeface="Canva Sans Bold"/>
                <a:sym typeface="Canva Sans Bold"/>
              </a:rPr>
              <a:t>evaluării</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naţionale</a:t>
            </a:r>
            <a:r>
              <a:rPr lang="en-US" sz="2399" b="1" dirty="0">
                <a:solidFill>
                  <a:srgbClr val="004AAD"/>
                </a:solidFill>
                <a:latin typeface="Canva Sans Bold"/>
                <a:ea typeface="Canva Sans Bold"/>
                <a:cs typeface="Canva Sans Bold"/>
                <a:sym typeface="Canva Sans Bold"/>
              </a:rPr>
              <a:t> de la </a:t>
            </a:r>
            <a:r>
              <a:rPr lang="en-US" sz="2399" b="1" dirty="0" err="1">
                <a:solidFill>
                  <a:srgbClr val="004AAD"/>
                </a:solidFill>
                <a:latin typeface="Canva Sans Bold"/>
                <a:ea typeface="Canva Sans Bold"/>
                <a:cs typeface="Canva Sans Bold"/>
                <a:sym typeface="Canva Sans Bold"/>
              </a:rPr>
              <a:t>finalul</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clasei</a:t>
            </a:r>
            <a:r>
              <a:rPr lang="en-US" sz="2399" b="1" dirty="0">
                <a:solidFill>
                  <a:srgbClr val="004AAD"/>
                </a:solidFill>
                <a:latin typeface="Canva Sans Bold"/>
                <a:ea typeface="Canva Sans Bold"/>
                <a:cs typeface="Canva Sans Bold"/>
                <a:sym typeface="Canva Sans Bold"/>
              </a:rPr>
              <a:t> a VIII-a </a:t>
            </a:r>
            <a:r>
              <a:rPr lang="en-US" sz="2399" b="1" dirty="0" err="1">
                <a:solidFill>
                  <a:srgbClr val="004AAD"/>
                </a:solidFill>
                <a:latin typeface="Canva Sans Bold"/>
                <a:ea typeface="Canva Sans Bold"/>
                <a:cs typeface="Canva Sans Bold"/>
                <a:sym typeface="Canva Sans Bold"/>
              </a:rPr>
              <a:t>şi</a:t>
            </a:r>
            <a:r>
              <a:rPr lang="en-US" sz="2399" b="1" dirty="0">
                <a:solidFill>
                  <a:srgbClr val="004AAD"/>
                </a:solidFill>
                <a:latin typeface="Canva Sans Bold"/>
                <a:ea typeface="Canva Sans Bold"/>
                <a:cs typeface="Canva Sans Bold"/>
                <a:sym typeface="Canva Sans Bold"/>
              </a:rPr>
              <a:t> ale </a:t>
            </a:r>
            <a:r>
              <a:rPr lang="en-US" sz="2399" b="1" dirty="0" err="1">
                <a:solidFill>
                  <a:srgbClr val="004AAD"/>
                </a:solidFill>
                <a:latin typeface="Canva Sans Bold"/>
                <a:ea typeface="Canva Sans Bold"/>
                <a:cs typeface="Canva Sans Bold"/>
                <a:sym typeface="Canva Sans Bold"/>
              </a:rPr>
              <a:t>examenului</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bacalaureat</a:t>
            </a:r>
            <a:r>
              <a:rPr lang="en-US" sz="2399" b="1" dirty="0">
                <a:solidFill>
                  <a:srgbClr val="004AAD"/>
                </a:solidFill>
                <a:latin typeface="Canva Sans Bold"/>
                <a:ea typeface="Canva Sans Bold"/>
                <a:cs typeface="Canva Sans Bold"/>
                <a:sym typeface="Canva Sans Bold"/>
              </a:rPr>
              <a:t>;</a:t>
            </a:r>
          </a:p>
          <a:p>
            <a:pPr algn="just">
              <a:lnSpc>
                <a:spcPts val="3359"/>
              </a:lnSpc>
            </a:pPr>
            <a:r>
              <a:rPr lang="en-US" sz="2399" b="1" dirty="0">
                <a:solidFill>
                  <a:srgbClr val="004AAD"/>
                </a:solidFill>
                <a:latin typeface="Canva Sans Bold"/>
                <a:ea typeface="Canva Sans Bold"/>
                <a:cs typeface="Canva Sans Bold"/>
                <a:sym typeface="Canva Sans Bold"/>
              </a:rPr>
              <a:t>d) diploma de </a:t>
            </a:r>
            <a:r>
              <a:rPr lang="en-US" sz="2399" b="1" dirty="0" err="1">
                <a:solidFill>
                  <a:srgbClr val="004AAD"/>
                </a:solidFill>
                <a:latin typeface="Canva Sans Bold"/>
                <a:ea typeface="Canva Sans Bold"/>
                <a:cs typeface="Canva Sans Bold"/>
                <a:sym typeface="Canva Sans Bold"/>
              </a:rPr>
              <a:t>absolvire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şi</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foaia</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matricolă</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pentru</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absolvenţii</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gimnaziu</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şi</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liceu</a:t>
            </a:r>
            <a:r>
              <a:rPr lang="en-US" sz="2399" b="1" dirty="0">
                <a:solidFill>
                  <a:srgbClr val="004AAD"/>
                </a:solidFill>
                <a:latin typeface="Canva Sans Bold"/>
                <a:ea typeface="Canva Sans Bold"/>
                <a:cs typeface="Canva Sans Bold"/>
                <a:sym typeface="Canva Sans Bold"/>
              </a:rPr>
              <a:t>;</a:t>
            </a:r>
          </a:p>
          <a:p>
            <a:pPr algn="just">
              <a:lnSpc>
                <a:spcPts val="3359"/>
              </a:lnSpc>
            </a:pPr>
            <a:r>
              <a:rPr lang="en-US" sz="2399" b="1" dirty="0">
                <a:solidFill>
                  <a:srgbClr val="004AAD"/>
                </a:solidFill>
                <a:latin typeface="Canva Sans Bold"/>
                <a:ea typeface="Canva Sans Bold"/>
                <a:cs typeface="Canva Sans Bold"/>
                <a:sym typeface="Canva Sans Bold"/>
              </a:rPr>
              <a:t>e) </a:t>
            </a:r>
            <a:r>
              <a:rPr lang="en-US" sz="2399" b="1" dirty="0" err="1">
                <a:solidFill>
                  <a:srgbClr val="004AAD"/>
                </a:solidFill>
                <a:latin typeface="Canva Sans Bold"/>
                <a:ea typeface="Canva Sans Bold"/>
                <a:cs typeface="Canva Sans Bold"/>
                <a:sym typeface="Canva Sans Bold"/>
              </a:rPr>
              <a:t>certificări</a:t>
            </a:r>
            <a:r>
              <a:rPr lang="en-US" sz="2399" b="1" dirty="0">
                <a:solidFill>
                  <a:srgbClr val="004AAD"/>
                </a:solidFill>
                <a:latin typeface="Canva Sans Bold"/>
                <a:ea typeface="Canva Sans Bold"/>
                <a:cs typeface="Canva Sans Bold"/>
                <a:sym typeface="Canva Sans Bold"/>
              </a:rPr>
              <a:t> care </a:t>
            </a:r>
            <a:r>
              <a:rPr lang="en-US" sz="2399" b="1" dirty="0" err="1">
                <a:solidFill>
                  <a:srgbClr val="004AAD"/>
                </a:solidFill>
                <a:latin typeface="Canva Sans Bold"/>
                <a:ea typeface="Canva Sans Bold"/>
                <a:cs typeface="Canva Sans Bold"/>
                <a:sym typeface="Canva Sans Bold"/>
              </a:rPr>
              <a:t>prezintă</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rezultate</a:t>
            </a:r>
            <a:r>
              <a:rPr lang="en-US" sz="2399" b="1" dirty="0">
                <a:solidFill>
                  <a:srgbClr val="004AAD"/>
                </a:solidFill>
                <a:latin typeface="Canva Sans Bold"/>
                <a:ea typeface="Canva Sans Bold"/>
                <a:cs typeface="Canva Sans Bold"/>
                <a:sym typeface="Canva Sans Bold"/>
              </a:rPr>
              <a:t> la </a:t>
            </a:r>
            <a:r>
              <a:rPr lang="en-US" sz="2399" b="1" dirty="0" err="1">
                <a:solidFill>
                  <a:srgbClr val="004AAD"/>
                </a:solidFill>
                <a:latin typeface="Canva Sans Bold"/>
                <a:ea typeface="Canva Sans Bold"/>
                <a:cs typeface="Canva Sans Bold"/>
                <a:sym typeface="Canva Sans Bold"/>
              </a:rPr>
              <a:t>disciplinele</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studiu</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pe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ani</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studiu</a:t>
            </a:r>
            <a:r>
              <a:rPr lang="en-US" sz="2399" b="1" dirty="0">
                <a:solidFill>
                  <a:srgbClr val="004AAD"/>
                </a:solidFill>
                <a:latin typeface="Canva Sans Bold"/>
                <a:ea typeface="Canva Sans Bold"/>
                <a:cs typeface="Canva Sans Bold"/>
                <a:sym typeface="Canva Sans Bold"/>
              </a:rPr>
              <a:t>/</a:t>
            </a:r>
            <a:r>
              <a:rPr lang="en-US" sz="2399" b="1" dirty="0" err="1">
                <a:solidFill>
                  <a:srgbClr val="004AAD"/>
                </a:solidFill>
                <a:latin typeface="Canva Sans Bold"/>
                <a:ea typeface="Canva Sans Bold"/>
                <a:cs typeface="Canva Sans Bold"/>
                <a:sym typeface="Canva Sans Bold"/>
              </a:rPr>
              <a:t>niveluri</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şcolarizare</a:t>
            </a:r>
            <a:r>
              <a:rPr lang="en-US" sz="2399" b="1" dirty="0">
                <a:solidFill>
                  <a:srgbClr val="004AAD"/>
                </a:solidFill>
                <a:latin typeface="Canva Sans Bold"/>
                <a:ea typeface="Canva Sans Bold"/>
                <a:cs typeface="Canva Sans Bold"/>
                <a:sym typeface="Canva Sans Bold"/>
              </a:rPr>
              <a:t>;</a:t>
            </a:r>
          </a:p>
          <a:p>
            <a:pPr algn="just">
              <a:lnSpc>
                <a:spcPts val="3359"/>
              </a:lnSpc>
            </a:pPr>
            <a:r>
              <a:rPr lang="en-US" sz="2399" b="1" dirty="0">
                <a:solidFill>
                  <a:srgbClr val="004AAD"/>
                </a:solidFill>
                <a:latin typeface="Canva Sans Bold"/>
                <a:ea typeface="Canva Sans Bold"/>
                <a:cs typeface="Canva Sans Bold"/>
                <a:sym typeface="Canva Sans Bold"/>
              </a:rPr>
              <a:t>f) </a:t>
            </a:r>
            <a:r>
              <a:rPr lang="en-US" sz="2399" b="1" dirty="0" err="1">
                <a:solidFill>
                  <a:srgbClr val="004AAD"/>
                </a:solidFill>
                <a:latin typeface="Canva Sans Bold"/>
                <a:ea typeface="Canva Sans Bold"/>
                <a:cs typeface="Canva Sans Bold"/>
                <a:sym typeface="Canva Sans Bold"/>
              </a:rPr>
              <a:t>certificatul</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calificare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profesională</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nivel</a:t>
            </a:r>
            <a:r>
              <a:rPr lang="en-US" sz="2399" b="1" dirty="0">
                <a:solidFill>
                  <a:srgbClr val="004AAD"/>
                </a:solidFill>
                <a:latin typeface="Canva Sans Bold"/>
                <a:ea typeface="Canva Sans Bold"/>
                <a:cs typeface="Canva Sans Bold"/>
                <a:sym typeface="Canva Sans Bold"/>
              </a:rPr>
              <a:t> 3 </a:t>
            </a:r>
            <a:r>
              <a:rPr lang="en-US" sz="2399" b="1" dirty="0" err="1">
                <a:solidFill>
                  <a:srgbClr val="004AAD"/>
                </a:solidFill>
                <a:latin typeface="Canva Sans Bold"/>
                <a:ea typeface="Canva Sans Bold"/>
                <a:cs typeface="Canva Sans Bold"/>
                <a:sym typeface="Canva Sans Bold"/>
              </a:rPr>
              <a:t>sau</a:t>
            </a:r>
            <a:r>
              <a:rPr lang="en-US" sz="2399" b="1" dirty="0">
                <a:solidFill>
                  <a:srgbClr val="004AAD"/>
                </a:solidFill>
                <a:latin typeface="Canva Sans Bold"/>
                <a:ea typeface="Canva Sans Bold"/>
                <a:cs typeface="Canva Sans Bold"/>
                <a:sym typeface="Canva Sans Bold"/>
              </a:rPr>
              <a:t> 4, </a:t>
            </a:r>
            <a:r>
              <a:rPr lang="en-US" sz="2399" b="1" dirty="0" err="1">
                <a:solidFill>
                  <a:srgbClr val="004AAD"/>
                </a:solidFill>
                <a:latin typeface="Canva Sans Bold"/>
                <a:ea typeface="Canva Sans Bold"/>
                <a:cs typeface="Canva Sans Bold"/>
                <a:sym typeface="Canva Sans Bold"/>
              </a:rPr>
              <a:t>pentru</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absolvenţii</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liceu</a:t>
            </a:r>
            <a:r>
              <a:rPr lang="en-US" sz="2399" b="1" dirty="0">
                <a:solidFill>
                  <a:srgbClr val="004AAD"/>
                </a:solidFill>
                <a:latin typeface="Canva Sans Bold"/>
                <a:ea typeface="Canva Sans Bold"/>
                <a:cs typeface="Canva Sans Bold"/>
                <a:sym typeface="Canva Sans Bold"/>
              </a:rPr>
              <a:t>;</a:t>
            </a:r>
          </a:p>
          <a:p>
            <a:pPr algn="just">
              <a:lnSpc>
                <a:spcPts val="3359"/>
              </a:lnSpc>
            </a:pPr>
            <a:r>
              <a:rPr lang="en-US" sz="2399" b="1" dirty="0">
                <a:solidFill>
                  <a:srgbClr val="004AAD"/>
                </a:solidFill>
                <a:latin typeface="Canva Sans Bold"/>
                <a:ea typeface="Canva Sans Bold"/>
                <a:cs typeface="Canva Sans Bold"/>
                <a:sym typeface="Canva Sans Bold"/>
              </a:rPr>
              <a:t>g) </a:t>
            </a:r>
            <a:r>
              <a:rPr lang="en-US" sz="2399" b="1" dirty="0" err="1">
                <a:solidFill>
                  <a:srgbClr val="004AAD"/>
                </a:solidFill>
                <a:latin typeface="Canva Sans Bold"/>
                <a:ea typeface="Canva Sans Bold"/>
                <a:cs typeface="Canva Sans Bold"/>
                <a:sym typeface="Canva Sans Bold"/>
              </a:rPr>
              <a:t>diplome</a:t>
            </a:r>
            <a:r>
              <a:rPr lang="en-US" sz="2399" b="1" dirty="0">
                <a:solidFill>
                  <a:srgbClr val="004AAD"/>
                </a:solidFill>
                <a:latin typeface="Canva Sans Bold"/>
                <a:ea typeface="Canva Sans Bold"/>
                <a:cs typeface="Canva Sans Bold"/>
                <a:sym typeface="Canva Sans Bold"/>
              </a:rPr>
              <a:t>, certificate, </a:t>
            </a:r>
            <a:r>
              <a:rPr lang="en-US" sz="2399" b="1" dirty="0" err="1">
                <a:solidFill>
                  <a:srgbClr val="004AAD"/>
                </a:solidFill>
                <a:latin typeface="Canva Sans Bold"/>
                <a:ea typeface="Canva Sans Bold"/>
                <a:cs typeface="Canva Sans Bold"/>
                <a:sym typeface="Canva Sans Bold"/>
              </a:rPr>
              <a:t>alte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înscrisuri</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obţinute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în</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urma</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evaluării</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competenţelor</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dobândite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în</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diferite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contexte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formale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nonformale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şi</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informale</a:t>
            </a:r>
            <a:r>
              <a:rPr lang="en-US" sz="2399" b="1" dirty="0">
                <a:solidFill>
                  <a:srgbClr val="004AAD"/>
                </a:solidFill>
                <a:latin typeface="Canva Sans Bold"/>
                <a:ea typeface="Canva Sans Bold"/>
                <a:cs typeface="Canva Sans Bold"/>
                <a:sym typeface="Canva Sans Bold"/>
              </a:rPr>
              <a:t>;</a:t>
            </a:r>
          </a:p>
          <a:p>
            <a:pPr algn="just">
              <a:lnSpc>
                <a:spcPts val="3359"/>
              </a:lnSpc>
            </a:pPr>
            <a:r>
              <a:rPr lang="en-US" sz="2399" b="1" dirty="0">
                <a:solidFill>
                  <a:srgbClr val="004AAD"/>
                </a:solidFill>
                <a:latin typeface="Canva Sans Bold"/>
                <a:ea typeface="Canva Sans Bold"/>
                <a:cs typeface="Canva Sans Bold"/>
                <a:sym typeface="Canva Sans Bold"/>
              </a:rPr>
              <a:t>h) </a:t>
            </a:r>
            <a:r>
              <a:rPr lang="en-US" sz="2399" b="1" dirty="0" err="1">
                <a:solidFill>
                  <a:srgbClr val="004AAD"/>
                </a:solidFill>
                <a:latin typeface="Canva Sans Bold"/>
                <a:ea typeface="Canva Sans Bold"/>
                <a:cs typeface="Canva Sans Bold"/>
                <a:sym typeface="Canva Sans Bold"/>
              </a:rPr>
              <a:t>recomandări</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orientare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şcolară</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şi</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profesională</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ori</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încadrare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într</a:t>
            </a:r>
            <a:r>
              <a:rPr lang="en-US" sz="2399" b="1" dirty="0">
                <a:solidFill>
                  <a:srgbClr val="004AAD"/>
                </a:solidFill>
                <a:latin typeface="Canva Sans Bold"/>
                <a:ea typeface="Canva Sans Bold"/>
                <a:cs typeface="Canva Sans Bold"/>
                <a:sym typeface="Canva Sans Bold"/>
              </a:rPr>
              <a:t>-o </a:t>
            </a:r>
            <a:r>
              <a:rPr lang="en-US" sz="2399" b="1" dirty="0" err="1">
                <a:solidFill>
                  <a:srgbClr val="004AAD"/>
                </a:solidFill>
                <a:latin typeface="Canva Sans Bold"/>
                <a:ea typeface="Canva Sans Bold"/>
                <a:cs typeface="Canva Sans Bold"/>
                <a:sym typeface="Canva Sans Bold"/>
              </a:rPr>
              <a:t>formă</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învăţământ</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nivel</a:t>
            </a:r>
            <a:r>
              <a:rPr lang="en-US" sz="2399" b="1" dirty="0">
                <a:solidFill>
                  <a:srgbClr val="004AAD"/>
                </a:solidFill>
                <a:latin typeface="Canva Sans Bold"/>
                <a:ea typeface="Canva Sans Bold"/>
                <a:cs typeface="Canva Sans Bold"/>
                <a:sym typeface="Canva Sans Bold"/>
              </a:rPr>
              <a:t> superior </a:t>
            </a:r>
            <a:r>
              <a:rPr lang="en-US" sz="2399" b="1" dirty="0" err="1">
                <a:solidFill>
                  <a:srgbClr val="004AAD"/>
                </a:solidFill>
                <a:latin typeface="Canva Sans Bold"/>
                <a:ea typeface="Canva Sans Bold"/>
                <a:cs typeface="Canva Sans Bold"/>
                <a:sym typeface="Canva Sans Bold"/>
              </a:rPr>
              <a:t>sau</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pe</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piaţa</a:t>
            </a:r>
            <a:r>
              <a:rPr lang="en-US" sz="2399" b="1" dirty="0">
                <a:solidFill>
                  <a:srgbClr val="004AAD"/>
                </a:solidFill>
                <a:latin typeface="Canva Sans Bold"/>
                <a:ea typeface="Canva Sans Bold"/>
                <a:cs typeface="Canva Sans Bold"/>
                <a:sym typeface="Canva Sans Bold"/>
              </a:rPr>
              <a:t> </a:t>
            </a:r>
            <a:r>
              <a:rPr lang="en-US" sz="2399" b="1" dirty="0" err="1">
                <a:solidFill>
                  <a:srgbClr val="004AAD"/>
                </a:solidFill>
                <a:latin typeface="Canva Sans Bold"/>
                <a:ea typeface="Canva Sans Bold"/>
                <a:cs typeface="Canva Sans Bold"/>
                <a:sym typeface="Canva Sans Bold"/>
              </a:rPr>
              <a:t>forţei</a:t>
            </a:r>
            <a:r>
              <a:rPr lang="en-US" sz="2399" b="1" dirty="0">
                <a:solidFill>
                  <a:srgbClr val="004AAD"/>
                </a:solidFill>
                <a:latin typeface="Canva Sans Bold"/>
                <a:ea typeface="Canva Sans Bold"/>
                <a:cs typeface="Canva Sans Bold"/>
                <a:sym typeface="Canva Sans Bold"/>
              </a:rPr>
              <a:t> de </a:t>
            </a:r>
            <a:r>
              <a:rPr lang="en-US" sz="2399" b="1" dirty="0" err="1">
                <a:solidFill>
                  <a:srgbClr val="004AAD"/>
                </a:solidFill>
                <a:latin typeface="Canva Sans Bold"/>
                <a:ea typeface="Canva Sans Bold"/>
                <a:cs typeface="Canva Sans Bold"/>
                <a:sym typeface="Canva Sans Bold"/>
              </a:rPr>
              <a:t>muncă</a:t>
            </a:r>
            <a:r>
              <a:rPr lang="en-US" sz="2399" b="1" dirty="0">
                <a:solidFill>
                  <a:srgbClr val="004AAD"/>
                </a:solidFill>
                <a:latin typeface="Canva Sans Bold"/>
                <a:ea typeface="Canva Sans Bold"/>
                <a:cs typeface="Canva Sans Bold"/>
                <a:sym typeface="Canva Sans Bold"/>
              </a:rPr>
              <a:t> etc.</a:t>
            </a:r>
          </a:p>
          <a:p>
            <a:pPr algn="ctr">
              <a:lnSpc>
                <a:spcPts val="7279"/>
              </a:lnSpc>
            </a:pPr>
            <a:endParaRPr lang="en-US" sz="2399" b="1" dirty="0">
              <a:solidFill>
                <a:srgbClr val="004AAD"/>
              </a:solidFill>
              <a:latin typeface="Canva Sans Bold"/>
              <a:ea typeface="Canva Sans Bold"/>
              <a:cs typeface="Canva Sans Bold"/>
              <a:sym typeface="Canva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3120</Words>
  <Application>Microsoft Office PowerPoint</Application>
  <PresentationFormat>Particularizare</PresentationFormat>
  <Paragraphs>126</Paragraphs>
  <Slides>25</Slides>
  <Notes>0</Notes>
  <HiddenSlides>0</HiddenSlides>
  <MMClips>0</MMClips>
  <ScaleCrop>false</ScaleCrop>
  <HeadingPairs>
    <vt:vector size="6" baseType="variant">
      <vt:variant>
        <vt:lpstr>Fonturi utilizate</vt:lpstr>
      </vt:variant>
      <vt:variant>
        <vt:i4>10</vt:i4>
      </vt:variant>
      <vt:variant>
        <vt:lpstr>Temă</vt:lpstr>
      </vt:variant>
      <vt:variant>
        <vt:i4>1</vt:i4>
      </vt:variant>
      <vt:variant>
        <vt:lpstr>Titluri diapozitive</vt:lpstr>
      </vt:variant>
      <vt:variant>
        <vt:i4>25</vt:i4>
      </vt:variant>
    </vt:vector>
  </HeadingPairs>
  <TitlesOfParts>
    <vt:vector size="36" baseType="lpstr">
      <vt:lpstr>Arial</vt:lpstr>
      <vt:lpstr>Clear Sans</vt:lpstr>
      <vt:lpstr>Canva Sans Bold</vt:lpstr>
      <vt:lpstr>Impact</vt:lpstr>
      <vt:lpstr>Canva Sans</vt:lpstr>
      <vt:lpstr>Calibri</vt:lpstr>
      <vt:lpstr>Clear Sans Italics</vt:lpstr>
      <vt:lpstr>Clear Sans Bold</vt:lpstr>
      <vt:lpstr>Canva Sans Italics</vt:lpstr>
      <vt:lpstr>Canva Sans Bold Italics</vt: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Simple Geometric Project Presentation</dc:title>
  <dc:creator>Gabriela Droc</dc:creator>
  <cp:lastModifiedBy>Vasile Chindris</cp:lastModifiedBy>
  <cp:revision>4</cp:revision>
  <dcterms:created xsi:type="dcterms:W3CDTF">2006-08-16T00:00:00Z</dcterms:created>
  <dcterms:modified xsi:type="dcterms:W3CDTF">2025-10-14T10:49:15Z</dcterms:modified>
  <dc:identifier>DAGykIO2Ojc</dc:identifier>
</cp:coreProperties>
</file>