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0" r:id="rId6"/>
    <p:sldId id="261" r:id="rId7"/>
    <p:sldId id="262" r:id="rId8"/>
    <p:sldId id="263" r:id="rId9"/>
    <p:sldId id="264" r:id="rId10"/>
    <p:sldId id="266" r:id="rId11"/>
  </p:sldIdLst>
  <p:sldSz cx="18288000" cy="10287000"/>
  <p:notesSz cx="6858000" cy="9144000"/>
  <p:embeddedFontLst>
    <p:embeddedFont>
      <p:font typeface="Arimo Bold" panose="020B0604020202020204" charset="0"/>
      <p:regular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Canva Sans Bold" panose="020B0604020202020204" charset="0"/>
      <p:regular r:id="rId17"/>
    </p:embeddedFont>
    <p:embeddedFont>
      <p:font typeface="Oswald Bold" panose="020B0604020202020204" charset="-18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103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0" y="0"/>
            <a:ext cx="5334000" cy="10287000"/>
            <a:chOff x="0" y="0"/>
            <a:chExt cx="1964433" cy="3752725"/>
          </a:xfrm>
          <a:solidFill>
            <a:srgbClr val="00B0F0"/>
          </a:solidFill>
        </p:grpSpPr>
        <p:sp>
          <p:nvSpPr>
            <p:cNvPr id="5" name="Freeform 5"/>
            <p:cNvSpPr/>
            <p:nvPr/>
          </p:nvSpPr>
          <p:spPr>
            <a:xfrm>
              <a:off x="0" y="0"/>
              <a:ext cx="1964433" cy="3752726"/>
            </a:xfrm>
            <a:custGeom>
              <a:avLst/>
              <a:gdLst/>
              <a:ahLst/>
              <a:cxnLst/>
              <a:rect l="l" t="t" r="r" b="b"/>
              <a:pathLst>
                <a:path w="1964433" h="3752726">
                  <a:moveTo>
                    <a:pt x="0" y="0"/>
                  </a:moveTo>
                  <a:lnTo>
                    <a:pt x="1964433" y="0"/>
                  </a:lnTo>
                  <a:lnTo>
                    <a:pt x="1964433" y="3752726"/>
                  </a:lnTo>
                  <a:lnTo>
                    <a:pt x="0" y="3752726"/>
                  </a:lnTo>
                  <a:close/>
                </a:path>
              </a:pathLst>
            </a:custGeom>
            <a:grpFill/>
          </p:spPr>
        </p:sp>
      </p:grpSp>
      <p:sp>
        <p:nvSpPr>
          <p:cNvPr id="6" name="Freeform 6"/>
          <p:cNvSpPr/>
          <p:nvPr/>
        </p:nvSpPr>
        <p:spPr>
          <a:xfrm>
            <a:off x="15811764" y="837552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9" y="0"/>
                </a:lnTo>
                <a:lnTo>
                  <a:pt x="1282089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5867400" y="4305300"/>
            <a:ext cx="11241693" cy="10877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4200" b="1" dirty="0">
                <a:solidFill>
                  <a:srgbClr val="004AAD"/>
                </a:solidFill>
                <a:latin typeface="Oswald Bold"/>
                <a:ea typeface="Oswald Bold"/>
                <a:cs typeface="Oswald Bold"/>
                <a:sym typeface="Oswald Bold"/>
              </a:rPr>
              <a:t>ANALIZA SESIZĂRILOR ÎNREGISTRATE LA </a:t>
            </a:r>
            <a:r>
              <a:rPr lang="ro-RO" sz="4200" b="1" dirty="0">
                <a:solidFill>
                  <a:srgbClr val="004AAD"/>
                </a:solidFill>
                <a:latin typeface="Oswald Bold"/>
                <a:ea typeface="Oswald Bold"/>
                <a:cs typeface="Oswald Bold"/>
                <a:sym typeface="Oswald Bold"/>
              </a:rPr>
              <a:t>ISJ ȘI </a:t>
            </a:r>
            <a:r>
              <a:rPr lang="en-US" sz="4200" b="1" dirty="0">
                <a:solidFill>
                  <a:srgbClr val="004AAD"/>
                </a:solidFill>
                <a:latin typeface="Oswald Bold"/>
                <a:ea typeface="Oswald Bold"/>
                <a:cs typeface="Oswald Bold"/>
                <a:sym typeface="Oswald Bold"/>
              </a:rPr>
              <a:t>ME</a:t>
            </a:r>
            <a:r>
              <a:rPr lang="ro-RO" sz="4200" b="1" dirty="0">
                <a:solidFill>
                  <a:srgbClr val="004AAD"/>
                </a:solidFill>
                <a:latin typeface="Oswald Bold"/>
                <a:ea typeface="Oswald Bold"/>
                <a:cs typeface="Oswald Bold"/>
                <a:sym typeface="Oswald Bold"/>
              </a:rPr>
              <a:t>C</a:t>
            </a:r>
            <a:r>
              <a:rPr lang="en-US" sz="4200" b="1" dirty="0">
                <a:solidFill>
                  <a:srgbClr val="004AAD"/>
                </a:solidFill>
                <a:latin typeface="Oswald Bold"/>
                <a:ea typeface="Oswald Bold"/>
                <a:cs typeface="Oswald Bold"/>
                <a:sym typeface="Oswald Bold"/>
              </a:rPr>
              <a:t> SUBIECTE DE REFLECȚIE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817465" y="3474050"/>
            <a:ext cx="8389529" cy="1274175"/>
            <a:chOff x="0" y="0"/>
            <a:chExt cx="3060523" cy="46482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060523" cy="464823"/>
            </a:xfrm>
            <a:custGeom>
              <a:avLst/>
              <a:gdLst/>
              <a:ahLst/>
              <a:cxnLst/>
              <a:rect l="l" t="t" r="r" b="b"/>
              <a:pathLst>
                <a:path w="3060523" h="464823">
                  <a:moveTo>
                    <a:pt x="0" y="0"/>
                  </a:moveTo>
                  <a:lnTo>
                    <a:pt x="3060523" y="0"/>
                  </a:lnTo>
                  <a:lnTo>
                    <a:pt x="3060523" y="464823"/>
                  </a:lnTo>
                  <a:lnTo>
                    <a:pt x="0" y="464823"/>
                  </a:lnTo>
                  <a:close/>
                </a:path>
              </a:pathLst>
            </a:custGeom>
            <a:solidFill>
              <a:srgbClr val="D9DADC"/>
            </a:solidFill>
          </p:spPr>
        </p:sp>
      </p:grpSp>
      <p:sp>
        <p:nvSpPr>
          <p:cNvPr id="4" name="TextBox 4"/>
          <p:cNvSpPr txBox="1"/>
          <p:nvPr/>
        </p:nvSpPr>
        <p:spPr>
          <a:xfrm>
            <a:off x="4390901" y="4158944"/>
            <a:ext cx="9242656" cy="13785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400"/>
              </a:lnSpc>
            </a:pPr>
            <a:r>
              <a:rPr lang="en-US" sz="10400" b="1" dirty="0">
                <a:solidFill>
                  <a:srgbClr val="0070C0"/>
                </a:solidFill>
                <a:latin typeface="Oswald Bold"/>
                <a:ea typeface="Oswald Bold"/>
                <a:cs typeface="Oswald Bold"/>
                <a:sym typeface="Oswald Bold"/>
              </a:rPr>
              <a:t>VĂ MULȚUMESC!</a:t>
            </a:r>
          </a:p>
        </p:txBody>
      </p:sp>
      <p:sp>
        <p:nvSpPr>
          <p:cNvPr id="5" name="Freeform 5"/>
          <p:cNvSpPr/>
          <p:nvPr/>
        </p:nvSpPr>
        <p:spPr>
          <a:xfrm>
            <a:off x="8502956" y="6126261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8" y="0"/>
                </a:lnTo>
                <a:lnTo>
                  <a:pt x="1282088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639800" y="-22860"/>
            <a:ext cx="2466602" cy="10287000"/>
            <a:chOff x="0" y="0"/>
            <a:chExt cx="1149571" cy="3752725"/>
          </a:xfrm>
          <a:solidFill>
            <a:srgbClr val="00B0F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149571" cy="3752726"/>
            </a:xfrm>
            <a:custGeom>
              <a:avLst/>
              <a:gdLst/>
              <a:ahLst/>
              <a:cxnLst/>
              <a:rect l="l" t="t" r="r" b="b"/>
              <a:pathLst>
                <a:path w="1149571" h="3752726">
                  <a:moveTo>
                    <a:pt x="0" y="0"/>
                  </a:moveTo>
                  <a:lnTo>
                    <a:pt x="1149571" y="0"/>
                  </a:lnTo>
                  <a:lnTo>
                    <a:pt x="1149571" y="3752726"/>
                  </a:lnTo>
                  <a:lnTo>
                    <a:pt x="0" y="3752726"/>
                  </a:lnTo>
                  <a:close/>
                </a:path>
              </a:pathLst>
            </a:custGeom>
            <a:grpFill/>
          </p:spPr>
        </p:sp>
      </p:grpSp>
      <p:grpSp>
        <p:nvGrpSpPr>
          <p:cNvPr id="4" name="Group 4"/>
          <p:cNvGrpSpPr/>
          <p:nvPr/>
        </p:nvGrpSpPr>
        <p:grpSpPr>
          <a:xfrm>
            <a:off x="16411721" y="8297497"/>
            <a:ext cx="1876279" cy="1989503"/>
            <a:chOff x="0" y="0"/>
            <a:chExt cx="684472" cy="72577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84472" cy="725776"/>
            </a:xfrm>
            <a:custGeom>
              <a:avLst/>
              <a:gdLst/>
              <a:ahLst/>
              <a:cxnLst/>
              <a:rect l="l" t="t" r="r" b="b"/>
              <a:pathLst>
                <a:path w="684472" h="725776">
                  <a:moveTo>
                    <a:pt x="0" y="0"/>
                  </a:moveTo>
                  <a:lnTo>
                    <a:pt x="684472" y="0"/>
                  </a:lnTo>
                  <a:lnTo>
                    <a:pt x="684472" y="725776"/>
                  </a:lnTo>
                  <a:lnTo>
                    <a:pt x="0" y="725776"/>
                  </a:lnTo>
                  <a:close/>
                </a:path>
              </a:pathLst>
            </a:custGeom>
            <a:solidFill>
              <a:srgbClr val="FFC700"/>
            </a:solidFill>
          </p:spPr>
        </p:sp>
      </p:grpSp>
      <p:sp>
        <p:nvSpPr>
          <p:cNvPr id="6" name="Freeform 6"/>
          <p:cNvSpPr/>
          <p:nvPr/>
        </p:nvSpPr>
        <p:spPr>
          <a:xfrm>
            <a:off x="15572840" y="9067152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9" y="0"/>
                </a:lnTo>
                <a:lnTo>
                  <a:pt x="1282089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208341" y="2095500"/>
            <a:ext cx="12381237" cy="81560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079"/>
              </a:lnSpc>
            </a:pPr>
            <a:endParaRPr dirty="0">
              <a:solidFill>
                <a:srgbClr val="FF0000"/>
              </a:solidFill>
            </a:endParaRPr>
          </a:p>
          <a:p>
            <a:pPr marL="770252" lvl="1" indent="-457200" algn="just">
              <a:lnSpc>
                <a:spcPts val="4059"/>
              </a:lnSpc>
              <a:buFont typeface="Arial" panose="020B0604020202020204" pitchFamily="34" charset="0"/>
              <a:buChar char="•"/>
            </a:pPr>
            <a:r>
              <a:rPr lang="ro-RO" sz="2899" b="1" dirty="0">
                <a:solidFill>
                  <a:srgbClr val="FF0000"/>
                </a:solidFill>
                <a:latin typeface="Arimo Bold"/>
                <a:ea typeface="Arimo Bold"/>
                <a:cs typeface="Arimo Bold"/>
                <a:sym typeface="Arimo Bold"/>
              </a:rPr>
              <a:t>Înscrierea copiilor care nu respectă criteriul de vârstă!!!!!!</a:t>
            </a:r>
          </a:p>
          <a:p>
            <a:pPr marL="770252" lvl="1" indent="-457200" algn="just">
              <a:lnSpc>
                <a:spcPts val="4059"/>
              </a:lnSpc>
              <a:buFont typeface="Arial" panose="020B0604020202020204" pitchFamily="34" charset="0"/>
              <a:buChar char="•"/>
            </a:pPr>
            <a:endParaRPr lang="ro-RO" sz="2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770252" lvl="1" indent="-457200" algn="just">
              <a:lnSpc>
                <a:spcPts val="4059"/>
              </a:lnSpc>
              <a:buFont typeface="Arial" panose="020B0604020202020204" pitchFamily="34" charset="0"/>
              <a:buChar char="•"/>
            </a:pP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Respectarea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etapelor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înscriere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clasa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pregătitoare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Probleme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: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depășirea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termenelor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și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colaborarea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cu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departamentul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informatizare</a:t>
            </a:r>
            <a:endParaRPr lang="en-US" sz="2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algn="just">
              <a:lnSpc>
                <a:spcPts val="4059"/>
              </a:lnSpc>
            </a:pP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  </a:t>
            </a:r>
          </a:p>
          <a:p>
            <a:pPr marL="626104" lvl="1" indent="-313052" algn="just">
              <a:lnSpc>
                <a:spcPts val="4059"/>
              </a:lnSpc>
              <a:buFont typeface="Arial"/>
              <a:buChar char="•"/>
            </a:pP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Informarea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atentă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a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părinților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privind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POSIBILITATEA de a fi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repartizați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alte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corpuri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clădire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(nu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clădirea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centrală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a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școlii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)</a:t>
            </a:r>
          </a:p>
          <a:p>
            <a:pPr algn="just">
              <a:lnSpc>
                <a:spcPts val="4059"/>
              </a:lnSpc>
            </a:pPr>
            <a:endParaRPr lang="en-US" sz="2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626104" lvl="1" indent="-313052" algn="just">
              <a:lnSpc>
                <a:spcPts val="4059"/>
              </a:lnSpc>
              <a:buFont typeface="Arial"/>
              <a:buChar char="•"/>
            </a:pP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Suplimentarea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numărului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locuri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se face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prin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intermediul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ISJ cu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acordul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MEC-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Rețea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școlară</a:t>
            </a:r>
            <a:r>
              <a:rPr lang="ro-RO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 părinții NU trebuie orientați către MEC</a:t>
            </a:r>
            <a:endParaRPr lang="en-US" sz="2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626104" lvl="1" indent="-313052" algn="just">
              <a:lnSpc>
                <a:spcPts val="4059"/>
              </a:lnSpc>
              <a:buFont typeface="Arial"/>
              <a:buChar char="•"/>
            </a:pPr>
            <a:r>
              <a:rPr lang="ro-RO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Refuzarea înscrierii copiilor care au vârsta mai mare de 6 ani</a:t>
            </a:r>
            <a:endParaRPr lang="en-US" sz="2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algn="just">
              <a:lnSpc>
                <a:spcPts val="4059"/>
              </a:lnSpc>
            </a:pPr>
            <a:endParaRPr lang="en-US" sz="2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626104" lvl="1" indent="-313052" algn="just">
              <a:lnSpc>
                <a:spcPts val="4059"/>
              </a:lnSpc>
              <a:buFont typeface="Arial"/>
              <a:buChar char="•"/>
            </a:pP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tipul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program (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dimeneața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sau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după-amiaz</a:t>
            </a:r>
            <a:r>
              <a:rPr lang="ro-RO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</a:t>
            </a:r>
            <a:r>
              <a:rPr lang="en-US" sz="2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)</a:t>
            </a:r>
          </a:p>
          <a:p>
            <a:pPr algn="l">
              <a:lnSpc>
                <a:spcPts val="3079"/>
              </a:lnSpc>
            </a:pPr>
            <a:endParaRPr lang="en-US" sz="2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142500" y="342900"/>
            <a:ext cx="8795217" cy="8610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48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Înscrieri</a:t>
            </a:r>
            <a:r>
              <a:rPr lang="ro-RO" sz="48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în clasa pregătitoare</a:t>
            </a:r>
            <a:r>
              <a:rPr lang="en-US" sz="48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778231" y="0"/>
            <a:ext cx="2214049" cy="10287000"/>
            <a:chOff x="0" y="0"/>
            <a:chExt cx="1113717" cy="3752725"/>
          </a:xfrm>
          <a:solidFill>
            <a:srgbClr val="00B0F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113717" cy="3752726"/>
            </a:xfrm>
            <a:custGeom>
              <a:avLst/>
              <a:gdLst/>
              <a:ahLst/>
              <a:cxnLst/>
              <a:rect l="l" t="t" r="r" b="b"/>
              <a:pathLst>
                <a:path w="1113717" h="3752726">
                  <a:moveTo>
                    <a:pt x="0" y="0"/>
                  </a:moveTo>
                  <a:lnTo>
                    <a:pt x="1113717" y="0"/>
                  </a:lnTo>
                  <a:lnTo>
                    <a:pt x="1113717" y="3752726"/>
                  </a:lnTo>
                  <a:lnTo>
                    <a:pt x="0" y="3752726"/>
                  </a:lnTo>
                  <a:close/>
                </a:path>
              </a:pathLst>
            </a:custGeom>
            <a:grpFill/>
          </p:spPr>
        </p:sp>
      </p:grpSp>
      <p:grpSp>
        <p:nvGrpSpPr>
          <p:cNvPr id="4" name="Group 4"/>
          <p:cNvGrpSpPr/>
          <p:nvPr/>
        </p:nvGrpSpPr>
        <p:grpSpPr>
          <a:xfrm>
            <a:off x="16411721" y="8297497"/>
            <a:ext cx="1876279" cy="1989503"/>
            <a:chOff x="0" y="0"/>
            <a:chExt cx="684472" cy="72577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84472" cy="725776"/>
            </a:xfrm>
            <a:custGeom>
              <a:avLst/>
              <a:gdLst/>
              <a:ahLst/>
              <a:cxnLst/>
              <a:rect l="l" t="t" r="r" b="b"/>
              <a:pathLst>
                <a:path w="684472" h="725776">
                  <a:moveTo>
                    <a:pt x="0" y="0"/>
                  </a:moveTo>
                  <a:lnTo>
                    <a:pt x="684472" y="0"/>
                  </a:lnTo>
                  <a:lnTo>
                    <a:pt x="684472" y="725776"/>
                  </a:lnTo>
                  <a:lnTo>
                    <a:pt x="0" y="725776"/>
                  </a:lnTo>
                  <a:close/>
                </a:path>
              </a:pathLst>
            </a:custGeom>
            <a:solidFill>
              <a:srgbClr val="FFC700"/>
            </a:solidFill>
          </p:spPr>
        </p:sp>
      </p:grpSp>
      <p:sp>
        <p:nvSpPr>
          <p:cNvPr id="6" name="Freeform 6"/>
          <p:cNvSpPr/>
          <p:nvPr/>
        </p:nvSpPr>
        <p:spPr>
          <a:xfrm>
            <a:off x="15572840" y="9067152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9" y="0"/>
                </a:lnTo>
                <a:lnTo>
                  <a:pt x="1282089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420363" y="1950720"/>
            <a:ext cx="12426073" cy="883575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 algn="just">
              <a:lnSpc>
                <a:spcPts val="5319"/>
              </a:lnSpc>
              <a:buFont typeface="Arial" panose="020B0604020202020204" pitchFamily="34" charset="0"/>
              <a:buChar char="•"/>
            </a:pP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Supravegherea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înainte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începerea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programului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durata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pauzelor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la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încheierea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programului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(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accidente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hărțuirea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unor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elevi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etc.)  - SUPRAVEGHERE ACTIVĂ!! </a:t>
            </a:r>
          </a:p>
          <a:p>
            <a:pPr marL="571500" indent="-571500" algn="just">
              <a:lnSpc>
                <a:spcPts val="5319"/>
              </a:lnSpc>
              <a:buFont typeface="Arial" panose="020B0604020202020204" pitchFamily="34" charset="0"/>
              <a:buChar char="•"/>
            </a:pP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Identificarea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zonelor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cu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probleme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vizibilitate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școală</a:t>
            </a:r>
            <a:endParaRPr lang="en-US" sz="37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571500" indent="-571500" algn="just">
              <a:lnSpc>
                <a:spcPts val="5319"/>
              </a:lnSpc>
              <a:buFont typeface="Arial" panose="020B0604020202020204" pitchFamily="34" charset="0"/>
              <a:buChar char="•"/>
            </a:pP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Identificarea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semnelor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premergătoare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bullyingului</a:t>
            </a:r>
            <a:endParaRPr lang="en-US" sz="37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algn="just">
              <a:lnSpc>
                <a:spcPts val="5319"/>
              </a:lnSpc>
            </a:pPr>
            <a:endParaRPr lang="en-US" sz="37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571500" indent="-571500" algn="just">
              <a:lnSpc>
                <a:spcPts val="5319"/>
              </a:lnSpc>
              <a:buFont typeface="Arial" panose="020B0604020202020204" pitchFamily="34" charset="0"/>
              <a:buChar char="•"/>
            </a:pP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Participarea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la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excursii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și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tabere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(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risc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accidente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aspecte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financiare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selecție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subiectivă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a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copiilor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participanți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)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Școala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altfel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/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Săptămâna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verde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(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coerență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aspecte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financiare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7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utilitate</a:t>
            </a:r>
            <a:r>
              <a:rPr lang="en-US" sz="37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) </a:t>
            </a:r>
          </a:p>
          <a:p>
            <a:pPr algn="l">
              <a:lnSpc>
                <a:spcPts val="5319"/>
              </a:lnSpc>
            </a:pPr>
            <a:endParaRPr lang="en-US" sz="37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419227" y="537527"/>
            <a:ext cx="7096373" cy="8519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4400" b="1" dirty="0" err="1">
                <a:solidFill>
                  <a:srgbClr val="004AAD"/>
                </a:solidFill>
                <a:ea typeface="Canva Sans Bold"/>
                <a:cs typeface="Canva Sans Bold"/>
                <a:sym typeface="Canva Sans Bold"/>
              </a:rPr>
              <a:t>Siguranța</a:t>
            </a:r>
            <a:r>
              <a:rPr lang="en-US" sz="4400" b="1" dirty="0">
                <a:solidFill>
                  <a:srgbClr val="004AAD"/>
                </a:solidFill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4400" b="1" dirty="0" err="1">
                <a:solidFill>
                  <a:srgbClr val="004AAD"/>
                </a:solidFill>
                <a:ea typeface="Canva Sans Bold"/>
                <a:cs typeface="Canva Sans Bold"/>
                <a:sym typeface="Canva Sans Bold"/>
              </a:rPr>
              <a:t>elevilor</a:t>
            </a:r>
            <a:endParaRPr lang="en-US" sz="4400" b="1" dirty="0">
              <a:solidFill>
                <a:srgbClr val="004AAD"/>
              </a:solidFill>
              <a:ea typeface="Canva Sans Bold"/>
              <a:cs typeface="Canva Sans Bold"/>
              <a:sym typeface="Canva Sans 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139769" y="0"/>
            <a:ext cx="2214049" cy="10287000"/>
            <a:chOff x="0" y="0"/>
            <a:chExt cx="1113717" cy="3752725"/>
          </a:xfrm>
          <a:solidFill>
            <a:srgbClr val="00B0F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113717" cy="3752726"/>
            </a:xfrm>
            <a:custGeom>
              <a:avLst/>
              <a:gdLst/>
              <a:ahLst/>
              <a:cxnLst/>
              <a:rect l="l" t="t" r="r" b="b"/>
              <a:pathLst>
                <a:path w="1113717" h="3752726">
                  <a:moveTo>
                    <a:pt x="0" y="0"/>
                  </a:moveTo>
                  <a:lnTo>
                    <a:pt x="1113717" y="0"/>
                  </a:lnTo>
                  <a:lnTo>
                    <a:pt x="1113717" y="3752726"/>
                  </a:lnTo>
                  <a:lnTo>
                    <a:pt x="0" y="3752726"/>
                  </a:lnTo>
                  <a:close/>
                </a:path>
              </a:pathLst>
            </a:custGeom>
            <a:grpFill/>
          </p:spPr>
        </p:sp>
      </p:grpSp>
      <p:grpSp>
        <p:nvGrpSpPr>
          <p:cNvPr id="4" name="Group 4"/>
          <p:cNvGrpSpPr/>
          <p:nvPr/>
        </p:nvGrpSpPr>
        <p:grpSpPr>
          <a:xfrm>
            <a:off x="16411721" y="8297497"/>
            <a:ext cx="1876279" cy="1989503"/>
            <a:chOff x="0" y="0"/>
            <a:chExt cx="684472" cy="725776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84472" cy="725776"/>
            </a:xfrm>
            <a:custGeom>
              <a:avLst/>
              <a:gdLst/>
              <a:ahLst/>
              <a:cxnLst/>
              <a:rect l="l" t="t" r="r" b="b"/>
              <a:pathLst>
                <a:path w="684472" h="725776">
                  <a:moveTo>
                    <a:pt x="0" y="0"/>
                  </a:moveTo>
                  <a:lnTo>
                    <a:pt x="684472" y="0"/>
                  </a:lnTo>
                  <a:lnTo>
                    <a:pt x="684472" y="725776"/>
                  </a:lnTo>
                  <a:lnTo>
                    <a:pt x="0" y="725776"/>
                  </a:lnTo>
                  <a:close/>
                </a:path>
              </a:pathLst>
            </a:custGeom>
            <a:solidFill>
              <a:srgbClr val="FFC700"/>
            </a:solidFill>
          </p:spPr>
        </p:sp>
      </p:grpSp>
      <p:sp>
        <p:nvSpPr>
          <p:cNvPr id="6" name="Freeform 6"/>
          <p:cNvSpPr/>
          <p:nvPr/>
        </p:nvSpPr>
        <p:spPr>
          <a:xfrm>
            <a:off x="15572840" y="9067152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9" y="0"/>
                </a:lnTo>
                <a:lnTo>
                  <a:pt x="1282089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9" name="Dreptunghi 8"/>
          <p:cNvSpPr/>
          <p:nvPr/>
        </p:nvSpPr>
        <p:spPr>
          <a:xfrm>
            <a:off x="374960" y="2588956"/>
            <a:ext cx="12801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o-RO" sz="4000" b="1" dirty="0">
              <a:solidFill>
                <a:srgbClr val="0070C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o-RO" sz="4000" b="1" dirty="0">
                <a:solidFill>
                  <a:srgbClr val="0070C0"/>
                </a:solidFill>
              </a:rPr>
              <a:t>Lipsa de feedback clar despre evoluția copilului;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sz="4000" b="1" dirty="0">
                <a:solidFill>
                  <a:srgbClr val="0070C0"/>
                </a:solidFill>
              </a:rPr>
              <a:t>Atitudine autoritară sau lipsă de empatie a cadrului didactic;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o-RO" sz="4000" b="1" dirty="0">
                <a:solidFill>
                  <a:srgbClr val="0070C0"/>
                </a:solidFill>
              </a:rPr>
              <a:t>Comunicarea se face rar sau doar în situații negative.</a:t>
            </a:r>
          </a:p>
        </p:txBody>
      </p:sp>
      <p:sp>
        <p:nvSpPr>
          <p:cNvPr id="10" name="Dreptunghi 9"/>
          <p:cNvSpPr/>
          <p:nvPr/>
        </p:nvSpPr>
        <p:spPr>
          <a:xfrm>
            <a:off x="2590800" y="800100"/>
            <a:ext cx="93933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3600" b="1" dirty="0">
                <a:solidFill>
                  <a:srgbClr val="0070C0"/>
                </a:solidFill>
              </a:rPr>
              <a:t>Comunicarea deficitară profesor – părinte –elev </a:t>
            </a:r>
            <a:endParaRPr lang="ro-RO" sz="3600" dirty="0">
              <a:solidFill>
                <a:srgbClr val="0070C0"/>
              </a:solidFill>
            </a:endParaRPr>
          </a:p>
        </p:txBody>
      </p:sp>
      <p:sp>
        <p:nvSpPr>
          <p:cNvPr id="11" name="Dreptunghi 10"/>
          <p:cNvSpPr/>
          <p:nvPr/>
        </p:nvSpPr>
        <p:spPr>
          <a:xfrm>
            <a:off x="533400" y="8024845"/>
            <a:ext cx="11658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ro-RO" sz="4000" b="1" dirty="0">
                <a:solidFill>
                  <a:srgbClr val="0070C0"/>
                </a:solidFill>
              </a:rPr>
              <a:t>Ton ridicat, critică excesivă, rușinare în fața clasei;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o-RO" sz="4000" b="1" dirty="0">
                <a:solidFill>
                  <a:srgbClr val="0070C0"/>
                </a:solidFill>
              </a:rPr>
              <a:t>Comparații frecvente între elevi.</a:t>
            </a:r>
          </a:p>
        </p:txBody>
      </p:sp>
      <p:sp>
        <p:nvSpPr>
          <p:cNvPr id="12" name="Dreptunghi 11"/>
          <p:cNvSpPr/>
          <p:nvPr/>
        </p:nvSpPr>
        <p:spPr>
          <a:xfrm>
            <a:off x="2723636" y="6309185"/>
            <a:ext cx="82523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3600" b="1" dirty="0">
                <a:solidFill>
                  <a:srgbClr val="0070C0"/>
                </a:solidFill>
              </a:rPr>
              <a:t>Atitudini inadecvate ale cadrelor didactice</a:t>
            </a:r>
          </a:p>
        </p:txBody>
      </p:sp>
    </p:spTree>
    <p:extLst>
      <p:ext uri="{BB962C8B-B14F-4D97-AF65-F5344CB8AC3E}">
        <p14:creationId xmlns:p14="http://schemas.microsoft.com/office/powerpoint/2010/main" val="4090385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392400" y="0"/>
            <a:ext cx="2209800" cy="10287000"/>
            <a:chOff x="0" y="0"/>
            <a:chExt cx="1271328" cy="3752725"/>
          </a:xfrm>
          <a:solidFill>
            <a:srgbClr val="00B0F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271328" cy="3752726"/>
            </a:xfrm>
            <a:custGeom>
              <a:avLst/>
              <a:gdLst/>
              <a:ahLst/>
              <a:cxnLst/>
              <a:rect l="l" t="t" r="r" b="b"/>
              <a:pathLst>
                <a:path w="1271328" h="3752726">
                  <a:moveTo>
                    <a:pt x="0" y="0"/>
                  </a:moveTo>
                  <a:lnTo>
                    <a:pt x="1271328" y="0"/>
                  </a:lnTo>
                  <a:lnTo>
                    <a:pt x="1271328" y="3752726"/>
                  </a:lnTo>
                  <a:lnTo>
                    <a:pt x="0" y="3752726"/>
                  </a:lnTo>
                  <a:close/>
                </a:path>
              </a:pathLst>
            </a:custGeom>
            <a:grpFill/>
          </p:spPr>
        </p:sp>
      </p:grpSp>
      <p:sp>
        <p:nvSpPr>
          <p:cNvPr id="4" name="Freeform 4"/>
          <p:cNvSpPr/>
          <p:nvPr/>
        </p:nvSpPr>
        <p:spPr>
          <a:xfrm>
            <a:off x="15856255" y="9029700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9" y="0"/>
                </a:lnTo>
                <a:lnTo>
                  <a:pt x="1282089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1237844" y="9603398"/>
            <a:ext cx="3909316" cy="1989503"/>
            <a:chOff x="0" y="0"/>
            <a:chExt cx="1426129" cy="72577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426129" cy="725776"/>
            </a:xfrm>
            <a:custGeom>
              <a:avLst/>
              <a:gdLst/>
              <a:ahLst/>
              <a:cxnLst/>
              <a:rect l="l" t="t" r="r" b="b"/>
              <a:pathLst>
                <a:path w="1426129" h="725776">
                  <a:moveTo>
                    <a:pt x="0" y="0"/>
                  </a:moveTo>
                  <a:lnTo>
                    <a:pt x="1426129" y="0"/>
                  </a:lnTo>
                  <a:lnTo>
                    <a:pt x="1426129" y="725776"/>
                  </a:lnTo>
                  <a:lnTo>
                    <a:pt x="0" y="725776"/>
                  </a:lnTo>
                  <a:close/>
                </a:path>
              </a:pathLst>
            </a:custGeom>
            <a:solidFill>
              <a:srgbClr val="FFC700"/>
            </a:solidFill>
          </p:spPr>
        </p:sp>
      </p:grpSp>
      <p:sp>
        <p:nvSpPr>
          <p:cNvPr id="7" name="TextBox 7"/>
          <p:cNvSpPr txBox="1"/>
          <p:nvPr/>
        </p:nvSpPr>
        <p:spPr>
          <a:xfrm>
            <a:off x="4743309" y="578738"/>
            <a:ext cx="8332776" cy="930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50"/>
              </a:lnSpc>
            </a:pPr>
            <a:r>
              <a:rPr lang="en-US" sz="6500" b="1">
                <a:solidFill>
                  <a:srgbClr val="004AAD"/>
                </a:solidFill>
                <a:latin typeface="Oswald Bold"/>
                <a:ea typeface="Oswald Bold"/>
                <a:cs typeface="Oswald Bold"/>
                <a:sym typeface="Oswald Bold"/>
              </a:rPr>
              <a:t>COMUNICARE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0" y="2328163"/>
            <a:ext cx="15392400" cy="62067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940343" lvl="1" indent="-470171" algn="just">
              <a:lnSpc>
                <a:spcPts val="6097"/>
              </a:lnSpc>
              <a:buFont typeface="Arial"/>
              <a:buChar char="•"/>
            </a:pPr>
            <a:r>
              <a:rPr lang="ro-RO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omunicarea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situației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școlare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complexe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la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sfârșitul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anului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școlar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(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părinți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care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află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foarte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târziu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de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situația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dificilă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a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copiilor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)</a:t>
            </a:r>
            <a:r>
              <a:rPr lang="ro-RO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;</a:t>
            </a:r>
          </a:p>
          <a:p>
            <a:pPr marL="940343" lvl="1" indent="-470171" algn="just">
              <a:lnSpc>
                <a:spcPts val="6097"/>
              </a:lnSpc>
              <a:buFont typeface="Arial"/>
              <a:buChar char="•"/>
            </a:pP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utilizarea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în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continuare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ca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și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canal  de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comunicare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ro-RO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hatsApp-ul</a:t>
            </a:r>
            <a:r>
              <a:rPr lang="ro-RO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;</a:t>
            </a:r>
            <a:endParaRPr lang="en-US" sz="3600" b="1" dirty="0">
              <a:solidFill>
                <a:srgbClr val="004AA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940343" lvl="1" indent="-470171" algn="just">
              <a:lnSpc>
                <a:spcPts val="6097"/>
              </a:lnSpc>
              <a:buFont typeface="Arial"/>
              <a:buChar char="•"/>
            </a:pP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conținutul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comunicării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(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modul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de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adresare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,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amenințări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,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ironii</a:t>
            </a:r>
            <a:r>
              <a:rPr lang="ro-RO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, refuz, implicarea altor părinți în soluționarea unor situații practice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etc.)</a:t>
            </a:r>
            <a:r>
              <a:rPr lang="ro-RO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;</a:t>
            </a:r>
            <a:endParaRPr lang="en-US" sz="3600" b="1" dirty="0">
              <a:solidFill>
                <a:srgbClr val="004AA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940343" lvl="1" indent="-470171" algn="just">
              <a:lnSpc>
                <a:spcPts val="6097"/>
              </a:lnSpc>
              <a:buFont typeface="Arial"/>
              <a:buChar char="•"/>
            </a:pP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incitarea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grupului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de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părinți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în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raport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cu un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părinte</a:t>
            </a:r>
            <a:r>
              <a:rPr lang="en-US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3600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nemulțumit</a:t>
            </a:r>
            <a:r>
              <a:rPr lang="ro-RO" sz="3600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.</a:t>
            </a:r>
            <a:endParaRPr lang="en-US" sz="3600" b="1" dirty="0">
              <a:solidFill>
                <a:srgbClr val="004AA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ctr">
              <a:lnSpc>
                <a:spcPts val="6097"/>
              </a:lnSpc>
            </a:pPr>
            <a:endParaRPr lang="en-US" sz="4355" b="1" dirty="0">
              <a:solidFill>
                <a:srgbClr val="004AA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4090635" y="37542"/>
            <a:ext cx="2594271" cy="10287000"/>
            <a:chOff x="0" y="0"/>
            <a:chExt cx="946397" cy="3752725"/>
          </a:xfrm>
          <a:solidFill>
            <a:srgbClr val="00B0F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946397" cy="3752726"/>
            </a:xfrm>
            <a:custGeom>
              <a:avLst/>
              <a:gdLst/>
              <a:ahLst/>
              <a:cxnLst/>
              <a:rect l="l" t="t" r="r" b="b"/>
              <a:pathLst>
                <a:path w="946397" h="3752726">
                  <a:moveTo>
                    <a:pt x="0" y="0"/>
                  </a:moveTo>
                  <a:lnTo>
                    <a:pt x="946397" y="0"/>
                  </a:lnTo>
                  <a:lnTo>
                    <a:pt x="946397" y="3752726"/>
                  </a:lnTo>
                  <a:lnTo>
                    <a:pt x="0" y="3752726"/>
                  </a:lnTo>
                  <a:close/>
                </a:path>
              </a:pathLst>
            </a:custGeom>
            <a:grpFill/>
          </p:spPr>
        </p:sp>
      </p:grpSp>
      <p:sp>
        <p:nvSpPr>
          <p:cNvPr id="4" name="Freeform 4"/>
          <p:cNvSpPr/>
          <p:nvPr/>
        </p:nvSpPr>
        <p:spPr>
          <a:xfrm>
            <a:off x="15977211" y="818065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9" y="0"/>
                </a:lnTo>
                <a:lnTo>
                  <a:pt x="1282089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09699" y="3522903"/>
            <a:ext cx="13271671" cy="67787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predare-învățare-evaluare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centrare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pe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așteptări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înalte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care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depășesc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programa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școlară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</a:t>
            </a:r>
            <a:endParaRPr lang="ro-RO" sz="2800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o-RO" sz="2800" dirty="0"/>
              <a:t>      </a:t>
            </a:r>
            <a:r>
              <a:rPr lang="ro-RO" sz="2800" b="1" dirty="0">
                <a:solidFill>
                  <a:srgbClr val="0070C0"/>
                </a:solidFill>
              </a:rPr>
              <a:t>Profesorul explică modul în care elevul este evaluat </a:t>
            </a:r>
            <a:r>
              <a:rPr lang="ro-RO" sz="2800" b="1" dirty="0" err="1">
                <a:solidFill>
                  <a:srgbClr val="0070C0"/>
                </a:solidFill>
              </a:rPr>
              <a:t>şi</a:t>
            </a:r>
            <a:r>
              <a:rPr lang="ro-RO" sz="2800" b="1" dirty="0">
                <a:solidFill>
                  <a:srgbClr val="0070C0"/>
                </a:solidFill>
              </a:rPr>
              <a:t>   criteriile de evaluare;</a:t>
            </a:r>
            <a:endParaRPr lang="ro-RO" sz="2800" b="1" dirty="0">
              <a:solidFill>
                <a:srgbClr val="0070C0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ro-RO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Transmiterea către părinți că programa este încărcată – în fapt, predarea este ghidată de culegeri/ auxiliare; </a:t>
            </a:r>
            <a:endParaRPr lang="en-US" sz="2800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transparența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evaluării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/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eliminarea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evaluării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compar</a:t>
            </a:r>
            <a:r>
              <a:rPr lang="ro-RO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tive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modalități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evaluare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</a:t>
            </a:r>
            <a:endParaRPr lang="ro-RO" sz="2800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teme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excesive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sau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care nu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sunt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acord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cu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programa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școlară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rupte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din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contextul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2800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predării</a:t>
            </a:r>
            <a:r>
              <a:rPr lang="en-US" sz="28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</a:t>
            </a:r>
          </a:p>
          <a:p>
            <a:pPr algn="l">
              <a:lnSpc>
                <a:spcPts val="5459"/>
              </a:lnSpc>
            </a:pPr>
            <a:endParaRPr lang="en-US" sz="2800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64596" y="1376192"/>
            <a:ext cx="11560803" cy="936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Predare</a:t>
            </a: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-</a:t>
            </a:r>
            <a:r>
              <a:rPr lang="ro-RO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învățare-evaluare</a:t>
            </a:r>
            <a:endParaRPr lang="en-US" sz="5199" b="1" dirty="0">
              <a:solidFill>
                <a:srgbClr val="004AA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993504" y="-22860"/>
            <a:ext cx="2594271" cy="10287000"/>
            <a:chOff x="0" y="0"/>
            <a:chExt cx="946397" cy="3752725"/>
          </a:xfrm>
          <a:solidFill>
            <a:srgbClr val="0070C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946397" cy="3752726"/>
            </a:xfrm>
            <a:custGeom>
              <a:avLst/>
              <a:gdLst/>
              <a:ahLst/>
              <a:cxnLst/>
              <a:rect l="l" t="t" r="r" b="b"/>
              <a:pathLst>
                <a:path w="946397" h="3752726">
                  <a:moveTo>
                    <a:pt x="0" y="0"/>
                  </a:moveTo>
                  <a:lnTo>
                    <a:pt x="946397" y="0"/>
                  </a:lnTo>
                  <a:lnTo>
                    <a:pt x="946397" y="3752726"/>
                  </a:lnTo>
                  <a:lnTo>
                    <a:pt x="0" y="3752726"/>
                  </a:lnTo>
                  <a:close/>
                </a:path>
              </a:pathLst>
            </a:custGeom>
            <a:solidFill>
              <a:srgbClr val="00B0F0"/>
            </a:solidFill>
          </p:spPr>
        </p:sp>
      </p:grpSp>
      <p:sp>
        <p:nvSpPr>
          <p:cNvPr id="4" name="Freeform 4"/>
          <p:cNvSpPr/>
          <p:nvPr/>
        </p:nvSpPr>
        <p:spPr>
          <a:xfrm>
            <a:off x="15977211" y="818065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9" y="0"/>
                </a:lnTo>
                <a:lnTo>
                  <a:pt x="1282089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424725" y="3619500"/>
            <a:ext cx="12678388" cy="63478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ritmul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parcurgere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a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programei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școlare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reflecție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privind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elementele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conținut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care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produc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de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regulă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dificultăți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formarea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competențelor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elevilor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</a:t>
            </a:r>
            <a:endParaRPr lang="ro-RO" sz="3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ro-RO" sz="4000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CATALOGUL ELECTRONIC!!!!! Impactul transparenței notării;</a:t>
            </a:r>
            <a:endParaRPr lang="en-US" sz="3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notarea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ritmică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  se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notează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elevii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ultima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perioadă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a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anului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școlar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(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cazuri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semnalate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);</a:t>
            </a:r>
          </a:p>
          <a:p>
            <a:pPr algn="l">
              <a:lnSpc>
                <a:spcPts val="5459"/>
              </a:lnSpc>
            </a:pPr>
            <a:endParaRPr lang="en-US" sz="3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64597" y="1376192"/>
            <a:ext cx="8554740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Predare-învățare-evaluare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A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487400" y="0"/>
            <a:ext cx="2594271" cy="10287000"/>
            <a:chOff x="0" y="0"/>
            <a:chExt cx="946397" cy="3752725"/>
          </a:xfrm>
          <a:solidFill>
            <a:srgbClr val="0070C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946397" cy="3752726"/>
            </a:xfrm>
            <a:custGeom>
              <a:avLst/>
              <a:gdLst/>
              <a:ahLst/>
              <a:cxnLst/>
              <a:rect l="l" t="t" r="r" b="b"/>
              <a:pathLst>
                <a:path w="946397" h="3752726">
                  <a:moveTo>
                    <a:pt x="0" y="0"/>
                  </a:moveTo>
                  <a:lnTo>
                    <a:pt x="946397" y="0"/>
                  </a:lnTo>
                  <a:lnTo>
                    <a:pt x="946397" y="3752726"/>
                  </a:lnTo>
                  <a:lnTo>
                    <a:pt x="0" y="3752726"/>
                  </a:lnTo>
                  <a:close/>
                </a:path>
              </a:pathLst>
            </a:custGeom>
            <a:grpFill/>
          </p:spPr>
        </p:sp>
      </p:grpSp>
      <p:sp>
        <p:nvSpPr>
          <p:cNvPr id="4" name="Freeform 4"/>
          <p:cNvSpPr/>
          <p:nvPr/>
        </p:nvSpPr>
        <p:spPr>
          <a:xfrm>
            <a:off x="15977211" y="818065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9" y="0"/>
                </a:lnTo>
                <a:lnTo>
                  <a:pt x="1282089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304800" y="3086100"/>
            <a:ext cx="12678388" cy="84014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probleme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legate de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utilizarea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auxiliarelor:calitatea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acestora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exces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nejustificat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haotic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</a:t>
            </a:r>
          </a:p>
          <a:p>
            <a:pPr algn="just">
              <a:lnSpc>
                <a:spcPts val="5459"/>
              </a:lnSpc>
            </a:pPr>
            <a:endParaRPr lang="en-US" sz="3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respectarea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normelor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sănătate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(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ghiozdan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structura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orarului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,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curba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efort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etc.)</a:t>
            </a:r>
          </a:p>
          <a:p>
            <a:pPr algn="just">
              <a:lnSpc>
                <a:spcPts val="5459"/>
              </a:lnSpc>
            </a:pPr>
            <a:endParaRPr lang="en-US" sz="3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marL="841999" lvl="1" indent="-420999" algn="just">
              <a:lnSpc>
                <a:spcPts val="5459"/>
              </a:lnSpc>
              <a:buFont typeface="Arial"/>
              <a:buChar char="•"/>
            </a:pP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comunicarea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rezultatelor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evaluării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cu mare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întârziere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;</a:t>
            </a:r>
            <a:r>
              <a:rPr lang="ro-RO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dreptul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de a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primi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rezultatele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evaluărilor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scrise</a:t>
            </a:r>
            <a:r>
              <a:rPr lang="en-US" sz="3899" b="1" dirty="0">
                <a:solidFill>
                  <a:srgbClr val="004AAD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FF0000"/>
                </a:solidFill>
                <a:latin typeface="Arimo Bold"/>
                <a:ea typeface="Arimo Bold"/>
                <a:cs typeface="Arimo Bold"/>
                <a:sym typeface="Arimo Bold"/>
              </a:rPr>
              <a:t>în</a:t>
            </a:r>
            <a:r>
              <a:rPr lang="en-US" sz="3899" b="1" dirty="0">
                <a:solidFill>
                  <a:srgbClr val="FF0000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FF0000"/>
                </a:solidFill>
                <a:latin typeface="Arimo Bold"/>
                <a:ea typeface="Arimo Bold"/>
                <a:cs typeface="Arimo Bold"/>
                <a:sym typeface="Arimo Bold"/>
              </a:rPr>
              <a:t>termen</a:t>
            </a:r>
            <a:r>
              <a:rPr lang="en-US" sz="3899" b="1" dirty="0">
                <a:solidFill>
                  <a:srgbClr val="FF0000"/>
                </a:solidFill>
                <a:latin typeface="Arimo Bold"/>
                <a:ea typeface="Arimo Bold"/>
                <a:cs typeface="Arimo Bold"/>
                <a:sym typeface="Arimo Bold"/>
              </a:rPr>
              <a:t> de maximum 15 </a:t>
            </a:r>
            <a:r>
              <a:rPr lang="en-US" sz="3899" b="1" dirty="0" err="1">
                <a:solidFill>
                  <a:srgbClr val="FF0000"/>
                </a:solidFill>
                <a:latin typeface="Arimo Bold"/>
                <a:ea typeface="Arimo Bold"/>
                <a:cs typeface="Arimo Bold"/>
                <a:sym typeface="Arimo Bold"/>
              </a:rPr>
              <a:t>zile</a:t>
            </a:r>
            <a:r>
              <a:rPr lang="en-US" sz="3899" b="1" dirty="0">
                <a:solidFill>
                  <a:srgbClr val="FF0000"/>
                </a:solidFill>
                <a:latin typeface="Arimo Bold"/>
                <a:ea typeface="Arimo Bold"/>
                <a:cs typeface="Arimo Bold"/>
                <a:sym typeface="Arimo Bold"/>
              </a:rPr>
              <a:t> </a:t>
            </a:r>
            <a:r>
              <a:rPr lang="en-US" sz="3899" b="1" dirty="0" err="1">
                <a:solidFill>
                  <a:srgbClr val="FF0000"/>
                </a:solidFill>
                <a:latin typeface="Arimo Bold"/>
                <a:ea typeface="Arimo Bold"/>
                <a:cs typeface="Arimo Bold"/>
                <a:sym typeface="Arimo Bold"/>
              </a:rPr>
              <a:t>lucrătoare</a:t>
            </a:r>
            <a:r>
              <a:rPr lang="en-US" sz="3899" b="1" dirty="0">
                <a:solidFill>
                  <a:srgbClr val="FF0000"/>
                </a:solidFill>
                <a:latin typeface="Arimo Bold"/>
                <a:ea typeface="Arimo Bold"/>
                <a:cs typeface="Arimo Bold"/>
                <a:sym typeface="Arimo Bold"/>
              </a:rPr>
              <a:t>;</a:t>
            </a:r>
          </a:p>
          <a:p>
            <a:pPr algn="just">
              <a:lnSpc>
                <a:spcPts val="5459"/>
              </a:lnSpc>
            </a:pPr>
            <a:endParaRPr lang="en-US" sz="3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  <a:p>
            <a:pPr algn="l">
              <a:lnSpc>
                <a:spcPts val="5459"/>
              </a:lnSpc>
            </a:pPr>
            <a:endParaRPr lang="en-US" sz="3899" b="1" dirty="0">
              <a:solidFill>
                <a:srgbClr val="004AAD"/>
              </a:solidFill>
              <a:latin typeface="Arimo Bold"/>
              <a:ea typeface="Arimo Bold"/>
              <a:cs typeface="Arimo Bold"/>
              <a:sym typeface="Arimo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64597" y="1376192"/>
            <a:ext cx="8554740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Predare-învățare-evaluare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177863" y="-527084"/>
            <a:ext cx="2635063" cy="10927030"/>
            <a:chOff x="0" y="0"/>
            <a:chExt cx="1498405" cy="3986210"/>
          </a:xfrm>
          <a:solidFill>
            <a:srgbClr val="00B0F0"/>
          </a:solidFill>
        </p:grpSpPr>
        <p:sp>
          <p:nvSpPr>
            <p:cNvPr id="3" name="Freeform 3"/>
            <p:cNvSpPr/>
            <p:nvPr/>
          </p:nvSpPr>
          <p:spPr>
            <a:xfrm>
              <a:off x="0" y="0"/>
              <a:ext cx="1498405" cy="3986210"/>
            </a:xfrm>
            <a:custGeom>
              <a:avLst/>
              <a:gdLst/>
              <a:ahLst/>
              <a:cxnLst/>
              <a:rect l="l" t="t" r="r" b="b"/>
              <a:pathLst>
                <a:path w="1498405" h="3986210">
                  <a:moveTo>
                    <a:pt x="0" y="0"/>
                  </a:moveTo>
                  <a:lnTo>
                    <a:pt x="1498405" y="0"/>
                  </a:lnTo>
                  <a:lnTo>
                    <a:pt x="1498405" y="3986210"/>
                  </a:lnTo>
                  <a:lnTo>
                    <a:pt x="0" y="3986210"/>
                  </a:lnTo>
                  <a:close/>
                </a:path>
              </a:pathLst>
            </a:custGeom>
            <a:grpFill/>
          </p:spPr>
        </p:sp>
      </p:grpSp>
      <p:sp>
        <p:nvSpPr>
          <p:cNvPr id="4" name="Freeform 4"/>
          <p:cNvSpPr/>
          <p:nvPr/>
        </p:nvSpPr>
        <p:spPr>
          <a:xfrm>
            <a:off x="1288532" y="9258300"/>
            <a:ext cx="1282089" cy="191148"/>
          </a:xfrm>
          <a:custGeom>
            <a:avLst/>
            <a:gdLst/>
            <a:ahLst/>
            <a:cxnLst/>
            <a:rect l="l" t="t" r="r" b="b"/>
            <a:pathLst>
              <a:path w="1282089" h="191148">
                <a:moveTo>
                  <a:pt x="0" y="0"/>
                </a:moveTo>
                <a:lnTo>
                  <a:pt x="1282089" y="0"/>
                </a:lnTo>
                <a:lnTo>
                  <a:pt x="1282089" y="191148"/>
                </a:lnTo>
                <a:lnTo>
                  <a:pt x="0" y="19114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5633095" y="929881"/>
            <a:ext cx="8758162" cy="9201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559"/>
              </a:lnSpc>
            </a:pPr>
            <a:r>
              <a:rPr lang="en-US" sz="5399" b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Alte aspecte sezizate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570621" y="4652327"/>
            <a:ext cx="14127221" cy="36588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122679" lvl="1" indent="-561340" algn="ctr">
              <a:lnSpc>
                <a:spcPts val="7279"/>
              </a:lnSpc>
              <a:buFont typeface="Arial"/>
              <a:buChar char="•"/>
            </a:pP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integrarea</a:t>
            </a: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copiilor</a:t>
            </a: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cu </a:t>
            </a:r>
            <a:r>
              <a:rPr lang="ro-RO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CES</a:t>
            </a:r>
            <a:endParaRPr lang="en-US" sz="5199" b="1" dirty="0">
              <a:solidFill>
                <a:srgbClr val="004AA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1122679" lvl="1" indent="-561340" algn="ctr">
              <a:lnSpc>
                <a:spcPts val="7279"/>
              </a:lnSpc>
              <a:buFont typeface="Arial"/>
              <a:buChar char="•"/>
            </a:pP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colectarea</a:t>
            </a: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de </a:t>
            </a: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sume</a:t>
            </a: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de </a:t>
            </a: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bani</a:t>
            </a:r>
            <a:endParaRPr lang="en-US" sz="5199" b="1" dirty="0">
              <a:solidFill>
                <a:srgbClr val="004AA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1122679" lvl="1" indent="-561340" algn="ctr">
              <a:lnSpc>
                <a:spcPts val="7279"/>
              </a:lnSpc>
              <a:buFont typeface="Arial"/>
              <a:buChar char="•"/>
            </a:pP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organizarea</a:t>
            </a: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de after school</a:t>
            </a:r>
            <a:r>
              <a:rPr lang="ro-RO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în regim</a:t>
            </a: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</a:t>
            </a: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privat</a:t>
            </a: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cu </a:t>
            </a: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elevii</a:t>
            </a:r>
            <a:r>
              <a:rPr lang="en-US" sz="5199" b="1" dirty="0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din </a:t>
            </a:r>
            <a:r>
              <a:rPr lang="en-US" sz="5199" b="1" dirty="0" err="1">
                <a:solidFill>
                  <a:srgbClr val="004AA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clasă</a:t>
            </a:r>
            <a:endParaRPr lang="en-US" sz="5199" b="1" dirty="0">
              <a:solidFill>
                <a:srgbClr val="004AAD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508</Words>
  <Application>Microsoft Office PowerPoint</Application>
  <PresentationFormat>Particularizare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10</vt:i4>
      </vt:variant>
    </vt:vector>
  </HeadingPairs>
  <TitlesOfParts>
    <vt:vector size="16" baseType="lpstr">
      <vt:lpstr>Arimo Bold</vt:lpstr>
      <vt:lpstr>Arial</vt:lpstr>
      <vt:lpstr>Calibri</vt:lpstr>
      <vt:lpstr>Canva Sans Bold</vt:lpstr>
      <vt:lpstr>Oswald Bold</vt:lpstr>
      <vt:lpstr>Office Theme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Yellow Gray and Black Minimalist industries Presentation</dc:title>
  <dc:creator>Gabriela</dc:creator>
  <cp:lastModifiedBy>Vasile Chindris</cp:lastModifiedBy>
  <cp:revision>14</cp:revision>
  <dcterms:created xsi:type="dcterms:W3CDTF">2006-08-16T00:00:00Z</dcterms:created>
  <dcterms:modified xsi:type="dcterms:W3CDTF">2025-10-14T07:56:22Z</dcterms:modified>
  <dc:identifier>DAGQcUeLqzg</dc:identifier>
</cp:coreProperties>
</file>