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Vânzări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B46-4EED-B9E9-9302405CB8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B46-4EED-B9E9-9302405CB8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B46-4EED-B9E9-9302405CB8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B46-4EED-B9E9-9302405CB85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Foaie1!$A$2:$A$5</c:f>
              <c:strCache>
                <c:ptCount val="4"/>
                <c:pt idx="0">
                  <c:v>INSUFICIENT</c:v>
                </c:pt>
                <c:pt idx="1">
                  <c:v>SUFICIENT</c:v>
                </c:pt>
                <c:pt idx="2">
                  <c:v>BINE</c:v>
                </c:pt>
                <c:pt idx="3">
                  <c:v>FOARTE BINE</c:v>
                </c:pt>
              </c:strCache>
            </c:strRef>
          </c:cat>
          <c:val>
            <c:numRef>
              <c:f>Foaie1!$B$2:$B$5</c:f>
              <c:numCache>
                <c:formatCode>General</c:formatCode>
                <c:ptCount val="4"/>
                <c:pt idx="0">
                  <c:v>11</c:v>
                </c:pt>
                <c:pt idx="1">
                  <c:v>155</c:v>
                </c:pt>
                <c:pt idx="2">
                  <c:v>912</c:v>
                </c:pt>
                <c:pt idx="3">
                  <c:v>1302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57-4A90-AB63-CE44FA6E3FB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o-R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Foaie1!$A$2:$A$7</c:f>
              <c:strCache>
                <c:ptCount val="6"/>
                <c:pt idx="0">
                  <c:v>Item 10 sensul cuvintelor</c:v>
                </c:pt>
                <c:pt idx="1">
                  <c:v>Item 12 A/F</c:v>
                </c:pt>
                <c:pt idx="2">
                  <c:v>Item 7 antonime</c:v>
                </c:pt>
                <c:pt idx="3">
                  <c:v>Item 9 completarea cuvintelor</c:v>
                </c:pt>
                <c:pt idx="4">
                  <c:v>Item 11 sinonime</c:v>
                </c:pt>
                <c:pt idx="5">
                  <c:v>Item 15 răspuns cu motivare</c:v>
                </c:pt>
              </c:strCache>
            </c:strRef>
          </c:cat>
          <c:val>
            <c:numRef>
              <c:f>Foaie1!$B$2:$B$7</c:f>
              <c:numCache>
                <c:formatCode>General</c:formatCode>
                <c:ptCount val="6"/>
                <c:pt idx="0">
                  <c:v>2274</c:v>
                </c:pt>
                <c:pt idx="1">
                  <c:v>2302</c:v>
                </c:pt>
                <c:pt idx="2">
                  <c:v>1056</c:v>
                </c:pt>
                <c:pt idx="3">
                  <c:v>1836</c:v>
                </c:pt>
                <c:pt idx="4">
                  <c:v>1096</c:v>
                </c:pt>
                <c:pt idx="5">
                  <c:v>1391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1A-4FB2-BEE1-28192DF2DED1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Coloană1</c:v>
                </c:pt>
              </c:strCache>
            </c:strRef>
          </c:tx>
          <c:invertIfNegative val="0"/>
          <c:cat>
            <c:strRef>
              <c:f>Foaie1!$A$2:$A$7</c:f>
              <c:strCache>
                <c:ptCount val="6"/>
                <c:pt idx="0">
                  <c:v>Item 10 sensul cuvintelor</c:v>
                </c:pt>
                <c:pt idx="1">
                  <c:v>Item 12 A/F</c:v>
                </c:pt>
                <c:pt idx="2">
                  <c:v>Item 7 antonime</c:v>
                </c:pt>
                <c:pt idx="3">
                  <c:v>Item 9 completarea cuvintelor</c:v>
                </c:pt>
                <c:pt idx="4">
                  <c:v>Item 11 sinonime</c:v>
                </c:pt>
                <c:pt idx="5">
                  <c:v>Item 15 răspuns cu motivare</c:v>
                </c:pt>
              </c:strCache>
            </c:strRef>
          </c:cat>
          <c:val>
            <c:numRef>
              <c:f>Foaie1!$C$2:$C$7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1-911A-4FB2-BEE1-28192DF2DED1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Coloană2</c:v>
                </c:pt>
              </c:strCache>
            </c:strRef>
          </c:tx>
          <c:invertIfNegative val="0"/>
          <c:cat>
            <c:strRef>
              <c:f>Foaie1!$A$2:$A$7</c:f>
              <c:strCache>
                <c:ptCount val="6"/>
                <c:pt idx="0">
                  <c:v>Item 10 sensul cuvintelor</c:v>
                </c:pt>
                <c:pt idx="1">
                  <c:v>Item 12 A/F</c:v>
                </c:pt>
                <c:pt idx="2">
                  <c:v>Item 7 antonime</c:v>
                </c:pt>
                <c:pt idx="3">
                  <c:v>Item 9 completarea cuvintelor</c:v>
                </c:pt>
                <c:pt idx="4">
                  <c:v>Item 11 sinonime</c:v>
                </c:pt>
                <c:pt idx="5">
                  <c:v>Item 15 răspuns cu motivare</c:v>
                </c:pt>
              </c:strCache>
            </c:strRef>
          </c:cat>
          <c:val>
            <c:numRef>
              <c:f>Foaie1!$D$2:$D$7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911A-4FB2-BEE1-28192DF2DE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6771584"/>
        <c:axId val="46773376"/>
        <c:axId val="0"/>
      </c:bar3DChart>
      <c:catAx>
        <c:axId val="46771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6773376"/>
        <c:crosses val="autoZero"/>
        <c:auto val="1"/>
        <c:lblAlgn val="ctr"/>
        <c:lblOffset val="100"/>
        <c:noMultiLvlLbl val="0"/>
      </c:catAx>
      <c:valAx>
        <c:axId val="46773376"/>
        <c:scaling>
          <c:orientation val="minMax"/>
          <c:max val="238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67715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Coloană1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4A3-462D-83DF-25211E97CB18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261-4393-AA17-95DE28DB26A6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4A3-462D-83DF-25211E97CB18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261-4393-AA17-95DE28DB26A6}"/>
              </c:ext>
            </c:extLst>
          </c:dPt>
          <c:dLbls>
            <c:dLbl>
              <c:idx val="1"/>
              <c:layout>
                <c:manualLayout>
                  <c:x val="-1.8165341365598046E-2"/>
                  <c:y val="0.1109244559774024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61-4393-AA17-95DE28DB26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Foaie1!$A$2:$A$5</c:f>
              <c:strCache>
                <c:ptCount val="4"/>
                <c:pt idx="0">
                  <c:v>INSUFICIENT18</c:v>
                </c:pt>
                <c:pt idx="1">
                  <c:v>SUFICIENT</c:v>
                </c:pt>
                <c:pt idx="2">
                  <c:v>BINE</c:v>
                </c:pt>
                <c:pt idx="3">
                  <c:v>FOARTE BINE1553</c:v>
                </c:pt>
              </c:strCache>
            </c:strRef>
          </c:cat>
          <c:val>
            <c:numRef>
              <c:f>Foaie1!$B$2:$B$5</c:f>
              <c:numCache>
                <c:formatCode>General</c:formatCode>
                <c:ptCount val="4"/>
                <c:pt idx="0">
                  <c:v>18</c:v>
                </c:pt>
                <c:pt idx="1">
                  <c:v>117</c:v>
                </c:pt>
                <c:pt idx="2">
                  <c:v>692</c:v>
                </c:pt>
                <c:pt idx="3">
                  <c:v>1553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61-4393-AA17-95DE28DB26A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cat>
            <c:strRef>
              <c:f>Foaie1!$A$2:$A$6</c:f>
              <c:strCache>
                <c:ptCount val="5"/>
                <c:pt idx="0">
                  <c:v>Item 1 scrierea numerelor cu cifre</c:v>
                </c:pt>
                <c:pt idx="1">
                  <c:v>Item 2 recunoașterea numerelor</c:v>
                </c:pt>
                <c:pt idx="2">
                  <c:v>Item 12 rezolvarea unei probleme în 2 etape</c:v>
                </c:pt>
                <c:pt idx="3">
                  <c:v>Item 13 rezolvarea unei probleme în 2 etape</c:v>
                </c:pt>
                <c:pt idx="4">
                  <c:v>Item 14 rezolvarea unei probleme complexe</c:v>
                </c:pt>
              </c:strCache>
            </c:strRef>
          </c:cat>
          <c:val>
            <c:numRef>
              <c:f>Foaie1!$B$2:$B$6</c:f>
              <c:numCache>
                <c:formatCode>General</c:formatCode>
                <c:ptCount val="5"/>
                <c:pt idx="0">
                  <c:v>2155</c:v>
                </c:pt>
                <c:pt idx="1">
                  <c:v>2196</c:v>
                </c:pt>
                <c:pt idx="2">
                  <c:v>1488</c:v>
                </c:pt>
                <c:pt idx="3">
                  <c:v>1439</c:v>
                </c:pt>
                <c:pt idx="4">
                  <c:v>1285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2-4CC4-A1CE-8CEE4E1A83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032192"/>
        <c:axId val="45033728"/>
      </c:barChart>
      <c:catAx>
        <c:axId val="450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033728"/>
        <c:crosses val="autoZero"/>
        <c:auto val="1"/>
        <c:lblAlgn val="ctr"/>
        <c:lblOffset val="100"/>
        <c:noMultiLvlLbl val="0"/>
      </c:catAx>
      <c:valAx>
        <c:axId val="45033728"/>
        <c:scaling>
          <c:orientation val="minMax"/>
          <c:max val="23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0321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8830EBF-C5F9-41B1-BFC4-6849B18D1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700" y="2404534"/>
            <a:ext cx="9066727" cy="1646302"/>
          </a:xfrm>
        </p:spPr>
        <p:txBody>
          <a:bodyPr/>
          <a:lstStyle/>
          <a:p>
            <a:pPr algn="ctr"/>
            <a:r>
              <a:rPr lang="ro-RO" dirty="0">
                <a:solidFill>
                  <a:srgbClr val="00B050"/>
                </a:solidFill>
              </a:rPr>
              <a:t>RAPORT DE ANALIZĂ </a:t>
            </a:r>
            <a:br>
              <a:rPr lang="ro-RO" dirty="0"/>
            </a:br>
            <a:r>
              <a:rPr lang="ro-RO" dirty="0"/>
              <a:t>a rezultatelor la </a:t>
            </a:r>
            <a:br>
              <a:rPr lang="ro-RO" dirty="0"/>
            </a:br>
            <a:r>
              <a:rPr lang="ro-RO" dirty="0">
                <a:solidFill>
                  <a:srgbClr val="00B050"/>
                </a:solidFill>
              </a:rPr>
              <a:t>EVALUAREA STANDARDIZATĂ</a:t>
            </a:r>
            <a:r>
              <a:rPr lang="ro-RO" dirty="0"/>
              <a:t>, clasa a III-a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7B0A4B61-4588-4AA3-AA09-835A3ABE47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/>
              <a:t>Anul școlar 2024-2025</a:t>
            </a:r>
          </a:p>
        </p:txBody>
      </p:sp>
      <p:sp>
        <p:nvSpPr>
          <p:cNvPr id="5" name="CasetăText 4">
            <a:extLst>
              <a:ext uri="{FF2B5EF4-FFF2-40B4-BE49-F238E27FC236}">
                <a16:creationId xmlns:a16="http://schemas.microsoft.com/office/drawing/2014/main" id="{B51FCD84-3509-463E-BB6C-1FB73787C8FC}"/>
              </a:ext>
            </a:extLst>
          </p:cNvPr>
          <p:cNvSpPr txBox="1"/>
          <p:nvPr/>
        </p:nvSpPr>
        <p:spPr>
          <a:xfrm>
            <a:off x="5811227" y="5530053"/>
            <a:ext cx="61087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800" dirty="0"/>
              <a:t>Întocmit,</a:t>
            </a:r>
          </a:p>
          <a:p>
            <a:r>
              <a:rPr lang="ro-RO" dirty="0"/>
              <a:t>IS pentru învățământul primar și alternative educaționale</a:t>
            </a:r>
          </a:p>
          <a:p>
            <a:r>
              <a:rPr lang="ro-RO" dirty="0"/>
              <a:t>GRAMA TEREZIA ILDIKO</a:t>
            </a:r>
          </a:p>
        </p:txBody>
      </p:sp>
    </p:spTree>
    <p:extLst>
      <p:ext uri="{BB962C8B-B14F-4D97-AF65-F5344CB8AC3E}">
        <p14:creationId xmlns:p14="http://schemas.microsoft.com/office/powerpoint/2010/main" val="3590851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0690746-130B-4576-958C-DA31F85F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Raport de analiză a rezultatelor la EVALUAREA STANDARDIZATĂ, clasa a III-a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8D58857-0F6D-4665-9733-61E24D83C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sz="2800" dirty="0"/>
              <a:t>Număr elevi înscriși: 3937</a:t>
            </a:r>
          </a:p>
          <a:p>
            <a:r>
              <a:rPr lang="ro-RO" sz="2800" dirty="0"/>
              <a:t>Număr de elevi participanți: 2380</a:t>
            </a:r>
          </a:p>
          <a:p>
            <a:endParaRPr lang="ro-RO" dirty="0"/>
          </a:p>
          <a:p>
            <a:endParaRPr lang="ro-RO" dirty="0"/>
          </a:p>
          <a:p>
            <a:r>
              <a:rPr lang="ro-RO" sz="2800" dirty="0"/>
              <a:t>Prezentarea va analiza performanțele elevilor la disciplinele LIMBA ROMÂNĂ și MATEMATICĂ.</a:t>
            </a:r>
          </a:p>
        </p:txBody>
      </p:sp>
    </p:spTree>
    <p:extLst>
      <p:ext uri="{BB962C8B-B14F-4D97-AF65-F5344CB8AC3E}">
        <p14:creationId xmlns:p14="http://schemas.microsoft.com/office/powerpoint/2010/main" val="3214403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81BC790-0C94-4727-8A08-B5B184EEF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Rezultate generale – LIMBA ROMÂNĂ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59021DA-1D2E-4C9A-8A78-00AE2572E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21678"/>
            <a:ext cx="8596668" cy="3880773"/>
          </a:xfrm>
        </p:spPr>
        <p:txBody>
          <a:bodyPr/>
          <a:lstStyle/>
          <a:p>
            <a:r>
              <a:rPr lang="ro-RO" dirty="0"/>
              <a:t>Repartizarea elevilor pe categorii de punctaj: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ro-RO" b="1" dirty="0">
                <a:solidFill>
                  <a:srgbClr val="92D050"/>
                </a:solidFill>
              </a:rPr>
              <a:t>INSUFICIENT</a:t>
            </a:r>
            <a:r>
              <a:rPr lang="ro-RO" dirty="0"/>
              <a:t> – 11 elevi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ro-RO" dirty="0">
                <a:solidFill>
                  <a:srgbClr val="00B050"/>
                </a:solidFill>
              </a:rPr>
              <a:t>SUFICIENT</a:t>
            </a:r>
            <a:r>
              <a:rPr lang="ro-RO" dirty="0"/>
              <a:t> – 155 elevi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ro-RO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BINE</a:t>
            </a:r>
            <a:r>
              <a:rPr lang="ro-RO" dirty="0"/>
              <a:t> – 912 elevi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ro-RO" dirty="0">
                <a:solidFill>
                  <a:srgbClr val="FF0000"/>
                </a:solidFill>
              </a:rPr>
              <a:t>FOARTE BINE </a:t>
            </a:r>
            <a:r>
              <a:rPr lang="ro-RO" dirty="0"/>
              <a:t>– 1302 elevi</a:t>
            </a:r>
          </a:p>
          <a:p>
            <a:pPr marL="0" indent="0">
              <a:buNone/>
            </a:pPr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</p:txBody>
      </p:sp>
      <p:graphicFrame>
        <p:nvGraphicFramePr>
          <p:cNvPr id="6" name="Diagramă 5">
            <a:extLst>
              <a:ext uri="{FF2B5EF4-FFF2-40B4-BE49-F238E27FC236}">
                <a16:creationId xmlns:a16="http://schemas.microsoft.com/office/drawing/2014/main" id="{1F936898-FDB9-4BA9-8AB1-FF0537C92B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0682194"/>
              </p:ext>
            </p:extLst>
          </p:nvPr>
        </p:nvGraphicFramePr>
        <p:xfrm>
          <a:off x="512293" y="2794716"/>
          <a:ext cx="5798355" cy="2841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228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C236C56-3365-4514-BFB4-0EEA63057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Analiza pe itemi – LIMBA ROMÂNĂ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3DA311D-C4F5-4D04-AE57-EA1AC41D925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o-RO" b="1" dirty="0"/>
              <a:t>Itemi cu rezultate bune:</a:t>
            </a:r>
          </a:p>
          <a:p>
            <a:endParaRPr lang="ro-RO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o-RO" b="1" dirty="0"/>
              <a:t>Itemul 10 – </a:t>
            </a:r>
            <a:r>
              <a:rPr lang="ro-RO" dirty="0"/>
              <a:t>recunoașterea sensului cuvântului ”ochi”.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o-RO" b="1" dirty="0"/>
              <a:t>Itemul 12 – </a:t>
            </a:r>
            <a:r>
              <a:rPr lang="ro-RO" dirty="0"/>
              <a:t>precizarea valorii de adevăr</a:t>
            </a:r>
            <a:endParaRPr lang="ro-RO" b="1" dirty="0"/>
          </a:p>
          <a:p>
            <a:pPr marL="457200" lvl="1" indent="0">
              <a:buNone/>
            </a:pPr>
            <a:endParaRPr lang="ro-RO" b="1" dirty="0"/>
          </a:p>
          <a:p>
            <a:pPr marL="365125" lvl="1">
              <a:buFont typeface="Wingdings" panose="05000000000000000000" pitchFamily="2" charset="2"/>
              <a:buChar char="Ø"/>
            </a:pPr>
            <a:r>
              <a:rPr lang="ro-RO" sz="1800" b="1" dirty="0"/>
              <a:t>Itemi cu dificultăți:</a:t>
            </a:r>
          </a:p>
          <a:p>
            <a:pPr marL="765175" lvl="2">
              <a:buFont typeface="Arial" panose="020B0604020202020204" pitchFamily="34" charset="0"/>
              <a:buChar char="•"/>
            </a:pPr>
            <a:endParaRPr lang="ro-RO" sz="1600" dirty="0"/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Itemul 7</a:t>
            </a:r>
            <a:r>
              <a:rPr lang="ro-RO" sz="1600" dirty="0"/>
              <a:t> – cuvinte cu sens opus</a:t>
            </a:r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Itemul 9</a:t>
            </a:r>
            <a:r>
              <a:rPr lang="ro-RO" sz="1600" dirty="0"/>
              <a:t> – completarea spațiilor cu informațiile lipsă</a:t>
            </a:r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Itemul 11 - </a:t>
            </a:r>
            <a:r>
              <a:rPr lang="ro-RO" sz="1600" dirty="0"/>
              <a:t> înlocuirea cuvintelor cu altele cu sens asemănător</a:t>
            </a:r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Itemul 15 – </a:t>
            </a:r>
            <a:r>
              <a:rPr lang="ro-RO" sz="1600" dirty="0"/>
              <a:t>motivarea unui răspuns</a:t>
            </a:r>
          </a:p>
          <a:p>
            <a:pPr marL="777875" lvl="2">
              <a:buFont typeface="Arial" panose="020B0604020202020204" pitchFamily="34" charset="0"/>
              <a:buChar char="•"/>
            </a:pPr>
            <a:endParaRPr lang="ro-RO" sz="1600" b="1" dirty="0"/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Acești itemi au solicitat o înțelegere mai profundă a textului, capacități de asociere de sensuri și au necesitat gândire critică, abilități de redactare și argumentare.</a:t>
            </a:r>
          </a:p>
        </p:txBody>
      </p:sp>
      <p:graphicFrame>
        <p:nvGraphicFramePr>
          <p:cNvPr id="5" name="Diagramă 4">
            <a:extLst>
              <a:ext uri="{FF2B5EF4-FFF2-40B4-BE49-F238E27FC236}">
                <a16:creationId xmlns:a16="http://schemas.microsoft.com/office/drawing/2014/main" id="{D8EEFD0E-BF40-476D-BBAE-D09A2E5628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2875570"/>
              </p:ext>
            </p:extLst>
          </p:nvPr>
        </p:nvGraphicFramePr>
        <p:xfrm>
          <a:off x="5748658" y="1834205"/>
          <a:ext cx="6521704" cy="3880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542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81BC790-0C94-4727-8A08-B5B184EEF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Rezultate generale – MATEMATICĂ</a:t>
            </a:r>
          </a:p>
        </p:txBody>
      </p:sp>
      <p:graphicFrame>
        <p:nvGraphicFramePr>
          <p:cNvPr id="9" name="Diagramă 8">
            <a:extLst>
              <a:ext uri="{FF2B5EF4-FFF2-40B4-BE49-F238E27FC236}">
                <a16:creationId xmlns:a16="http://schemas.microsoft.com/office/drawing/2014/main" id="{30822394-4883-4351-B746-1A8EAB018A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9650192"/>
              </p:ext>
            </p:extLst>
          </p:nvPr>
        </p:nvGraphicFramePr>
        <p:xfrm>
          <a:off x="461162" y="2798256"/>
          <a:ext cx="5852089" cy="2882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tăText 10">
            <a:extLst>
              <a:ext uri="{FF2B5EF4-FFF2-40B4-BE49-F238E27FC236}">
                <a16:creationId xmlns:a16="http://schemas.microsoft.com/office/drawing/2014/main" id="{49C34446-E4D7-413F-88AE-64038271EC43}"/>
              </a:ext>
            </a:extLst>
          </p:cNvPr>
          <p:cNvSpPr txBox="1"/>
          <p:nvPr/>
        </p:nvSpPr>
        <p:spPr>
          <a:xfrm>
            <a:off x="3174760" y="3387864"/>
            <a:ext cx="6099242" cy="1703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b="1" dirty="0">
                <a:solidFill>
                  <a:srgbClr val="92D050"/>
                </a:solidFill>
              </a:rPr>
              <a:t>INSUFICIENT</a:t>
            </a:r>
            <a:r>
              <a:rPr lang="ro-RO" dirty="0"/>
              <a:t> – 18 elevi</a:t>
            </a:r>
          </a:p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>
                <a:solidFill>
                  <a:srgbClr val="00B050"/>
                </a:solidFill>
              </a:rPr>
              <a:t>SUFICIENT</a:t>
            </a:r>
            <a:r>
              <a:rPr lang="ro-RO" dirty="0"/>
              <a:t> – 117 elevi</a:t>
            </a:r>
          </a:p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BINE</a:t>
            </a:r>
            <a:r>
              <a:rPr lang="ro-RO" dirty="0"/>
              <a:t> – 692 elevi</a:t>
            </a:r>
          </a:p>
          <a:p>
            <a:pPr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>
                <a:solidFill>
                  <a:srgbClr val="FF0000"/>
                </a:solidFill>
              </a:rPr>
              <a:t>FOARTE BINE </a:t>
            </a:r>
            <a:r>
              <a:rPr lang="ro-RO" dirty="0"/>
              <a:t>– 1553 elevi</a:t>
            </a:r>
          </a:p>
        </p:txBody>
      </p:sp>
      <p:sp>
        <p:nvSpPr>
          <p:cNvPr id="13" name="CasetăText 12">
            <a:extLst>
              <a:ext uri="{FF2B5EF4-FFF2-40B4-BE49-F238E27FC236}">
                <a16:creationId xmlns:a16="http://schemas.microsoft.com/office/drawing/2014/main" id="{ECA7CEA9-90B1-4E80-8F88-A47552F8AE1B}"/>
              </a:ext>
            </a:extLst>
          </p:cNvPr>
          <p:cNvSpPr txBox="1"/>
          <p:nvPr/>
        </p:nvSpPr>
        <p:spPr>
          <a:xfrm>
            <a:off x="802532" y="1930400"/>
            <a:ext cx="60992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dirty="0"/>
              <a:t>Repartizarea elevilor pe categorii de punctaj:</a:t>
            </a:r>
          </a:p>
        </p:txBody>
      </p:sp>
    </p:spTree>
    <p:extLst>
      <p:ext uri="{BB962C8B-B14F-4D97-AF65-F5344CB8AC3E}">
        <p14:creationId xmlns:p14="http://schemas.microsoft.com/office/powerpoint/2010/main" val="1920977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C236C56-3365-4514-BFB4-0EEA63057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Analiza pe itemi – MATEMATICĂ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3DA311D-C4F5-4D04-AE57-EA1AC41D925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o-RO" b="1" dirty="0"/>
              <a:t>Itemi cu rezultate bune:</a:t>
            </a:r>
          </a:p>
          <a:p>
            <a:endParaRPr lang="ro-RO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o-RO" b="1" dirty="0"/>
              <a:t>Itemul 1 – scrierea cu cifre a numerelor</a:t>
            </a:r>
            <a:endParaRPr lang="ro-RO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o-RO" b="1" dirty="0"/>
              <a:t>Itemul 2 – recunoașterea numerelor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o-RO" b="1" dirty="0"/>
              <a:t>Item 3 – identificarea celui mai mare număr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o-RO" b="1" dirty="0"/>
              <a:t>Item 4 – ordonare crescătoare</a:t>
            </a:r>
          </a:p>
          <a:p>
            <a:pPr marL="457200" lvl="1" indent="0">
              <a:buNone/>
            </a:pPr>
            <a:endParaRPr lang="ro-RO" b="1" dirty="0"/>
          </a:p>
          <a:p>
            <a:pPr marL="365125" lvl="1">
              <a:buFont typeface="Wingdings" panose="05000000000000000000" pitchFamily="2" charset="2"/>
              <a:buChar char="Ø"/>
            </a:pPr>
            <a:r>
              <a:rPr lang="ro-RO" sz="1800" b="1" dirty="0"/>
              <a:t>Itemi cu dificultăți:</a:t>
            </a:r>
          </a:p>
          <a:p>
            <a:pPr marL="765175" lvl="2">
              <a:buFont typeface="Arial" panose="020B0604020202020204" pitchFamily="34" charset="0"/>
              <a:buChar char="•"/>
            </a:pPr>
            <a:endParaRPr lang="ro-RO" sz="1600" dirty="0"/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Itemul 12</a:t>
            </a:r>
            <a:r>
              <a:rPr lang="ro-RO" sz="1600" dirty="0"/>
              <a:t> – </a:t>
            </a:r>
            <a:r>
              <a:rPr lang="ro-RO" sz="1600" b="1" dirty="0"/>
              <a:t>rezolvarea de probleme</a:t>
            </a:r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Itemul 13 – rezolvarea de probleme</a:t>
            </a:r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Itemul 14 -  rezolvarea de probleme complexe</a:t>
            </a:r>
          </a:p>
          <a:p>
            <a:pPr marL="777875" lvl="2">
              <a:buFont typeface="Arial" panose="020B0604020202020204" pitchFamily="34" charset="0"/>
              <a:buChar char="•"/>
            </a:pPr>
            <a:r>
              <a:rPr lang="ro-RO" sz="1600" b="1" dirty="0"/>
              <a:t>Punctajele au scăzut la problemele complexe, cu mai multe etape, care necesită un raționament mai avansat.</a:t>
            </a:r>
          </a:p>
        </p:txBody>
      </p:sp>
      <p:graphicFrame>
        <p:nvGraphicFramePr>
          <p:cNvPr id="6" name="Diagramă 5">
            <a:extLst>
              <a:ext uri="{FF2B5EF4-FFF2-40B4-BE49-F238E27FC236}">
                <a16:creationId xmlns:a16="http://schemas.microsoft.com/office/drawing/2014/main" id="{628649C2-5538-4AEB-9281-1AEB8F8E28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3400318"/>
              </p:ext>
            </p:extLst>
          </p:nvPr>
        </p:nvGraphicFramePr>
        <p:xfrm>
          <a:off x="5791200" y="1727201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7275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0690746-130B-4576-958C-DA31F85F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CONCLUZII și RECOMANDĂRI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8D58857-0F6D-4665-9733-61E24D83C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834" y="1270000"/>
            <a:ext cx="8596668" cy="3880773"/>
          </a:xfrm>
        </p:spPr>
        <p:txBody>
          <a:bodyPr>
            <a:normAutofit fontScale="77500" lnSpcReduction="20000"/>
          </a:bodyPr>
          <a:lstStyle/>
          <a:p>
            <a:r>
              <a:rPr lang="ro-RO" sz="2800" dirty="0"/>
              <a:t>Absența a aproape 1500 de elevi de la testare este o diferență semnificativă și ridică o serie de întrebări importante:</a:t>
            </a:r>
          </a:p>
          <a:p>
            <a:pPr marL="901700" indent="12700">
              <a:buFont typeface="Arial" panose="020B0604020202020204" pitchFamily="34" charset="0"/>
              <a:buChar char="•"/>
            </a:pPr>
            <a:r>
              <a:rPr lang="ro-RO" sz="2800" dirty="0"/>
              <a:t> absențe motivate/nemotivate</a:t>
            </a:r>
          </a:p>
          <a:p>
            <a:pPr marL="901700" indent="12700">
              <a:buFont typeface="Arial" panose="020B0604020202020204" pitchFamily="34" charset="0"/>
              <a:buChar char="•"/>
            </a:pPr>
            <a:r>
              <a:rPr lang="ro-RO" sz="2800" dirty="0"/>
              <a:t> neînregistrarea pentru evaluare</a:t>
            </a:r>
          </a:p>
          <a:p>
            <a:pPr marL="901700" indent="12700">
              <a:buFont typeface="Arial" panose="020B0604020202020204" pitchFamily="34" charset="0"/>
              <a:buChar char="•"/>
            </a:pPr>
            <a:r>
              <a:rPr lang="ro-RO" sz="2800" dirty="0"/>
              <a:t> decizia de a nu participa        </a:t>
            </a:r>
            <a:endParaRPr lang="ro-RO" dirty="0"/>
          </a:p>
          <a:p>
            <a:endParaRPr lang="ro-RO" dirty="0"/>
          </a:p>
          <a:p>
            <a:r>
              <a:rPr lang="ro-RO" sz="2800" dirty="0"/>
              <a:t>Rezultatele sunt relevante pentru elevii care au dat testul, dar nu pot fi extrapolate la nivelul județului.</a:t>
            </a:r>
          </a:p>
          <a:p>
            <a:endParaRPr lang="ro-RO" sz="2800" dirty="0"/>
          </a:p>
          <a:p>
            <a:pPr indent="12700">
              <a:buFont typeface="Wingdings" panose="05000000000000000000" pitchFamily="2" charset="2"/>
              <a:buChar char="v"/>
            </a:pPr>
            <a:r>
              <a:rPr lang="ro-RO" sz="2800" dirty="0"/>
              <a:t> </a:t>
            </a:r>
          </a:p>
        </p:txBody>
      </p:sp>
      <p:sp>
        <p:nvSpPr>
          <p:cNvPr id="5" name="CasetăText 4">
            <a:extLst>
              <a:ext uri="{FF2B5EF4-FFF2-40B4-BE49-F238E27FC236}">
                <a16:creationId xmlns:a16="http://schemas.microsoft.com/office/drawing/2014/main" id="{86EC2FC6-9525-4689-A3FC-A539FBD19C6A}"/>
              </a:ext>
            </a:extLst>
          </p:cNvPr>
          <p:cNvSpPr txBox="1"/>
          <p:nvPr/>
        </p:nvSpPr>
        <p:spPr>
          <a:xfrm>
            <a:off x="1073150" y="4319884"/>
            <a:ext cx="915035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2800" dirty="0"/>
              <a:t>Viitoarele strategii trebuie să se concentreze pe exerciții care dezvoltă gândirea logică, capacitatea de a rezolva probleme, dar și pe scrierea creativă/argumentare.</a:t>
            </a:r>
          </a:p>
        </p:txBody>
      </p:sp>
    </p:spTree>
    <p:extLst>
      <p:ext uri="{BB962C8B-B14F-4D97-AF65-F5344CB8AC3E}">
        <p14:creationId xmlns:p14="http://schemas.microsoft.com/office/powerpoint/2010/main" val="4190704140"/>
      </p:ext>
    </p:extLst>
  </p:cSld>
  <p:clrMapOvr>
    <a:masterClrMapping/>
  </p:clrMapOvr>
</p:sld>
</file>

<file path=ppt/theme/theme1.xml><?xml version="1.0" encoding="utf-8"?>
<a:theme xmlns:a="http://schemas.openxmlformats.org/drawingml/2006/main" name="Fațetă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21667</TotalTime>
  <Words>376</Words>
  <Application>Microsoft Office PowerPoint</Application>
  <PresentationFormat>Ecran lat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</vt:lpstr>
      <vt:lpstr>Wingdings 3</vt:lpstr>
      <vt:lpstr>Fațetă</vt:lpstr>
      <vt:lpstr>RAPORT DE ANALIZĂ  a rezultatelor la  EVALUAREA STANDARDIZATĂ, clasa a III-a</vt:lpstr>
      <vt:lpstr>Raport de analiză a rezultatelor la EVALUAREA STANDARDIZATĂ, clasa a III-a</vt:lpstr>
      <vt:lpstr>Rezultate generale – LIMBA ROMÂNĂ</vt:lpstr>
      <vt:lpstr>Analiza pe itemi – LIMBA ROMÂNĂ</vt:lpstr>
      <vt:lpstr>Rezultate generale – MATEMATICĂ</vt:lpstr>
      <vt:lpstr>Analiza pe itemi – MATEMATICĂ</vt:lpstr>
      <vt:lpstr>CONCLUZII și RECOMANDĂRI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 DE ANALIZĂ  a rezultatelor la  EVALUAREA STANDARDIZATĂ, clasa a III-a</dc:title>
  <dc:creator>Primar ISJMM</dc:creator>
  <cp:lastModifiedBy>Primar ISJMM</cp:lastModifiedBy>
  <cp:revision>13</cp:revision>
  <dcterms:created xsi:type="dcterms:W3CDTF">2025-09-08T11:17:25Z</dcterms:created>
  <dcterms:modified xsi:type="dcterms:W3CDTF">2025-10-14T11:10:56Z</dcterms:modified>
</cp:coreProperties>
</file>