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o-RO"/>
              <a:t>Faceți clic pentru a edita stilul de titlu coordonator</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10/14/2025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341D2AC3-6A0B-4169-B1EA-E3AE8B351BDD}"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DD4B9363-8B87-41B7-9F8E-64519CBB8F34}"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EAEF5746-5284-4951-9F37-7AE924EDBCB7}"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2398B29-7265-4A65-A2A4-6703C057B7C1}"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o-RO"/>
              <a:t>Faceți clic pentru a edita stilul de titlu coordonator</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28FBA082-94DF-4C4B-A041-6624924AB0A8}" type="datetimeFigureOut">
              <a:rPr lang="en-US" dirty="0"/>
              <a:t>10/14/2025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o-RO"/>
              <a:t>Faceți clic pentru a edita stilul de titlu coordonator</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B27686C4-3AB5-4E0C-86CA-FB108C350AA9}" type="datetimeFigureOut">
              <a:rPr lang="en-US" dirty="0"/>
              <a:t>10/14/2025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o-RO"/>
              <a:t>Faceți clic pentru a edita stilul de titlu coordonator</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o-RO"/>
              <a:t>Faceți clic pentru a edita stilul de titlu coordonator</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0F7F47CF-67C9-420C-80A5-E2069FF0C2DF}" type="datetimeFigureOut">
              <a:rPr lang="en-US" dirty="0"/>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Content Placeholder 3"/>
          <p:cNvSpPr>
            <a:spLocks noGrp="1"/>
          </p:cNvSpPr>
          <p:nvPr>
            <p:ph sz="quarter" idx="13"/>
          </p:nvPr>
        </p:nvSpPr>
        <p:spPr>
          <a:xfrm>
            <a:off x="685802" y="2861733"/>
            <a:ext cx="5088712" cy="2512852"/>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3" name="Content Placeholder 5"/>
          <p:cNvSpPr>
            <a:spLocks noGrp="1"/>
          </p:cNvSpPr>
          <p:nvPr>
            <p:ph sz="quarter" idx="14"/>
          </p:nvPr>
        </p:nvSpPr>
        <p:spPr>
          <a:xfrm>
            <a:off x="5993969" y="2861733"/>
            <a:ext cx="5088713" cy="2512852"/>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o-RO"/>
              <a:t>Faceți clic pentru a edita stilul de titlu coordonator</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0C3BFE2-83B7-4B0A-B9D3-AB28331082B3}"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12EF78E3-FDA3-4D28-AAA2-0B81F349A39D}"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10/14/2025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gislatie.just.ro/Public/DetaliiDocumentAfis/278064" TargetMode="External"/><Relationship Id="rId2" Type="http://schemas.openxmlformats.org/officeDocument/2006/relationships/hyperlink" Target="https://legislatie.just.ro/Public/DetaliiDocumentAfis/27806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gislatie.just.ro/Public/DetaliiDocumentAfis/278064" TargetMode="External"/><Relationship Id="rId2" Type="http://schemas.openxmlformats.org/officeDocument/2006/relationships/hyperlink" Target="https://legislatie.just.ro/Public/DetaliiDocumentAfis/27806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gislatie.just.ro/Public/DetaliiDocumentAfis/278064" TargetMode="External"/><Relationship Id="rId2" Type="http://schemas.openxmlformats.org/officeDocument/2006/relationships/hyperlink" Target="https://legislatie.just.ro/Public/DetaliiDocumentAfis/278065" TargetMode="External"/><Relationship Id="rId1" Type="http://schemas.openxmlformats.org/officeDocument/2006/relationships/slideLayout" Target="../slideLayouts/slideLayout2.xml"/><Relationship Id="rId4" Type="http://schemas.openxmlformats.org/officeDocument/2006/relationships/hyperlink" Target="https://legislatie.just.ro/Public/DetaliiDocumentAfis/29884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C40CF1A-EE8B-4E8A-BDC3-18EC6C8191E8}"/>
              </a:ext>
            </a:extLst>
          </p:cNvPr>
          <p:cNvSpPr>
            <a:spLocks noGrp="1"/>
          </p:cNvSpPr>
          <p:nvPr>
            <p:ph type="ctrTitle"/>
          </p:nvPr>
        </p:nvSpPr>
        <p:spPr/>
        <p:txBody>
          <a:bodyPr/>
          <a:lstStyle/>
          <a:p>
            <a:pPr algn="ctr"/>
            <a:r>
              <a:rPr lang="ro-RO" dirty="0"/>
              <a:t>ÎNVĂȚĂMÂNT SIMULTAN</a:t>
            </a:r>
          </a:p>
        </p:txBody>
      </p:sp>
      <p:sp>
        <p:nvSpPr>
          <p:cNvPr id="3" name="Subtitlu 2">
            <a:extLst>
              <a:ext uri="{FF2B5EF4-FFF2-40B4-BE49-F238E27FC236}">
                <a16:creationId xmlns:a16="http://schemas.microsoft.com/office/drawing/2014/main" id="{2A09DB18-5817-4922-8B03-A54CE088C265}"/>
              </a:ext>
            </a:extLst>
          </p:cNvPr>
          <p:cNvSpPr>
            <a:spLocks noGrp="1"/>
          </p:cNvSpPr>
          <p:nvPr>
            <p:ph type="subTitle" idx="1"/>
          </p:nvPr>
        </p:nvSpPr>
        <p:spPr/>
        <p:txBody>
          <a:bodyPr/>
          <a:lstStyle/>
          <a:p>
            <a:pPr algn="ctr"/>
            <a:r>
              <a:rPr lang="ro-RO" dirty="0"/>
              <a:t>LEGISLAȚIE</a:t>
            </a:r>
          </a:p>
        </p:txBody>
      </p:sp>
    </p:spTree>
    <p:extLst>
      <p:ext uri="{BB962C8B-B14F-4D97-AF65-F5344CB8AC3E}">
        <p14:creationId xmlns:p14="http://schemas.microsoft.com/office/powerpoint/2010/main" val="145121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1D203AF-9504-4BA2-81A3-4994BBE6AE6E}"/>
              </a:ext>
            </a:extLst>
          </p:cNvPr>
          <p:cNvSpPr>
            <a:spLocks noGrp="1"/>
          </p:cNvSpPr>
          <p:nvPr>
            <p:ph type="title"/>
          </p:nvPr>
        </p:nvSpPr>
        <p:spPr/>
        <p:txBody>
          <a:bodyPr/>
          <a:lstStyle/>
          <a:p>
            <a:pPr algn="ctr"/>
            <a:r>
              <a:rPr lang="ro-RO" dirty="0"/>
              <a:t>Repere metodologice</a:t>
            </a:r>
          </a:p>
        </p:txBody>
      </p:sp>
      <p:sp>
        <p:nvSpPr>
          <p:cNvPr id="3" name="Substituent conținut 2">
            <a:extLst>
              <a:ext uri="{FF2B5EF4-FFF2-40B4-BE49-F238E27FC236}">
                <a16:creationId xmlns:a16="http://schemas.microsoft.com/office/drawing/2014/main" id="{D4E1F119-F7FF-460F-B313-9F19D6ACADAA}"/>
              </a:ext>
            </a:extLst>
          </p:cNvPr>
          <p:cNvSpPr>
            <a:spLocks noGrp="1"/>
          </p:cNvSpPr>
          <p:nvPr>
            <p:ph sz="quarter" idx="13"/>
          </p:nvPr>
        </p:nvSpPr>
        <p:spPr/>
        <p:txBody>
          <a:bodyPr>
            <a:normAutofit/>
          </a:bodyPr>
          <a:lstStyle/>
          <a:p>
            <a:r>
              <a:rPr lang="ro-RO" sz="1800" dirty="0">
                <a:latin typeface="Times New Roman" panose="02020603050405020304" pitchFamily="18" charset="0"/>
                <a:cs typeface="Times New Roman" panose="02020603050405020304" pitchFamily="18" charset="0"/>
              </a:rPr>
              <a:t>Predarea simultană- modul de dezvoltare profesională a cadrelor didactice, </a:t>
            </a:r>
            <a:r>
              <a:rPr lang="ro-RO" sz="1800" dirty="0" err="1">
                <a:latin typeface="Times New Roman" panose="02020603050405020304" pitchFamily="18" charset="0"/>
                <a:cs typeface="Times New Roman" panose="02020603050405020304" pitchFamily="18" charset="0"/>
              </a:rPr>
              <a:t>bucurești</a:t>
            </a:r>
            <a:r>
              <a:rPr lang="ro-RO" sz="1800" dirty="0">
                <a:latin typeface="Times New Roman" panose="02020603050405020304" pitchFamily="18" charset="0"/>
                <a:cs typeface="Times New Roman" panose="02020603050405020304" pitchFamily="18" charset="0"/>
              </a:rPr>
              <a:t> 2005</a:t>
            </a:r>
          </a:p>
          <a:p>
            <a:pPr algn="l"/>
            <a:r>
              <a:rPr lang="it-IT" sz="1800" b="0" i="0" u="none" strike="noStrike" baseline="0" dirty="0">
                <a:latin typeface="Times New Roman" panose="02020603050405020304" pitchFamily="18" charset="0"/>
                <a:cs typeface="Times New Roman" panose="02020603050405020304" pitchFamily="18" charset="0"/>
              </a:rPr>
              <a:t>Gheorghe, A., Pavelea, D.,(2004), Metodica activităţii didactice la doua şi mai multe</a:t>
            </a:r>
            <a:r>
              <a:rPr lang="ro-RO" sz="1800" b="0" i="0" u="none" strike="noStrike" baseline="0" dirty="0">
                <a:latin typeface="Times New Roman" panose="02020603050405020304" pitchFamily="18" charset="0"/>
                <a:cs typeface="Times New Roman" panose="02020603050405020304" pitchFamily="18" charset="0"/>
              </a:rPr>
              <a:t> </a:t>
            </a:r>
            <a:r>
              <a:rPr lang="it-IT" sz="1800" b="0" i="0" u="none" strike="noStrike" baseline="0" dirty="0">
                <a:latin typeface="Times New Roman" panose="02020603050405020304" pitchFamily="18" charset="0"/>
                <a:cs typeface="Times New Roman" panose="02020603050405020304" pitchFamily="18" charset="0"/>
              </a:rPr>
              <a:t>clase la ciclul primar, Ed. „Gheorghe Alexandru”, Craiova .</a:t>
            </a:r>
            <a:endParaRPr lang="ro-RO" sz="1800" b="0" i="0" u="none" strike="noStrike" baseline="0" dirty="0">
              <a:latin typeface="Times New Roman" panose="02020603050405020304" pitchFamily="18" charset="0"/>
              <a:cs typeface="Times New Roman" panose="02020603050405020304" pitchFamily="18" charset="0"/>
            </a:endParaRPr>
          </a:p>
          <a:p>
            <a:pPr algn="l"/>
            <a:r>
              <a:rPr lang="ro-RO" sz="1800" b="0" i="0" u="none" strike="noStrike" baseline="0" dirty="0">
                <a:latin typeface="Times New Roman" panose="02020603050405020304" pitchFamily="18" charset="0"/>
                <a:cs typeface="Times New Roman" panose="02020603050405020304" pitchFamily="18" charset="0"/>
              </a:rPr>
              <a:t>Molan, V. (2008), Managementul </a:t>
            </a:r>
            <a:r>
              <a:rPr lang="ro-RO" sz="1800" b="0" i="0" u="none" strike="noStrike" baseline="0" dirty="0" err="1">
                <a:latin typeface="Times New Roman" panose="02020603050405020304" pitchFamily="18" charset="0"/>
                <a:cs typeface="Times New Roman" panose="02020603050405020304" pitchFamily="18" charset="0"/>
              </a:rPr>
              <a:t>şcolar</a:t>
            </a:r>
            <a:r>
              <a:rPr lang="ro-RO" sz="1800" b="0" i="0" u="none" strike="noStrike" baseline="0" dirty="0">
                <a:latin typeface="Times New Roman" panose="02020603050405020304" pitchFamily="18" charset="0"/>
                <a:cs typeface="Times New Roman" panose="02020603050405020304" pitchFamily="18" charset="0"/>
              </a:rPr>
              <a:t>. Managementul învăţământului simultan, Ministerul Educaţiei, Cercetării şi Tineretului, </a:t>
            </a:r>
            <a:r>
              <a:rPr lang="ro-RO" sz="1800" b="0" i="0" u="none" strike="noStrike" baseline="0">
                <a:latin typeface="Times New Roman" panose="02020603050405020304" pitchFamily="18" charset="0"/>
                <a:cs typeface="Times New Roman" panose="02020603050405020304" pitchFamily="18" charset="0"/>
              </a:rPr>
              <a:t>Proiectul pentru Învăţământul</a:t>
            </a:r>
            <a:r>
              <a:rPr lang="ro-RO" sz="1800" b="0" i="0" u="none" strike="noStrike" baseline="0" dirty="0">
                <a:latin typeface="Times New Roman" panose="02020603050405020304" pitchFamily="18" charset="0"/>
                <a:cs typeface="Times New Roman" panose="02020603050405020304" pitchFamily="18" charset="0"/>
              </a:rPr>
              <a:t> Rural</a:t>
            </a:r>
            <a:endParaRPr lang="ro-RO"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91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B1586F9-D7F0-446F-8C40-D52A3BB359FF}"/>
              </a:ext>
            </a:extLst>
          </p:cNvPr>
          <p:cNvSpPr>
            <a:spLocks noGrp="1"/>
          </p:cNvSpPr>
          <p:nvPr>
            <p:ph type="title"/>
          </p:nvPr>
        </p:nvSpPr>
        <p:spPr>
          <a:xfrm>
            <a:off x="685801" y="783771"/>
            <a:ext cx="10396882" cy="335902"/>
          </a:xfrm>
        </p:spPr>
        <p:txBody>
          <a:bodyPr>
            <a:normAutofit fontScale="90000"/>
          </a:bodyPr>
          <a:lstStyle/>
          <a:p>
            <a:pPr algn="l"/>
            <a:br>
              <a:rPr lang="ro-RO" sz="1300" b="0" i="0" u="none" strike="noStrike" baseline="0" dirty="0">
                <a:solidFill>
                  <a:srgbClr val="000000"/>
                </a:solidFill>
                <a:latin typeface="Verdana" panose="020B0604030504040204" pitchFamily="34" charset="0"/>
              </a:rPr>
            </a:br>
            <a:r>
              <a:rPr lang="nn-NO" sz="1800" b="1" i="0" u="none" strike="noStrike" baseline="0" dirty="0">
                <a:solidFill>
                  <a:srgbClr val="000000"/>
                </a:solidFill>
                <a:latin typeface="Times New Roman" panose="02020603050405020304" pitchFamily="18" charset="0"/>
                <a:cs typeface="Times New Roman" panose="02020603050405020304" pitchFamily="18" charset="0"/>
              </a:rPr>
              <a:t>ORDIN nr. 3036 din 9 ianuarie 2024 </a:t>
            </a:r>
            <a:br>
              <a:rPr lang="nn-NO" sz="1800" b="0" i="0" u="none" strike="noStrike" baseline="0" dirty="0">
                <a:solidFill>
                  <a:srgbClr val="000000"/>
                </a:solidFill>
                <a:latin typeface="Times New Roman" panose="02020603050405020304" pitchFamily="18" charset="0"/>
                <a:cs typeface="Times New Roman" panose="02020603050405020304" pitchFamily="18" charset="0"/>
              </a:rPr>
            </a:br>
            <a:r>
              <a:rPr lang="ro-RO" sz="1800" b="1" i="0" u="none" strike="noStrike" baseline="0" dirty="0">
                <a:solidFill>
                  <a:srgbClr val="000000"/>
                </a:solidFill>
                <a:latin typeface="Times New Roman" panose="02020603050405020304" pitchFamily="18" charset="0"/>
                <a:cs typeface="Times New Roman" panose="02020603050405020304" pitchFamily="18" charset="0"/>
              </a:rPr>
              <a:t>pentru aprobarea Metodologiei privind organizarea claselor în regim simultan </a:t>
            </a:r>
            <a:br>
              <a:rPr lang="ro-RO" sz="1800" b="0" i="0" u="none" strike="noStrike" baseline="0" dirty="0">
                <a:solidFill>
                  <a:srgbClr val="000000"/>
                </a:solidFill>
                <a:latin typeface="Times New Roman" panose="02020603050405020304" pitchFamily="18" charset="0"/>
                <a:cs typeface="Times New Roman" panose="02020603050405020304" pitchFamily="18" charset="0"/>
              </a:rPr>
            </a:br>
            <a:r>
              <a:rPr lang="ro-RO" sz="1800" b="0" i="0" u="none" strike="noStrike" baseline="0" dirty="0">
                <a:solidFill>
                  <a:srgbClr val="000000"/>
                </a:solidFill>
                <a:latin typeface="Times New Roman" panose="02020603050405020304" pitchFamily="18" charset="0"/>
                <a:cs typeface="Times New Roman" panose="02020603050405020304" pitchFamily="18" charset="0"/>
              </a:rPr>
              <a:t> </a:t>
            </a:r>
            <a:r>
              <a:rPr lang="ro-RO" sz="1800" b="1" i="0" u="none" strike="noStrike" baseline="0" dirty="0">
                <a:solidFill>
                  <a:srgbClr val="000000"/>
                </a:solidFill>
                <a:latin typeface="Times New Roman" panose="02020603050405020304" pitchFamily="18" charset="0"/>
                <a:cs typeface="Times New Roman" panose="02020603050405020304" pitchFamily="18" charset="0"/>
              </a:rPr>
              <a:t>ANEXĂ: </a:t>
            </a:r>
            <a:br>
              <a:rPr lang="ro-RO" sz="1800" b="0" i="0" u="none" strike="noStrike" baseline="0" dirty="0">
                <a:solidFill>
                  <a:srgbClr val="000000"/>
                </a:solidFill>
                <a:latin typeface="Times New Roman" panose="02020603050405020304" pitchFamily="18" charset="0"/>
                <a:cs typeface="Times New Roman" panose="02020603050405020304" pitchFamily="18" charset="0"/>
              </a:rPr>
            </a:br>
            <a:r>
              <a:rPr lang="pt-BR" sz="1800" b="1" i="0" u="none" strike="noStrike" baseline="0" dirty="0">
                <a:solidFill>
                  <a:srgbClr val="000000"/>
                </a:solidFill>
                <a:latin typeface="Times New Roman" panose="02020603050405020304" pitchFamily="18" charset="0"/>
                <a:cs typeface="Times New Roman" panose="02020603050405020304" pitchFamily="18" charset="0"/>
              </a:rPr>
              <a:t>METODOLOGIE privind organizarea claselor în regim simultan </a:t>
            </a:r>
            <a:br>
              <a:rPr lang="ro-RO" sz="1300" b="0" i="0" u="none" strike="noStrike" baseline="0" dirty="0">
                <a:solidFill>
                  <a:srgbClr val="000000"/>
                </a:solidFill>
                <a:latin typeface="Times New Roman" panose="02020603050405020304" pitchFamily="18" charset="0"/>
                <a:cs typeface="Times New Roman" panose="02020603050405020304" pitchFamily="18" charset="0"/>
              </a:rPr>
            </a:br>
            <a:endParaRPr lang="ro-RO" sz="1300"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97FDBB0F-BE09-4BFD-A5CD-8503C44F2D9B}"/>
              </a:ext>
            </a:extLst>
          </p:cNvPr>
          <p:cNvSpPr>
            <a:spLocks noGrp="1"/>
          </p:cNvSpPr>
          <p:nvPr>
            <p:ph sz="quarter" idx="13"/>
          </p:nvPr>
        </p:nvSpPr>
        <p:spPr>
          <a:xfrm>
            <a:off x="534178" y="1422918"/>
            <a:ext cx="10700128" cy="4012164"/>
          </a:xfrm>
        </p:spPr>
        <p:txBody>
          <a:bodyPr>
            <a:noAutofit/>
          </a:bodyPr>
          <a:lstStyle/>
          <a:p>
            <a:pPr algn="just"/>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Art. 1 </a:t>
            </a:r>
            <a:endParaRPr lang="ro-RO" sz="1600" b="0" i="1" u="none" strike="noStrike" cap="none" baseline="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(1)</a:t>
            </a:r>
            <a:r>
              <a:rPr lang="ro-RO" sz="1600" i="1" cap="none" dirty="0">
                <a:solidFill>
                  <a:srgbClr val="000000"/>
                </a:solidFill>
                <a:latin typeface="Times New Roman" panose="02020603050405020304" pitchFamily="18" charset="0"/>
                <a:cs typeface="Times New Roman" panose="02020603050405020304" pitchFamily="18" charset="0"/>
              </a:rPr>
              <a:t>Î</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n unităţile administrativ-teritoriale izolate geografic sau lingvistic ori în unităţile administrativ-teritoriale în care efectivele de elevi corespunzătoare unui anumit nivel de clasă din învăţământul primar sau gimnazial sunt mai mici decât efectivele minime prevăzute la art. 23 alin. (1), coroborat cu prevederile art. 23 alin. (6) din legea învăţământului preuniversitar nr. </a:t>
            </a: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198/2023</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 cu modificările şi completările ulterioare, şi nu există posibilitatea asigurării transportului şcolar, se organizează clase în regim simultan. </a:t>
            </a: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(2)</a:t>
            </a:r>
            <a:r>
              <a:rPr lang="ro-RO" sz="1600" i="1" cap="none" dirty="0">
                <a:solidFill>
                  <a:srgbClr val="000000"/>
                </a:solidFill>
                <a:latin typeface="Times New Roman" panose="02020603050405020304" pitchFamily="18" charset="0"/>
                <a:cs typeface="Times New Roman" panose="02020603050405020304" pitchFamily="18" charset="0"/>
              </a:rPr>
              <a:t>P</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ot fi organizate clase în regim simultan doar în învăţământul primar şi în cel gimnazial. </a:t>
            </a: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(3)</a:t>
            </a:r>
            <a:r>
              <a:rPr lang="ro-RO" sz="1600" i="1" cap="none" dirty="0">
                <a:solidFill>
                  <a:srgbClr val="000000"/>
                </a:solidFill>
                <a:latin typeface="Times New Roman" panose="02020603050405020304" pitchFamily="18" charset="0"/>
                <a:cs typeface="Times New Roman" panose="02020603050405020304" pitchFamily="18" charset="0"/>
              </a:rPr>
              <a:t>O</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rganizarea claselor se face, de regulă, astfel încât formaţiunile de studiu constituite în regim simultan să respecte prevederile art. 23 alin. (1), coroborate cu prevederile art. 23 alin. (6) din legea învăţământului preuniversitar nr. </a:t>
            </a: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198/2023</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 cu modificările şi completările ulterioare. </a:t>
            </a: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(4)</a:t>
            </a:r>
            <a:r>
              <a:rPr lang="ro-RO" sz="1600" i="1" cap="none" dirty="0">
                <a:solidFill>
                  <a:srgbClr val="000000"/>
                </a:solidFill>
                <a:latin typeface="Times New Roman" panose="02020603050405020304" pitchFamily="18" charset="0"/>
                <a:cs typeface="Times New Roman" panose="02020603050405020304" pitchFamily="18" charset="0"/>
              </a:rPr>
              <a:t>Î</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n situaţii excepţionale, în unităţile de învăţământ în care respectarea condiţiei prevăzute la alin. (3) nu este posibilă din cauza numărului mic de elevi existent la nivelul primar, respectiv gimnazial, se pot organiza formaţiuni de studiu în regim simultan şi cu efective mai mici de 8 elevi. </a:t>
            </a:r>
          </a:p>
        </p:txBody>
      </p:sp>
    </p:spTree>
    <p:extLst>
      <p:ext uri="{BB962C8B-B14F-4D97-AF65-F5344CB8AC3E}">
        <p14:creationId xmlns:p14="http://schemas.microsoft.com/office/powerpoint/2010/main" val="184612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6D67B58-BA90-4CAE-9350-3A8BF7BF6ECC}"/>
              </a:ext>
            </a:extLst>
          </p:cNvPr>
          <p:cNvSpPr>
            <a:spLocks noGrp="1"/>
          </p:cNvSpPr>
          <p:nvPr>
            <p:ph type="title"/>
          </p:nvPr>
        </p:nvSpPr>
        <p:spPr/>
        <p:txBody>
          <a:bodyPr>
            <a:normAutofit fontScale="90000"/>
          </a:bodyPr>
          <a:lstStyle/>
          <a:p>
            <a:r>
              <a:rPr lang="nn-NO" sz="1800" b="1" i="0" u="none" strike="noStrike" baseline="0" dirty="0">
                <a:solidFill>
                  <a:srgbClr val="000000"/>
                </a:solidFill>
                <a:latin typeface="Times New Roman" panose="02020603050405020304" pitchFamily="18" charset="0"/>
                <a:cs typeface="Times New Roman" panose="02020603050405020304" pitchFamily="18" charset="0"/>
              </a:rPr>
              <a:t>ORDIN nr. 3036 din 9 ianuarie 2024 </a:t>
            </a:r>
            <a:br>
              <a:rPr lang="nn-NO" sz="1800" b="0" i="0" u="none" strike="noStrike" baseline="0" dirty="0">
                <a:solidFill>
                  <a:srgbClr val="000000"/>
                </a:solidFill>
                <a:latin typeface="Times New Roman" panose="02020603050405020304" pitchFamily="18" charset="0"/>
                <a:cs typeface="Times New Roman" panose="02020603050405020304" pitchFamily="18" charset="0"/>
              </a:rPr>
            </a:br>
            <a:r>
              <a:rPr lang="ro-RO" sz="1800" b="1" i="0" u="none" strike="noStrike" baseline="0" dirty="0">
                <a:solidFill>
                  <a:srgbClr val="000000"/>
                </a:solidFill>
                <a:latin typeface="Times New Roman" panose="02020603050405020304" pitchFamily="18" charset="0"/>
                <a:cs typeface="Times New Roman" panose="02020603050405020304" pitchFamily="18" charset="0"/>
              </a:rPr>
              <a:t>pentru aprobarea Metodologiei privind organizarea claselor în regim simultan </a:t>
            </a:r>
            <a:br>
              <a:rPr lang="ro-RO" sz="1800" b="0" i="0" u="none" strike="noStrike" baseline="0" dirty="0">
                <a:solidFill>
                  <a:srgbClr val="000000"/>
                </a:solidFill>
                <a:latin typeface="Times New Roman" panose="02020603050405020304" pitchFamily="18" charset="0"/>
                <a:cs typeface="Times New Roman" panose="02020603050405020304" pitchFamily="18" charset="0"/>
              </a:rPr>
            </a:br>
            <a:r>
              <a:rPr lang="ro-RO" sz="1800" b="0" i="0" u="none" strike="noStrike" baseline="0" dirty="0">
                <a:solidFill>
                  <a:srgbClr val="000000"/>
                </a:solidFill>
                <a:latin typeface="Times New Roman" panose="02020603050405020304" pitchFamily="18" charset="0"/>
                <a:cs typeface="Times New Roman" panose="02020603050405020304" pitchFamily="18" charset="0"/>
              </a:rPr>
              <a:t> </a:t>
            </a:r>
            <a:r>
              <a:rPr lang="ro-RO" sz="1800" b="1" i="0" u="none" strike="noStrike" baseline="0" dirty="0">
                <a:solidFill>
                  <a:srgbClr val="000000"/>
                </a:solidFill>
                <a:latin typeface="Times New Roman" panose="02020603050405020304" pitchFamily="18" charset="0"/>
                <a:cs typeface="Times New Roman" panose="02020603050405020304" pitchFamily="18" charset="0"/>
              </a:rPr>
              <a:t>ANEXĂ: </a:t>
            </a:r>
            <a:br>
              <a:rPr lang="ro-RO" sz="1800" b="0" i="0" u="none" strike="noStrike" baseline="0" dirty="0">
                <a:solidFill>
                  <a:srgbClr val="000000"/>
                </a:solidFill>
                <a:latin typeface="Times New Roman" panose="02020603050405020304" pitchFamily="18" charset="0"/>
                <a:cs typeface="Times New Roman" panose="02020603050405020304" pitchFamily="18" charset="0"/>
              </a:rPr>
            </a:br>
            <a:r>
              <a:rPr lang="pt-BR" sz="1800" b="1" i="0" u="none" strike="noStrike" baseline="0" dirty="0">
                <a:solidFill>
                  <a:srgbClr val="000000"/>
                </a:solidFill>
                <a:latin typeface="Times New Roman" panose="02020603050405020304" pitchFamily="18" charset="0"/>
                <a:cs typeface="Times New Roman" panose="02020603050405020304" pitchFamily="18" charset="0"/>
              </a:rPr>
              <a:t>METODOLOGIE privind organizarea claselor în regim simultan </a:t>
            </a:r>
            <a:br>
              <a:rPr lang="ro-RO" sz="1600" b="1" i="0" u="none" strike="noStrike" baseline="0" dirty="0">
                <a:solidFill>
                  <a:srgbClr val="000000"/>
                </a:solidFill>
                <a:latin typeface="Times New Roman" panose="02020603050405020304" pitchFamily="18" charset="0"/>
                <a:cs typeface="Times New Roman" panose="02020603050405020304" pitchFamily="18" charset="0"/>
              </a:rPr>
            </a:br>
            <a:br>
              <a:rPr lang="pt-BR" sz="1000" b="0" i="0" u="none" strike="noStrike" baseline="0" dirty="0">
                <a:solidFill>
                  <a:srgbClr val="000000"/>
                </a:solidFill>
                <a:latin typeface="Times New Roman" panose="02020603050405020304" pitchFamily="18" charset="0"/>
                <a:cs typeface="Times New Roman" panose="02020603050405020304" pitchFamily="18" charset="0"/>
              </a:rPr>
            </a:br>
            <a:endParaRPr lang="ro-RO" sz="1000"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64AEB935-ECD8-4D90-B4DE-A507AE470A2B}"/>
              </a:ext>
            </a:extLst>
          </p:cNvPr>
          <p:cNvSpPr>
            <a:spLocks noGrp="1"/>
          </p:cNvSpPr>
          <p:nvPr>
            <p:ph sz="quarter" idx="13"/>
          </p:nvPr>
        </p:nvSpPr>
        <p:spPr>
          <a:xfrm>
            <a:off x="685800" y="1837765"/>
            <a:ext cx="10394707" cy="3536820"/>
          </a:xfrm>
        </p:spPr>
        <p:txBody>
          <a:bodyPr>
            <a:noAutofit/>
          </a:bodyPr>
          <a:lstStyle/>
          <a:p>
            <a:pPr marL="0" indent="0" algn="just">
              <a:buNone/>
            </a:pPr>
            <a:r>
              <a:rPr lang="ro-RO" sz="1400" b="1" dirty="0">
                <a:solidFill>
                  <a:srgbClr val="000000"/>
                </a:solidFill>
                <a:latin typeface="Times New Roman" panose="02020603050405020304" pitchFamily="18" charset="0"/>
                <a:cs typeface="Times New Roman" panose="02020603050405020304" pitchFamily="18" charset="0"/>
              </a:rPr>
              <a:t>(</a:t>
            </a:r>
            <a:r>
              <a:rPr lang="ro-RO" sz="1600" b="1" i="1" cap="none" dirty="0">
                <a:solidFill>
                  <a:srgbClr val="000000"/>
                </a:solidFill>
                <a:latin typeface="Times New Roman" panose="02020603050405020304" pitchFamily="18" charset="0"/>
                <a:cs typeface="Times New Roman" panose="02020603050405020304" pitchFamily="18" charset="0"/>
              </a:rPr>
              <a:t>5)O</a:t>
            </a:r>
            <a:r>
              <a:rPr lang="ro-RO" sz="1600" i="1" cap="none" dirty="0">
                <a:solidFill>
                  <a:srgbClr val="000000"/>
                </a:solidFill>
                <a:latin typeface="Times New Roman" panose="02020603050405020304" pitchFamily="18" charset="0"/>
                <a:cs typeface="Times New Roman" panose="02020603050405020304" pitchFamily="18" charset="0"/>
              </a:rPr>
              <a:t>rganizarea claselor în regim simultan se face în condiţiile stabilite de prezenta metodologie, la propunerea consiliului de administraţie al unităţii de învăţământ, cu aprobarea </a:t>
            </a:r>
            <a:r>
              <a:rPr lang="en-US" sz="1600" i="1" cap="none" dirty="0" err="1">
                <a:latin typeface="Times New Roman" panose="02020603050405020304" pitchFamily="18" charset="0"/>
                <a:cs typeface="Times New Roman" panose="02020603050405020304" pitchFamily="18" charset="0"/>
              </a:rPr>
              <a:t>inspectoratului</a:t>
            </a:r>
            <a:r>
              <a:rPr lang="en-US" sz="1600" i="1" cap="none" dirty="0">
                <a:latin typeface="Times New Roman" panose="02020603050405020304" pitchFamily="18" charset="0"/>
                <a:cs typeface="Times New Roman" panose="02020603050405020304" pitchFamily="18" charset="0"/>
              </a:rPr>
              <a:t> </a:t>
            </a:r>
            <a:r>
              <a:rPr lang="en-US" sz="1600" i="1" cap="none" dirty="0" err="1">
                <a:latin typeface="Times New Roman" panose="02020603050405020304" pitchFamily="18" charset="0"/>
                <a:cs typeface="Times New Roman" panose="02020603050405020304" pitchFamily="18" charset="0"/>
              </a:rPr>
              <a:t>şcolar</a:t>
            </a:r>
            <a:r>
              <a:rPr lang="en-US" sz="1600" i="1" cap="none" dirty="0">
                <a:latin typeface="Times New Roman" panose="02020603050405020304" pitchFamily="18" charset="0"/>
                <a:cs typeface="Times New Roman" panose="02020603050405020304" pitchFamily="18" charset="0"/>
              </a:rPr>
              <a:t> </a:t>
            </a:r>
            <a:r>
              <a:rPr lang="en-US" sz="1600" i="1" cap="none" dirty="0" err="1">
                <a:latin typeface="Times New Roman" panose="02020603050405020304" pitchFamily="18" charset="0"/>
                <a:cs typeface="Times New Roman" panose="02020603050405020304" pitchFamily="18" charset="0"/>
              </a:rPr>
              <a:t>judeţean</a:t>
            </a:r>
            <a:r>
              <a:rPr lang="ro-RO" sz="1600" i="1" cap="none" dirty="0">
                <a:latin typeface="Times New Roman" panose="02020603050405020304" pitchFamily="18" charset="0"/>
                <a:cs typeface="Times New Roman" panose="02020603050405020304" pitchFamily="18" charset="0"/>
              </a:rPr>
              <a:t>.</a:t>
            </a:r>
          </a:p>
          <a:p>
            <a:pPr algn="just"/>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Art. 2 </a:t>
            </a:r>
            <a:endParaRPr lang="ro-RO" sz="1600" b="0" i="1" u="none" strike="noStrike" cap="none" baseline="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(1)</a:t>
            </a:r>
            <a:r>
              <a:rPr lang="ro-RO" sz="1600" i="1" cap="none" dirty="0">
                <a:solidFill>
                  <a:srgbClr val="000000"/>
                </a:solidFill>
                <a:latin typeface="Times New Roman" panose="02020603050405020304" pitchFamily="18" charset="0"/>
                <a:cs typeface="Times New Roman" panose="02020603050405020304" pitchFamily="18" charset="0"/>
              </a:rPr>
              <a:t>O</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rganizarea claselor în regim simultan se realizează prin constituirea formaţiunilor de studiu cu elevi de la cel puţin două tipuri de clasă diferite. </a:t>
            </a: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(2)</a:t>
            </a:r>
            <a:r>
              <a:rPr lang="ro-RO" sz="1600" i="1" cap="none" dirty="0">
                <a:solidFill>
                  <a:srgbClr val="000000"/>
                </a:solidFill>
                <a:latin typeface="Times New Roman" panose="02020603050405020304" pitchFamily="18" charset="0"/>
                <a:cs typeface="Times New Roman" panose="02020603050405020304" pitchFamily="18" charset="0"/>
              </a:rPr>
              <a:t>O</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rganizarea claselor în regim simultan se face în interiorul aceluiaşi nivel, primar, respectiv gimnazial. </a:t>
            </a: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(3)</a:t>
            </a:r>
            <a:r>
              <a:rPr lang="ro-RO" sz="1600" i="1" cap="none" dirty="0">
                <a:solidFill>
                  <a:srgbClr val="000000"/>
                </a:solidFill>
                <a:latin typeface="Times New Roman" panose="02020603050405020304" pitchFamily="18" charset="0"/>
                <a:cs typeface="Times New Roman" panose="02020603050405020304" pitchFamily="18" charset="0"/>
              </a:rPr>
              <a:t>D</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e regulă, în învăţământul primar, gruparea elevilor în clasele organizate în regim simultan se face pentru clasa pregătitoare, clasa I şi clasa a </a:t>
            </a:r>
            <a:r>
              <a:rPr lang="ro-RO" sz="1600" i="1" cap="none" dirty="0">
                <a:solidFill>
                  <a:srgbClr val="000000"/>
                </a:solidFill>
                <a:latin typeface="Times New Roman" panose="02020603050405020304" pitchFamily="18" charset="0"/>
                <a:cs typeface="Times New Roman" panose="02020603050405020304" pitchFamily="18" charset="0"/>
              </a:rPr>
              <a:t>II</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-a, respectiv pentru clasa a </a:t>
            </a:r>
            <a:r>
              <a:rPr lang="ro-RO" sz="1600" i="1" cap="none" dirty="0">
                <a:solidFill>
                  <a:srgbClr val="000000"/>
                </a:solidFill>
                <a:latin typeface="Times New Roman" panose="02020603050405020304" pitchFamily="18" charset="0"/>
                <a:cs typeface="Times New Roman" panose="02020603050405020304" pitchFamily="18" charset="0"/>
              </a:rPr>
              <a:t>III</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-a şi clasa a </a:t>
            </a:r>
            <a:r>
              <a:rPr lang="ro-RO" sz="1600" i="1" cap="none" dirty="0">
                <a:solidFill>
                  <a:srgbClr val="000000"/>
                </a:solidFill>
                <a:latin typeface="Times New Roman" panose="02020603050405020304" pitchFamily="18" charset="0"/>
                <a:cs typeface="Times New Roman" panose="02020603050405020304" pitchFamily="18" charset="0"/>
              </a:rPr>
              <a:t>IV</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-a. Ori de câte ori este posibil se recomandă organizarea de sine stătătoare a clasei pregătitoare. </a:t>
            </a: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(4)</a:t>
            </a:r>
            <a:r>
              <a:rPr lang="ro-RO" sz="1600" i="1" cap="none" dirty="0">
                <a:solidFill>
                  <a:srgbClr val="000000"/>
                </a:solidFill>
                <a:latin typeface="Times New Roman" panose="02020603050405020304" pitchFamily="18" charset="0"/>
                <a:cs typeface="Times New Roman" panose="02020603050405020304" pitchFamily="18" charset="0"/>
              </a:rPr>
              <a:t>D</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e regulă, în învăţământul gimnazial, gruparea elevilor în clasele organizate în regim simultan se face, după caz, fie pentru clasa a V-a şi clasa a </a:t>
            </a:r>
            <a:r>
              <a:rPr lang="ro-RO" sz="1600" i="1" cap="none" dirty="0">
                <a:solidFill>
                  <a:srgbClr val="000000"/>
                </a:solidFill>
                <a:latin typeface="Times New Roman" panose="02020603050405020304" pitchFamily="18" charset="0"/>
                <a:cs typeface="Times New Roman" panose="02020603050405020304" pitchFamily="18" charset="0"/>
              </a:rPr>
              <a:t>VI</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-a, fie pentru clasa a </a:t>
            </a:r>
            <a:r>
              <a:rPr lang="ro-RO" sz="1600" i="1" cap="none" dirty="0">
                <a:solidFill>
                  <a:srgbClr val="000000"/>
                </a:solidFill>
                <a:latin typeface="Times New Roman" panose="02020603050405020304" pitchFamily="18" charset="0"/>
                <a:cs typeface="Times New Roman" panose="02020603050405020304" pitchFamily="18" charset="0"/>
              </a:rPr>
              <a:t>VI</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-a şi clasa a </a:t>
            </a:r>
            <a:r>
              <a:rPr lang="ro-RO" sz="1600" i="1" cap="none" dirty="0">
                <a:solidFill>
                  <a:srgbClr val="000000"/>
                </a:solidFill>
                <a:latin typeface="Times New Roman" panose="02020603050405020304" pitchFamily="18" charset="0"/>
                <a:cs typeface="Times New Roman" panose="02020603050405020304" pitchFamily="18" charset="0"/>
              </a:rPr>
              <a:t>VII</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-a. </a:t>
            </a:r>
            <a:endParaRPr lang="ro-RO" sz="1600"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75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3DDA49-0399-4FE9-A178-073EB6FF36AF}"/>
              </a:ext>
            </a:extLst>
          </p:cNvPr>
          <p:cNvSpPr>
            <a:spLocks noGrp="1"/>
          </p:cNvSpPr>
          <p:nvPr>
            <p:ph type="title"/>
          </p:nvPr>
        </p:nvSpPr>
        <p:spPr>
          <a:xfrm>
            <a:off x="683625" y="406247"/>
            <a:ext cx="10396882" cy="1151965"/>
          </a:xfrm>
        </p:spPr>
        <p:txBody>
          <a:bodyPr>
            <a:normAutofit/>
          </a:bodyPr>
          <a:lstStyle/>
          <a:p>
            <a:r>
              <a:rPr lang="nn-NO" sz="1600" b="1" i="0" u="none" strike="noStrike" baseline="0" dirty="0">
                <a:solidFill>
                  <a:srgbClr val="000000"/>
                </a:solidFill>
                <a:latin typeface="Times New Roman" panose="02020603050405020304" pitchFamily="18" charset="0"/>
                <a:cs typeface="Times New Roman" panose="02020603050405020304" pitchFamily="18" charset="0"/>
              </a:rPr>
              <a:t>ORDIN nr. 3036 din 9 ianuarie 2024 </a:t>
            </a:r>
            <a:br>
              <a:rPr lang="nn-NO" sz="1600" b="0" i="0" u="none" strike="noStrike" baseline="0" dirty="0">
                <a:solidFill>
                  <a:srgbClr val="000000"/>
                </a:solidFill>
                <a:latin typeface="Times New Roman" panose="02020603050405020304" pitchFamily="18" charset="0"/>
                <a:cs typeface="Times New Roman" panose="02020603050405020304" pitchFamily="18" charset="0"/>
              </a:rPr>
            </a:br>
            <a:r>
              <a:rPr lang="ro-RO" sz="1600" b="1" i="0" u="none" strike="noStrike" baseline="0" dirty="0">
                <a:solidFill>
                  <a:srgbClr val="000000"/>
                </a:solidFill>
                <a:latin typeface="Times New Roman" panose="02020603050405020304" pitchFamily="18" charset="0"/>
                <a:cs typeface="Times New Roman" panose="02020603050405020304" pitchFamily="18" charset="0"/>
              </a:rPr>
              <a:t>pentru aprobarea Metodologiei privind organizarea claselor în regim simultan </a:t>
            </a:r>
            <a:br>
              <a:rPr lang="ro-RO" sz="1600" b="0" i="0" u="none" strike="noStrike" baseline="0" dirty="0">
                <a:solidFill>
                  <a:srgbClr val="000000"/>
                </a:solidFill>
                <a:latin typeface="Times New Roman" panose="02020603050405020304" pitchFamily="18" charset="0"/>
                <a:cs typeface="Times New Roman" panose="02020603050405020304" pitchFamily="18" charset="0"/>
              </a:rPr>
            </a:br>
            <a:r>
              <a:rPr lang="ro-RO" sz="1600" b="0" i="0" u="none" strike="noStrike" baseline="0" dirty="0">
                <a:solidFill>
                  <a:srgbClr val="000000"/>
                </a:solidFill>
                <a:latin typeface="Times New Roman" panose="02020603050405020304" pitchFamily="18" charset="0"/>
                <a:cs typeface="Times New Roman" panose="02020603050405020304" pitchFamily="18" charset="0"/>
              </a:rPr>
              <a:t> </a:t>
            </a:r>
            <a:r>
              <a:rPr lang="ro-RO" sz="1600" b="1" i="0" u="none" strike="noStrike" baseline="0" dirty="0">
                <a:solidFill>
                  <a:srgbClr val="000000"/>
                </a:solidFill>
                <a:latin typeface="Times New Roman" panose="02020603050405020304" pitchFamily="18" charset="0"/>
                <a:cs typeface="Times New Roman" panose="02020603050405020304" pitchFamily="18" charset="0"/>
              </a:rPr>
              <a:t>ANEXĂ: </a:t>
            </a:r>
            <a:br>
              <a:rPr lang="ro-RO" sz="1600" b="0" i="0" u="none" strike="noStrike" baseline="0" dirty="0">
                <a:solidFill>
                  <a:srgbClr val="000000"/>
                </a:solidFill>
                <a:latin typeface="Times New Roman" panose="02020603050405020304" pitchFamily="18" charset="0"/>
                <a:cs typeface="Times New Roman" panose="02020603050405020304" pitchFamily="18" charset="0"/>
              </a:rPr>
            </a:br>
            <a:r>
              <a:rPr lang="pt-BR" sz="1600" b="1" i="0" u="none" strike="noStrike" baseline="0" dirty="0">
                <a:solidFill>
                  <a:srgbClr val="000000"/>
                </a:solidFill>
                <a:latin typeface="Times New Roman" panose="02020603050405020304" pitchFamily="18" charset="0"/>
                <a:cs typeface="Times New Roman" panose="02020603050405020304" pitchFamily="18" charset="0"/>
              </a:rPr>
              <a:t>METODOLOGIE privind organizarea claselor în regim simultan </a:t>
            </a:r>
            <a:br>
              <a:rPr lang="pt-BR" sz="1200" b="0" i="0" u="none" strike="noStrike" baseline="0" dirty="0">
                <a:solidFill>
                  <a:srgbClr val="000000"/>
                </a:solidFill>
                <a:latin typeface="Times New Roman" panose="02020603050405020304" pitchFamily="18" charset="0"/>
                <a:cs typeface="Times New Roman" panose="02020603050405020304" pitchFamily="18" charset="0"/>
              </a:rPr>
            </a:br>
            <a:endParaRPr lang="ro-RO" sz="1200"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2AA01770-085F-4D25-AFEC-1DB144881F81}"/>
              </a:ext>
            </a:extLst>
          </p:cNvPr>
          <p:cNvSpPr>
            <a:spLocks noGrp="1"/>
          </p:cNvSpPr>
          <p:nvPr>
            <p:ph sz="quarter" idx="13"/>
          </p:nvPr>
        </p:nvSpPr>
        <p:spPr>
          <a:xfrm>
            <a:off x="685800" y="1558213"/>
            <a:ext cx="10394707" cy="3928188"/>
          </a:xfrm>
        </p:spPr>
        <p:txBody>
          <a:bodyPr>
            <a:noAutofit/>
          </a:bodyPr>
          <a:lstStyle/>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(5)</a:t>
            </a:r>
            <a:r>
              <a:rPr lang="ro-RO" sz="1600" i="1" cap="none" dirty="0">
                <a:solidFill>
                  <a:srgbClr val="000000"/>
                </a:solidFill>
                <a:latin typeface="Times New Roman" panose="02020603050405020304" pitchFamily="18" charset="0"/>
                <a:cs typeface="Times New Roman" panose="02020603050405020304" pitchFamily="18" charset="0"/>
              </a:rPr>
              <a:t>Î</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n funcţie de situaţiile concrete privind numărul de elevi de la fiecare tip de clasă, precum şi resursele umane şi materiale, consiliile de administraţie ale unităţilor de învăţământ pot decide: </a:t>
            </a:r>
          </a:p>
          <a:p>
            <a:pPr marL="0" indent="0" algn="just">
              <a:buNone/>
            </a:pPr>
            <a:r>
              <a:rPr lang="ro-RO" sz="1600" b="1" i="1" cap="none" dirty="0">
                <a:solidFill>
                  <a:srgbClr val="000000"/>
                </a:solidFill>
                <a:latin typeface="Times New Roman" panose="02020603050405020304" pitchFamily="18" charset="0"/>
                <a:cs typeface="Times New Roman" panose="02020603050405020304" pitchFamily="18" charset="0"/>
              </a:rPr>
              <a:t>a</a:t>
            </a: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)c</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onstituirea unor formaţiuni de studiu organizate în regim simultan şi a altor formaţiuni de studiu organizate pe tip de clasă de sine stătătoare; </a:t>
            </a:r>
          </a:p>
          <a:p>
            <a:pPr marL="0" indent="0" algn="just">
              <a:buNone/>
            </a:pPr>
            <a:r>
              <a:rPr lang="ro-RO" sz="1600" b="1" i="1" cap="none" dirty="0">
                <a:solidFill>
                  <a:srgbClr val="000000"/>
                </a:solidFill>
                <a:latin typeface="Times New Roman" panose="02020603050405020304" pitchFamily="18" charset="0"/>
                <a:cs typeface="Times New Roman" panose="02020603050405020304" pitchFamily="18" charset="0"/>
              </a:rPr>
              <a:t>b</a:t>
            </a: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)c</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onstituirea formaţiunilor de studiu în regim simultan printr-o altă grupare a nivelurilor de clasă decât cele prevăzute la alin. (3) şi (4); </a:t>
            </a:r>
          </a:p>
          <a:p>
            <a:pPr marL="0" indent="0" algn="just">
              <a:buNone/>
            </a:pPr>
            <a:r>
              <a:rPr lang="ro-RO" sz="1600" b="1" i="1" cap="none" dirty="0">
                <a:solidFill>
                  <a:srgbClr val="000000"/>
                </a:solidFill>
                <a:latin typeface="Times New Roman" panose="02020603050405020304" pitchFamily="18" charset="0"/>
                <a:cs typeface="Times New Roman" panose="02020603050405020304" pitchFamily="18" charset="0"/>
              </a:rPr>
              <a:t>c</a:t>
            </a: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)c</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onstituirea unor formaţiuni de studiu în regim simultan prin gruparea elevilor din toate clasele de învăţământ gimnazial, mai puţin clasa a </a:t>
            </a:r>
            <a:r>
              <a:rPr lang="ro-RO" sz="1600" i="1" cap="none" dirty="0">
                <a:solidFill>
                  <a:srgbClr val="000000"/>
                </a:solidFill>
                <a:latin typeface="Times New Roman" panose="02020603050405020304" pitchFamily="18" charset="0"/>
                <a:cs typeface="Times New Roman" panose="02020603050405020304" pitchFamily="18" charset="0"/>
              </a:rPr>
              <a:t>VIII</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-a. </a:t>
            </a:r>
          </a:p>
          <a:p>
            <a:pPr marL="0" indent="0" algn="just">
              <a:buNone/>
            </a:pPr>
            <a:r>
              <a:rPr lang="pt-BR" sz="1600" b="1" i="1" u="none" strike="noStrike" cap="none" baseline="0" dirty="0">
                <a:solidFill>
                  <a:srgbClr val="000000"/>
                </a:solidFill>
                <a:latin typeface="Times New Roman" panose="02020603050405020304" pitchFamily="18" charset="0"/>
                <a:cs typeface="Times New Roman" panose="02020603050405020304" pitchFamily="18" charset="0"/>
              </a:rPr>
              <a:t>(6)</a:t>
            </a:r>
            <a:r>
              <a:rPr lang="ro-RO" sz="1600" i="1" cap="none" dirty="0">
                <a:solidFill>
                  <a:srgbClr val="000000"/>
                </a:solidFill>
                <a:latin typeface="Times New Roman" panose="02020603050405020304" pitchFamily="18" charset="0"/>
                <a:cs typeface="Times New Roman" panose="02020603050405020304" pitchFamily="18" charset="0"/>
              </a:rPr>
              <a:t>C</a:t>
            </a:r>
            <a:r>
              <a:rPr lang="pt-BR" sz="1600" b="0" i="1" u="none" strike="noStrike" cap="none" baseline="0" dirty="0">
                <a:solidFill>
                  <a:srgbClr val="000000"/>
                </a:solidFill>
                <a:latin typeface="Times New Roman" panose="02020603050405020304" pitchFamily="18" charset="0"/>
                <a:cs typeface="Times New Roman" panose="02020603050405020304" pitchFamily="18" charset="0"/>
              </a:rPr>
              <a:t>lasa a </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VIII</a:t>
            </a:r>
            <a:r>
              <a:rPr lang="pt-BR" sz="1600" b="0" i="1" u="none" strike="noStrike" cap="none" baseline="0" dirty="0">
                <a:solidFill>
                  <a:srgbClr val="000000"/>
                </a:solidFill>
                <a:latin typeface="Times New Roman" panose="02020603050405020304" pitchFamily="18" charset="0"/>
                <a:cs typeface="Times New Roman" panose="02020603050405020304" pitchFamily="18" charset="0"/>
              </a:rPr>
              <a:t>-a se organizează în clasă separată, indiferent de numărul de elevi. </a:t>
            </a: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(7)</a:t>
            </a:r>
            <a:r>
              <a:rPr lang="ro-RO" sz="1600" i="1" cap="none" dirty="0">
                <a:solidFill>
                  <a:srgbClr val="000000"/>
                </a:solidFill>
                <a:latin typeface="Times New Roman" panose="02020603050405020304" pitchFamily="18" charset="0"/>
                <a:cs typeface="Times New Roman" panose="02020603050405020304" pitchFamily="18" charset="0"/>
              </a:rPr>
              <a:t>O</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rganizarea unei singure formaţiuni de studiu pentru toate clasele de la învăţământul primar, respectiv toate clasele de la învăţământul gimnazial, cu excepţia clasei a </a:t>
            </a:r>
            <a:r>
              <a:rPr lang="ro-RO" sz="1600" i="1" cap="none" dirty="0">
                <a:solidFill>
                  <a:srgbClr val="000000"/>
                </a:solidFill>
                <a:latin typeface="Times New Roman" panose="02020603050405020304" pitchFamily="18" charset="0"/>
                <a:cs typeface="Times New Roman" panose="02020603050405020304" pitchFamily="18" charset="0"/>
              </a:rPr>
              <a:t>VIII</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-a, se poate face numai în situaţia în care numărul total de elevi este cu cel puţin 2 beneficiari sub efectivul minim prevăzut pentru constituirea unei clase de sine stătătoare, conform prevederilor art. 23 alin. (6) legea învăţământului preuniversitar nr. </a:t>
            </a: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198/2023</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 cu modificările şi completările ulterioare. </a:t>
            </a:r>
            <a:endParaRPr lang="ro-RO" sz="1600"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71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4170ABD-9E6D-49CA-9806-E5B386F4C037}"/>
              </a:ext>
            </a:extLst>
          </p:cNvPr>
          <p:cNvSpPr>
            <a:spLocks noGrp="1"/>
          </p:cNvSpPr>
          <p:nvPr>
            <p:ph type="title"/>
          </p:nvPr>
        </p:nvSpPr>
        <p:spPr>
          <a:xfrm>
            <a:off x="545842" y="116998"/>
            <a:ext cx="10396882" cy="1151965"/>
          </a:xfrm>
        </p:spPr>
        <p:txBody>
          <a:bodyPr>
            <a:noAutofit/>
          </a:bodyPr>
          <a:lstStyle/>
          <a:p>
            <a:r>
              <a:rPr lang="nn-NO" sz="1600" b="1" i="0" u="none" strike="noStrike" baseline="0" dirty="0">
                <a:solidFill>
                  <a:srgbClr val="000000"/>
                </a:solidFill>
                <a:latin typeface="Times New Roman" panose="02020603050405020304" pitchFamily="18" charset="0"/>
                <a:cs typeface="Times New Roman" panose="02020603050405020304" pitchFamily="18" charset="0"/>
              </a:rPr>
              <a:t>ORDIN nr. 3036 din 9 ianuarie 2024 </a:t>
            </a:r>
            <a:br>
              <a:rPr lang="nn-NO" sz="1600" b="0" i="0" u="none" strike="noStrike" baseline="0" dirty="0">
                <a:solidFill>
                  <a:srgbClr val="000000"/>
                </a:solidFill>
                <a:latin typeface="Times New Roman" panose="02020603050405020304" pitchFamily="18" charset="0"/>
                <a:cs typeface="Times New Roman" panose="02020603050405020304" pitchFamily="18" charset="0"/>
              </a:rPr>
            </a:br>
            <a:r>
              <a:rPr lang="ro-RO" sz="1600" b="1" i="0" u="none" strike="noStrike" baseline="0" dirty="0">
                <a:solidFill>
                  <a:srgbClr val="000000"/>
                </a:solidFill>
                <a:latin typeface="Times New Roman" panose="02020603050405020304" pitchFamily="18" charset="0"/>
                <a:cs typeface="Times New Roman" panose="02020603050405020304" pitchFamily="18" charset="0"/>
              </a:rPr>
              <a:t>pentru aprobarea Metodologiei privind organizarea claselor în regim simultan </a:t>
            </a:r>
            <a:br>
              <a:rPr lang="ro-RO" sz="1600" b="0" i="0" u="none" strike="noStrike" baseline="0" dirty="0">
                <a:solidFill>
                  <a:srgbClr val="000000"/>
                </a:solidFill>
                <a:latin typeface="Times New Roman" panose="02020603050405020304" pitchFamily="18" charset="0"/>
                <a:cs typeface="Times New Roman" panose="02020603050405020304" pitchFamily="18" charset="0"/>
              </a:rPr>
            </a:br>
            <a:r>
              <a:rPr lang="ro-RO" sz="1600" b="0" i="0" u="none" strike="noStrike" baseline="0" dirty="0">
                <a:solidFill>
                  <a:srgbClr val="000000"/>
                </a:solidFill>
                <a:latin typeface="Times New Roman" panose="02020603050405020304" pitchFamily="18" charset="0"/>
                <a:cs typeface="Times New Roman" panose="02020603050405020304" pitchFamily="18" charset="0"/>
              </a:rPr>
              <a:t> </a:t>
            </a:r>
            <a:r>
              <a:rPr lang="ro-RO" sz="1600" b="1" i="0" u="none" strike="noStrike" baseline="0" dirty="0">
                <a:solidFill>
                  <a:srgbClr val="000000"/>
                </a:solidFill>
                <a:latin typeface="Times New Roman" panose="02020603050405020304" pitchFamily="18" charset="0"/>
                <a:cs typeface="Times New Roman" panose="02020603050405020304" pitchFamily="18" charset="0"/>
              </a:rPr>
              <a:t>ANEXĂ: </a:t>
            </a:r>
            <a:br>
              <a:rPr lang="ro-RO" sz="1600" b="0" i="0" u="none" strike="noStrike" baseline="0" dirty="0">
                <a:solidFill>
                  <a:srgbClr val="000000"/>
                </a:solidFill>
                <a:latin typeface="Times New Roman" panose="02020603050405020304" pitchFamily="18" charset="0"/>
                <a:cs typeface="Times New Roman" panose="02020603050405020304" pitchFamily="18" charset="0"/>
              </a:rPr>
            </a:br>
            <a:r>
              <a:rPr lang="pt-BR" sz="1600" b="1" i="0" u="none" strike="noStrike" baseline="0" dirty="0">
                <a:solidFill>
                  <a:srgbClr val="000000"/>
                </a:solidFill>
                <a:latin typeface="Times New Roman" panose="02020603050405020304" pitchFamily="18" charset="0"/>
                <a:cs typeface="Times New Roman" panose="02020603050405020304" pitchFamily="18" charset="0"/>
              </a:rPr>
              <a:t>METODOLOGIE privind organizarea claselor în regim simultan </a:t>
            </a:r>
            <a:br>
              <a:rPr lang="pt-BR" sz="1600" b="0" i="0" u="none" strike="noStrike" baseline="0" dirty="0">
                <a:solidFill>
                  <a:srgbClr val="000000"/>
                </a:solidFill>
                <a:latin typeface="Times New Roman" panose="02020603050405020304" pitchFamily="18" charset="0"/>
                <a:cs typeface="Times New Roman" panose="02020603050405020304" pitchFamily="18" charset="0"/>
              </a:rPr>
            </a:br>
            <a:endParaRPr lang="ro-RO" sz="1600"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54E650ED-DF83-48C0-9959-7B68B04BDB5C}"/>
              </a:ext>
            </a:extLst>
          </p:cNvPr>
          <p:cNvSpPr>
            <a:spLocks noGrp="1"/>
          </p:cNvSpPr>
          <p:nvPr>
            <p:ph sz="quarter" idx="13"/>
          </p:nvPr>
        </p:nvSpPr>
        <p:spPr>
          <a:xfrm>
            <a:off x="251927" y="3219995"/>
            <a:ext cx="10690798" cy="474927"/>
          </a:xfrm>
        </p:spPr>
        <p:txBody>
          <a:bodyPr>
            <a:noAutofit/>
          </a:bodyPr>
          <a:lstStyle/>
          <a:p>
            <a:pPr algn="just"/>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Art. 3 </a:t>
            </a:r>
            <a:r>
              <a:rPr lang="ro-RO" sz="1600" i="1" cap="none" dirty="0">
                <a:solidFill>
                  <a:srgbClr val="000000"/>
                </a:solidFill>
                <a:latin typeface="Times New Roman" panose="02020603050405020304" pitchFamily="18" charset="0"/>
                <a:cs typeface="Times New Roman" panose="02020603050405020304" pitchFamily="18" charset="0"/>
              </a:rPr>
              <a:t>Î</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n situaţia în care clasa pregătitoare funcţionează în regim simultan cu o altă clasă din învăţământul primar, amenajarea spaţiului din sala de clasă va ţine cont de constituirea formaţiunii de studiu, astfel încât să poată fi asigurată realizarea atât a activităţilor specifice pentru elevii din clasa pregătitoare, cât şi a activităţilor necesare pentru elevii de la celelalte tipuri de clasă care intră în componenţa formaţiunii de studiu. </a:t>
            </a:r>
          </a:p>
          <a:p>
            <a:pPr algn="just"/>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Art. 4 (1)</a:t>
            </a:r>
            <a:r>
              <a:rPr lang="ro-RO" sz="1600" i="1" cap="none" dirty="0">
                <a:solidFill>
                  <a:srgbClr val="000000"/>
                </a:solidFill>
                <a:latin typeface="Times New Roman" panose="02020603050405020304" pitchFamily="18" charset="0"/>
                <a:cs typeface="Times New Roman" panose="02020603050405020304" pitchFamily="18" charset="0"/>
              </a:rPr>
              <a:t>L</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a constituirea claselor în regim simultan se va avea în vedere asigurarea finanţării de bază, luând în calcul coeficienţi de corecţie dependenţi de numărul mic de elevi în unitatea administrativ-teritorială, izolarea lingvistică, izolarea geografică, severitatea dezavantajelor, predarea în limba minorităţii naţionale, precum şi alţi factori. </a:t>
            </a: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(2)</a:t>
            </a:r>
            <a:r>
              <a:rPr lang="ro-RO" sz="1600" i="1" cap="none" dirty="0">
                <a:solidFill>
                  <a:srgbClr val="000000"/>
                </a:solidFill>
                <a:latin typeface="Times New Roman" panose="02020603050405020304" pitchFamily="18" charset="0"/>
                <a:cs typeface="Times New Roman" panose="02020603050405020304" pitchFamily="18" charset="0"/>
              </a:rPr>
              <a:t>O</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rganizarea claselor în regim simultan se face cu încadrarea în numărul maxim de posturi aprobat de ministerul educaţiei pentru fiecare judeţ. </a:t>
            </a:r>
          </a:p>
          <a:p>
            <a:pPr marL="0" indent="0" algn="just">
              <a:buNone/>
            </a:pPr>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(3)</a:t>
            </a:r>
            <a:r>
              <a:rPr lang="ro-RO" sz="1600" i="1" cap="none" dirty="0">
                <a:solidFill>
                  <a:srgbClr val="000000"/>
                </a:solidFill>
                <a:latin typeface="Times New Roman" panose="02020603050405020304" pitchFamily="18" charset="0"/>
                <a:cs typeface="Times New Roman" panose="02020603050405020304" pitchFamily="18" charset="0"/>
              </a:rPr>
              <a:t>D</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esfăşurarea procesului de învăţământ de la clasele organizate în regim simultan se asigură, cu prioritate, de cadre didactice calificate. </a:t>
            </a:r>
          </a:p>
          <a:p>
            <a:pPr algn="just"/>
            <a:r>
              <a:rPr lang="ro-RO" sz="1600" b="1" i="1" u="none" strike="noStrike" cap="none" baseline="0" dirty="0">
                <a:solidFill>
                  <a:srgbClr val="000000"/>
                </a:solidFill>
                <a:latin typeface="Times New Roman" panose="02020603050405020304" pitchFamily="18" charset="0"/>
                <a:cs typeface="Times New Roman" panose="02020603050405020304" pitchFamily="18" charset="0"/>
              </a:rPr>
              <a:t>Art. 5 Î</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n cuprinsul prezentei metodologii, începând cu data reorganizării instituţiilor subordonate ministerului educaţiei, sintagmele „Inspectoratul </a:t>
            </a:r>
            <a:r>
              <a:rPr lang="ro-RO" sz="1600" i="1" cap="none" dirty="0">
                <a:solidFill>
                  <a:srgbClr val="000000"/>
                </a:solidFill>
                <a:latin typeface="Times New Roman" panose="02020603050405020304" pitchFamily="18" charset="0"/>
                <a:cs typeface="Times New Roman" panose="02020603050405020304" pitchFamily="18" charset="0"/>
              </a:rPr>
              <a:t>Ș</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colar </a:t>
            </a:r>
            <a:r>
              <a:rPr lang="ro-RO" sz="1600" i="1" cap="none" dirty="0">
                <a:solidFill>
                  <a:srgbClr val="000000"/>
                </a:solidFill>
                <a:latin typeface="Times New Roman" panose="02020603050405020304" pitchFamily="18" charset="0"/>
                <a:cs typeface="Times New Roman" panose="02020603050405020304" pitchFamily="18" charset="0"/>
              </a:rPr>
              <a:t>J</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udeţean/Inspectoratul </a:t>
            </a:r>
            <a:r>
              <a:rPr lang="ro-RO" sz="1600" i="1" cap="none" dirty="0">
                <a:solidFill>
                  <a:srgbClr val="000000"/>
                </a:solidFill>
                <a:latin typeface="Times New Roman" panose="02020603050405020304" pitchFamily="18" charset="0"/>
                <a:cs typeface="Times New Roman" panose="02020603050405020304" pitchFamily="18" charset="0"/>
              </a:rPr>
              <a:t>Ș</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colar al Municipiului </a:t>
            </a:r>
            <a:r>
              <a:rPr lang="ro-RO" sz="1600" i="1" cap="none" dirty="0">
                <a:solidFill>
                  <a:srgbClr val="000000"/>
                </a:solidFill>
                <a:latin typeface="Times New Roman" panose="02020603050405020304" pitchFamily="18" charset="0"/>
                <a:cs typeface="Times New Roman" panose="02020603050405020304" pitchFamily="18" charset="0"/>
              </a:rPr>
              <a:t>B</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ucureşti" şi "ISJ/ISMB" se vor citi „Direcţia </a:t>
            </a:r>
            <a:r>
              <a:rPr lang="ro-RO" sz="1600" i="1" cap="none" dirty="0">
                <a:solidFill>
                  <a:srgbClr val="000000"/>
                </a:solidFill>
                <a:latin typeface="Times New Roman" panose="02020603050405020304" pitchFamily="18" charset="0"/>
                <a:cs typeface="Times New Roman" panose="02020603050405020304" pitchFamily="18" charset="0"/>
              </a:rPr>
              <a:t>J</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udeţeană de Învăţământ </a:t>
            </a:r>
            <a:r>
              <a:rPr lang="ro-RO" sz="1600" i="1" cap="none" dirty="0">
                <a:solidFill>
                  <a:srgbClr val="000000"/>
                </a:solidFill>
                <a:latin typeface="Times New Roman" panose="02020603050405020304" pitchFamily="18" charset="0"/>
                <a:cs typeface="Times New Roman" panose="02020603050405020304" pitchFamily="18" charset="0"/>
              </a:rPr>
              <a:t>P</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reuniversitar/Direcţia </a:t>
            </a:r>
            <a:r>
              <a:rPr lang="ro-RO" sz="1600" i="1" cap="none" dirty="0">
                <a:solidFill>
                  <a:srgbClr val="000000"/>
                </a:solidFill>
                <a:latin typeface="Times New Roman" panose="02020603050405020304" pitchFamily="18" charset="0"/>
                <a:cs typeface="Times New Roman" panose="02020603050405020304" pitchFamily="18" charset="0"/>
              </a:rPr>
              <a:t>M</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unicipiului </a:t>
            </a:r>
            <a:r>
              <a:rPr lang="ro-RO" sz="1600" i="1" cap="none" dirty="0">
                <a:solidFill>
                  <a:srgbClr val="000000"/>
                </a:solidFill>
                <a:latin typeface="Times New Roman" panose="02020603050405020304" pitchFamily="18" charset="0"/>
                <a:cs typeface="Times New Roman" panose="02020603050405020304" pitchFamily="18" charset="0"/>
              </a:rPr>
              <a:t>B</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ucureşti de Învăţământ </a:t>
            </a:r>
            <a:r>
              <a:rPr lang="ro-RO" sz="1600" i="1" cap="none" dirty="0">
                <a:solidFill>
                  <a:srgbClr val="000000"/>
                </a:solidFill>
                <a:latin typeface="Times New Roman" panose="02020603050405020304" pitchFamily="18" charset="0"/>
                <a:cs typeface="Times New Roman" panose="02020603050405020304" pitchFamily="18" charset="0"/>
              </a:rPr>
              <a:t>P</a:t>
            </a:r>
            <a:r>
              <a:rPr lang="ro-RO" sz="1600" b="0" i="1" u="none" strike="noStrike" cap="none" baseline="0" dirty="0">
                <a:solidFill>
                  <a:srgbClr val="000000"/>
                </a:solidFill>
                <a:latin typeface="Times New Roman" panose="02020603050405020304" pitchFamily="18" charset="0"/>
                <a:cs typeface="Times New Roman" panose="02020603050405020304" pitchFamily="18" charset="0"/>
              </a:rPr>
              <a:t>reuniversitar" şi, respectiv, "DJIP/DMBIP". </a:t>
            </a:r>
            <a:endParaRPr lang="ro-RO" sz="1600"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70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6AEC517-E0D3-42AE-B8DA-6014AA63B044}"/>
              </a:ext>
            </a:extLst>
          </p:cNvPr>
          <p:cNvSpPr>
            <a:spLocks noGrp="1"/>
          </p:cNvSpPr>
          <p:nvPr>
            <p:ph type="title"/>
          </p:nvPr>
        </p:nvSpPr>
        <p:spPr>
          <a:xfrm>
            <a:off x="685801" y="466532"/>
            <a:ext cx="10396882" cy="1007705"/>
          </a:xfrm>
        </p:spPr>
        <p:txBody>
          <a:bodyPr>
            <a:normAutofit/>
          </a:bodyPr>
          <a:lstStyle/>
          <a:p>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ORDIN nr. 5.415 din 19 august 2025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modificarea</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Metodologiei</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organizarea</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claselor</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simultan</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aprobată</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Ordinul</a:t>
            </a:r>
            <a:r>
              <a:rPr lang="en-US"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ministrului</a:t>
            </a:r>
            <a:r>
              <a:rPr lang="en-US"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educației</a:t>
            </a:r>
            <a:r>
              <a:rPr lang="en-US"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nr. 3.036/2024</a:t>
            </a:r>
            <a:endParaRPr lang="ro-RO" sz="1600" dirty="0"/>
          </a:p>
        </p:txBody>
      </p:sp>
      <p:sp>
        <p:nvSpPr>
          <p:cNvPr id="3" name="Substituent conținut 2">
            <a:extLst>
              <a:ext uri="{FF2B5EF4-FFF2-40B4-BE49-F238E27FC236}">
                <a16:creationId xmlns:a16="http://schemas.microsoft.com/office/drawing/2014/main" id="{54B42858-7EBD-4C10-B50B-79E8FAB0B6C7}"/>
              </a:ext>
            </a:extLst>
          </p:cNvPr>
          <p:cNvSpPr>
            <a:spLocks noGrp="1"/>
          </p:cNvSpPr>
          <p:nvPr>
            <p:ph sz="quarter" idx="13"/>
          </p:nvPr>
        </p:nvSpPr>
        <p:spPr>
          <a:xfrm>
            <a:off x="473373" y="1959063"/>
            <a:ext cx="10394707" cy="3311189"/>
          </a:xfrm>
        </p:spPr>
        <p:txBody>
          <a:bodyPr>
            <a:normAutofit/>
          </a:bodyPr>
          <a:lstStyle/>
          <a:p>
            <a:pPr algn="just" fontAlgn="base">
              <a:lnSpc>
                <a:spcPts val="1800"/>
              </a:lnSpc>
              <a:spcAft>
                <a:spcPts val="800"/>
              </a:spcAft>
            </a:pPr>
            <a:r>
              <a:rPr lang="en-US" sz="1600" b="1"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Articolul</a:t>
            </a:r>
            <a:r>
              <a:rPr lang="en-US" sz="1600" b="1"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metodologia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organizarea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claselor</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simultan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aprobată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ordinul</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ministrului</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educației</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nr. 3.036/2024</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publicat</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monitorul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oficial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româniei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nr. 21 din 10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ianuarie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2024, se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modifică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cum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urmează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800"/>
              </a:spcAft>
            </a:pPr>
            <a:r>
              <a:rPr lang="en-US" sz="1600" b="1"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articolul</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1,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alineatul</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(4)</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modifică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următorul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cuprins</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ts val="1800"/>
              </a:lnSpc>
              <a:spcAft>
                <a:spcPts val="800"/>
              </a:spcAft>
              <a:buNone/>
            </a:pP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ro-RO"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situații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excepționale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unitățile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învățământ</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respectarea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condiției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prevăzute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alin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nu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posibilă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cauza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numărului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mic de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elevi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existent la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primar</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respectiv</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gimnazial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 pot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formațiuni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simultan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10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elevi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învățământul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predare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limbile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minorităților</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naționale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precum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învățământul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predare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limba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română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organizat</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unități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administrativ-teritoriale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care o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minoritate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națională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constituie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majoritatea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populației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formațiunile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simultan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 pot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8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elevi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86287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1FA9447-27BD-4EB6-A305-DD966954B632}"/>
              </a:ext>
            </a:extLst>
          </p:cNvPr>
          <p:cNvSpPr>
            <a:spLocks noGrp="1"/>
          </p:cNvSpPr>
          <p:nvPr>
            <p:ph type="title"/>
          </p:nvPr>
        </p:nvSpPr>
        <p:spPr/>
        <p:txBody>
          <a:bodyPr>
            <a:normAutofit/>
          </a:bodyPr>
          <a:lstStyle/>
          <a:p>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ORDIN nr. 5.415 din 19 august 2025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modificarea</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Metodologiei</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organizarea</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claselor</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simultan</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aprobată</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Ordinul</a:t>
            </a:r>
            <a:r>
              <a:rPr lang="en-US"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ministrului</a:t>
            </a:r>
            <a:r>
              <a:rPr lang="en-US"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educației</a:t>
            </a:r>
            <a:r>
              <a:rPr lang="en-US"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nr. 3.036/2024</a:t>
            </a:r>
            <a:endParaRPr lang="ro-RO" sz="1600" dirty="0"/>
          </a:p>
        </p:txBody>
      </p:sp>
      <p:sp>
        <p:nvSpPr>
          <p:cNvPr id="3" name="Substituent conținut 2">
            <a:extLst>
              <a:ext uri="{FF2B5EF4-FFF2-40B4-BE49-F238E27FC236}">
                <a16:creationId xmlns:a16="http://schemas.microsoft.com/office/drawing/2014/main" id="{43E7B811-E3F7-4E7D-B4FE-8FE03B555C82}"/>
              </a:ext>
            </a:extLst>
          </p:cNvPr>
          <p:cNvSpPr>
            <a:spLocks noGrp="1"/>
          </p:cNvSpPr>
          <p:nvPr>
            <p:ph sz="quarter" idx="13"/>
          </p:nvPr>
        </p:nvSpPr>
        <p:spPr>
          <a:xfrm>
            <a:off x="452535" y="1698171"/>
            <a:ext cx="10394707" cy="3648346"/>
          </a:xfrm>
        </p:spPr>
        <p:txBody>
          <a:bodyPr>
            <a:normAutofit/>
          </a:bodyPr>
          <a:lstStyle/>
          <a:p>
            <a:pPr algn="just" fontAlgn="base">
              <a:lnSpc>
                <a:spcPts val="1800"/>
              </a:lnSpc>
              <a:spcAft>
                <a:spcPts val="800"/>
              </a:spcAft>
            </a:pPr>
            <a:r>
              <a:rPr lang="en-US" sz="1600" b="1"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articolul</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2,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alineatul</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(4)</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modifică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următorul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cuprins</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ts val="1800"/>
              </a:lnSpc>
              <a:spcAft>
                <a:spcPts val="800"/>
              </a:spcAft>
              <a:buNone/>
            </a:pP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ro-RO"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regulă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învățământul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gimnazial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gruparea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elevilor</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organizate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simultan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 face,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fie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ro-RO"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ro-RO"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fie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ro-RO"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ro-RO"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VIII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o-RO" sz="1600" i="1"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ts val="1800"/>
              </a:lnSpc>
              <a:spcAft>
                <a:spcPts val="800"/>
              </a:spcAft>
            </a:pPr>
            <a:r>
              <a:rPr lang="en-US" sz="1600" b="1"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articolul</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2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alineatul</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(5),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litera</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c)</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modifică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următorul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cuprins</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ts val="1800"/>
              </a:lnSpc>
              <a:spcAft>
                <a:spcPts val="800"/>
              </a:spcAft>
              <a:buNone/>
            </a:pPr>
            <a:r>
              <a:rPr lang="ro-RO" sz="1600" b="1"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1600" b="1"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onstituirea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unor</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formațiuni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simultan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gruparea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elevilor</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toate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învățământ</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gimnazial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fontAlgn="base">
              <a:lnSpc>
                <a:spcPts val="1800"/>
              </a:lnSpc>
              <a:spcAft>
                <a:spcPts val="800"/>
              </a:spcAft>
              <a:buNone/>
            </a:pPr>
            <a:endParaRPr lang="ro-RO" sz="1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06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196717-1BED-4296-AE6C-ED28FED3366B}"/>
              </a:ext>
            </a:extLst>
          </p:cNvPr>
          <p:cNvSpPr>
            <a:spLocks noGrp="1"/>
          </p:cNvSpPr>
          <p:nvPr>
            <p:ph type="title"/>
          </p:nvPr>
        </p:nvSpPr>
        <p:spPr>
          <a:xfrm>
            <a:off x="685801" y="524934"/>
            <a:ext cx="10396882" cy="1312832"/>
          </a:xfrm>
        </p:spPr>
        <p:txBody>
          <a:bodyPr>
            <a:normAutofit/>
          </a:bodyPr>
          <a:lstStyle/>
          <a:p>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ORDIN nr. 5.415 din 19 august 2025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modificarea</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Metodologiei</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organizarea</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claselor</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simultan</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aprobată</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Ordinul</a:t>
            </a:r>
            <a:r>
              <a:rPr lang="en-US"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ministrului</a:t>
            </a:r>
            <a:r>
              <a:rPr lang="en-US"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1600" b="1" u="sng"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educației</a:t>
            </a:r>
            <a:r>
              <a:rPr lang="en-US" sz="16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nr. 3.036/2024</a:t>
            </a:r>
            <a:endParaRPr lang="ro-RO" sz="1600" dirty="0"/>
          </a:p>
        </p:txBody>
      </p:sp>
      <p:sp>
        <p:nvSpPr>
          <p:cNvPr id="3" name="Substituent conținut 2">
            <a:extLst>
              <a:ext uri="{FF2B5EF4-FFF2-40B4-BE49-F238E27FC236}">
                <a16:creationId xmlns:a16="http://schemas.microsoft.com/office/drawing/2014/main" id="{9FDD91C8-C874-41D6-AE6B-82F47D7977FB}"/>
              </a:ext>
            </a:extLst>
          </p:cNvPr>
          <p:cNvSpPr>
            <a:spLocks noGrp="1"/>
          </p:cNvSpPr>
          <p:nvPr>
            <p:ph sz="quarter" idx="13"/>
          </p:nvPr>
        </p:nvSpPr>
        <p:spPr>
          <a:xfrm>
            <a:off x="734543" y="1623527"/>
            <a:ext cx="10299398" cy="4078149"/>
          </a:xfrm>
        </p:spPr>
        <p:txBody>
          <a:bodyPr>
            <a:normAutofit/>
          </a:bodyPr>
          <a:lstStyle/>
          <a:p>
            <a:pPr algn="just" fontAlgn="base">
              <a:lnSpc>
                <a:spcPts val="1800"/>
              </a:lnSpc>
              <a:spcAft>
                <a:spcPts val="800"/>
              </a:spcAft>
            </a:pPr>
            <a:r>
              <a:rPr lang="ro-RO" sz="1600" b="1"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1600" b="1"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lang="en-US" sz="1600" i="1" u="sng"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articolul</a:t>
            </a:r>
            <a:r>
              <a:rPr lang="en-US" sz="1600" i="1" u="sng"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 2, </a:t>
            </a:r>
            <a:r>
              <a:rPr lang="en-US" sz="1600" i="1" u="sng"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alineatul</a:t>
            </a:r>
            <a:r>
              <a:rPr lang="en-US" sz="1600" i="1" u="sng"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 (6)</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modifică</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avea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următorul</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cuprins</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kern="100" cap="none"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ts val="1800"/>
              </a:lnSpc>
              <a:spcAft>
                <a:spcPts val="800"/>
              </a:spcAft>
              <a:buNone/>
            </a:pP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 </a:t>
            </a:r>
            <a:r>
              <a:rPr lang="ro-RO"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clasele</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gimnaziu</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organizate</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regim</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simultan</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predarea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disciplinelor</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limba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literatura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română</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limba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literatura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maternă</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matematica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care se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susține</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evaluarea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națională</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 face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separat</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elevii</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clasa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ro-RO"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VIII</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indiferent</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numărul</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acestora</a:t>
            </a:r>
            <a:r>
              <a:rPr lang="en-US"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ts val="1800"/>
              </a:lnSpc>
              <a:spcAft>
                <a:spcPts val="800"/>
              </a:spcAft>
            </a:pPr>
            <a:r>
              <a:rPr lang="ro-RO" sz="1600" b="1"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articolul</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2,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alineatul</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(7)</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modifică</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următorul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cuprins</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ts val="1800"/>
              </a:lnSpc>
              <a:spcAft>
                <a:spcPts val="800"/>
              </a:spcAft>
              <a:buNone/>
            </a:pP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ro-RO" sz="1600" i="1" kern="0"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rganizarea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unei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singure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formațiuni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toate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învățământul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primar</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respectiv</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toate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învățământul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gimnazial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face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numărul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total de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elevi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cel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puțin</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beneficiari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sub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efectivul</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minim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prevăzut</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constituirea</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unei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sine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stătătoare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conform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prevederilor</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art. 23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alin</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(6) din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legea</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învățământului</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1600" i="1" u="sng"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preuniversitar</a:t>
            </a:r>
            <a:r>
              <a:rPr lang="en-US" sz="1600" i="1" u="sng"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nr. 198/2023</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modificările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completările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0" cap="non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ulterioare</a:t>
            </a:r>
            <a:r>
              <a:rPr lang="en-US" sz="1600" i="1" kern="0"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600" i="1"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fontAlgn="base">
              <a:lnSpc>
                <a:spcPts val="1800"/>
              </a:lnSpc>
              <a:spcAft>
                <a:spcPts val="800"/>
              </a:spcAft>
              <a:buNone/>
            </a:pP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45717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B400857-5C96-4C49-8A3F-33272AEB63E8}"/>
              </a:ext>
            </a:extLst>
          </p:cNvPr>
          <p:cNvSpPr>
            <a:spLocks noGrp="1"/>
          </p:cNvSpPr>
          <p:nvPr>
            <p:ph type="title"/>
          </p:nvPr>
        </p:nvSpPr>
        <p:spPr/>
        <p:txBody>
          <a:bodyPr/>
          <a:lstStyle/>
          <a:p>
            <a:pPr algn="ctr"/>
            <a:r>
              <a:rPr lang="ro-RO" dirty="0"/>
              <a:t>REPERE METODOLOGICE</a:t>
            </a:r>
          </a:p>
        </p:txBody>
      </p:sp>
      <p:sp>
        <p:nvSpPr>
          <p:cNvPr id="3" name="Substituent conținut 2">
            <a:extLst>
              <a:ext uri="{FF2B5EF4-FFF2-40B4-BE49-F238E27FC236}">
                <a16:creationId xmlns:a16="http://schemas.microsoft.com/office/drawing/2014/main" id="{2EEC8746-C43B-437A-BE51-C83721ADC5FA}"/>
              </a:ext>
            </a:extLst>
          </p:cNvPr>
          <p:cNvSpPr>
            <a:spLocks noGrp="1"/>
          </p:cNvSpPr>
          <p:nvPr>
            <p:ph sz="quarter" idx="13"/>
          </p:nvPr>
        </p:nvSpPr>
        <p:spPr/>
        <p:txBody>
          <a:bodyPr>
            <a:normAutofit/>
          </a:bodyPr>
          <a:lstStyle/>
          <a:p>
            <a:pPr algn="l"/>
            <a:r>
              <a:rPr lang="ro-RO" sz="1800" b="0" i="0" u="none" strike="noStrike" baseline="0" dirty="0">
                <a:solidFill>
                  <a:srgbClr val="000000"/>
                </a:solidFill>
                <a:latin typeface="Times New Roman" panose="02020603050405020304" pitchFamily="18" charset="0"/>
                <a:cs typeface="Times New Roman" panose="02020603050405020304" pitchFamily="18" charset="0"/>
              </a:rPr>
              <a:t>Învățământul simultan în </a:t>
            </a:r>
            <a:r>
              <a:rPr lang="ro-RO" sz="1800" dirty="0">
                <a:solidFill>
                  <a:srgbClr val="000000"/>
                </a:solidFill>
                <a:latin typeface="Times New Roman" panose="02020603050405020304" pitchFamily="18" charset="0"/>
                <a:cs typeface="Times New Roman" panose="02020603050405020304" pitchFamily="18" charset="0"/>
              </a:rPr>
              <a:t>ciclul </a:t>
            </a:r>
            <a:r>
              <a:rPr lang="ro-RO" sz="1800" b="0" i="0" u="none" strike="noStrike" baseline="0" dirty="0">
                <a:solidFill>
                  <a:srgbClr val="000000"/>
                </a:solidFill>
                <a:latin typeface="Times New Roman" panose="02020603050405020304" pitchFamily="18" charset="0"/>
                <a:cs typeface="Times New Roman" panose="02020603050405020304" pitchFamily="18" charset="0"/>
              </a:rPr>
              <a:t> primar-world vision românia</a:t>
            </a:r>
          </a:p>
          <a:p>
            <a:r>
              <a:rPr lang="ro-RO" sz="1800" b="0" i="0" u="none" strike="noStrike" baseline="0" dirty="0">
                <a:solidFill>
                  <a:srgbClr val="000000"/>
                </a:solidFill>
                <a:latin typeface="Times New Roman" panose="02020603050405020304" pitchFamily="18" charset="0"/>
                <a:cs typeface="Times New Roman" panose="02020603050405020304" pitchFamily="18" charset="0"/>
              </a:rPr>
              <a:t> Prof.</a:t>
            </a:r>
            <a:r>
              <a:rPr lang="ro-RO" sz="1800" i="0" u="none" strike="noStrike" baseline="0" dirty="0">
                <a:solidFill>
                  <a:srgbClr val="000000"/>
                </a:solidFill>
                <a:latin typeface="Times New Roman" panose="02020603050405020304" pitchFamily="18" charset="0"/>
                <a:cs typeface="Times New Roman" panose="02020603050405020304" pitchFamily="18" charset="0"/>
              </a:rPr>
              <a:t>Aurica Domnica Georgiu- ÎNVĂȚAREA PRIN COOPERARE ÎN ÎNVĂȚĂMÂNTUL SIMULTAN</a:t>
            </a:r>
            <a:r>
              <a:rPr lang="ro-RO" sz="1800" b="1" i="0" u="none" strike="noStrike" baseline="0" dirty="0">
                <a:solidFill>
                  <a:srgbClr val="000000"/>
                </a:solidFill>
                <a:latin typeface="Times New Roman" panose="02020603050405020304" pitchFamily="18" charset="0"/>
                <a:cs typeface="Times New Roman" panose="02020603050405020304" pitchFamily="18" charset="0"/>
              </a:rPr>
              <a:t>, </a:t>
            </a:r>
            <a:r>
              <a:rPr lang="ro-RO" sz="1800" b="0" i="0" u="none" strike="noStrike" baseline="0" dirty="0">
                <a:solidFill>
                  <a:srgbClr val="000000"/>
                </a:solidFill>
                <a:latin typeface="Times New Roman" panose="02020603050405020304" pitchFamily="18" charset="0"/>
                <a:cs typeface="Times New Roman" panose="02020603050405020304" pitchFamily="18" charset="0"/>
              </a:rPr>
              <a:t>EDITURA MERITOCRAT CLUJ-NAPOCA 2022</a:t>
            </a:r>
          </a:p>
          <a:p>
            <a:pPr algn="l"/>
            <a:r>
              <a:rPr lang="ro-RO" sz="1800" b="0" i="0" u="none" strike="noStrike" baseline="0" dirty="0">
                <a:latin typeface="Times New Roman" panose="02020603050405020304" pitchFamily="18" charset="0"/>
                <a:cs typeface="Times New Roman" panose="02020603050405020304" pitchFamily="18" charset="0"/>
              </a:rPr>
              <a:t>Horaţiu CATALANO, Ion </a:t>
            </a:r>
            <a:r>
              <a:rPr lang="ro-RO" sz="1800" i="0" u="none" strike="noStrike" baseline="0" dirty="0">
                <a:latin typeface="Times New Roman" panose="02020603050405020304" pitchFamily="18" charset="0"/>
                <a:cs typeface="Times New Roman" panose="02020603050405020304" pitchFamily="18" charset="0"/>
              </a:rPr>
              <a:t>ALBULESCU</a:t>
            </a:r>
            <a:r>
              <a:rPr lang="ro-RO" sz="1800" b="1" i="0" u="none" strike="noStrike" baseline="0" dirty="0">
                <a:latin typeface="Times New Roman" panose="02020603050405020304" pitchFamily="18" charset="0"/>
                <a:cs typeface="Times New Roman" panose="02020603050405020304" pitchFamily="18" charset="0"/>
              </a:rPr>
              <a:t>-</a:t>
            </a:r>
            <a:r>
              <a:rPr lang="ro-RO" sz="1800" i="0" u="none" strike="noStrike" baseline="0" dirty="0">
                <a:latin typeface="Times New Roman" panose="02020603050405020304" pitchFamily="18" charset="0"/>
                <a:cs typeface="Times New Roman" panose="02020603050405020304" pitchFamily="18" charset="0"/>
              </a:rPr>
              <a:t>GHIDUL PROFESORULUI DIN ÎNVĂŢĂMÂNTUL</a:t>
            </a:r>
            <a:r>
              <a:rPr lang="ro-RO" sz="1800" dirty="0">
                <a:latin typeface="Times New Roman" panose="02020603050405020304" pitchFamily="18" charset="0"/>
                <a:cs typeface="Times New Roman" panose="02020603050405020304" pitchFamily="18" charset="0"/>
              </a:rPr>
              <a:t> </a:t>
            </a:r>
            <a:r>
              <a:rPr lang="ro-RO" sz="1800" i="0" u="none" strike="noStrike" baseline="0" dirty="0">
                <a:latin typeface="Times New Roman" panose="02020603050405020304" pitchFamily="18" charset="0"/>
                <a:cs typeface="Times New Roman" panose="02020603050405020304" pitchFamily="18" charset="0"/>
              </a:rPr>
              <a:t>PRIMAR SIMULTAN</a:t>
            </a:r>
            <a:r>
              <a:rPr lang="ro-RO" sz="1800" b="0" i="0" u="none" strike="noStrike" baseline="0" dirty="0">
                <a:latin typeface="Times New Roman" panose="02020603050405020304" pitchFamily="18" charset="0"/>
                <a:cs typeface="Times New Roman" panose="02020603050405020304" pitchFamily="18" charset="0"/>
              </a:rPr>
              <a:t>, 2020 Didactica Publishing House </a:t>
            </a:r>
          </a:p>
          <a:p>
            <a:pPr algn="l"/>
            <a:r>
              <a:rPr lang="ro-RO" sz="1800" i="0" u="none" strike="noStrike" baseline="0" dirty="0">
                <a:latin typeface="Times New Roman" panose="02020603050405020304" pitchFamily="18" charset="0"/>
                <a:cs typeface="Times New Roman" panose="02020603050405020304" pitchFamily="18" charset="0"/>
              </a:rPr>
              <a:t>PAVELEA TUDOR-DANIEL-PSIHOPEDAGOGIE APLICATĂ CLASELOR/GRUPELORPE VÂRSTE MULTIPLE-Ghid metodic pentru învățământul simultan, Năsăud 2020</a:t>
            </a:r>
            <a:endParaRPr lang="ro-RO" sz="180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099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iment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{9CC640B2-959D-47C8-85BC-7399D5AD35A7}TFd2a5b225-4fc9-4980-9a6f-07059fb984a229799e77-8d6913dedd26</Template>
  <TotalTime>297</TotalTime>
  <Words>1643</Words>
  <Application>Microsoft Office PowerPoint</Application>
  <PresentationFormat>Ecran lat</PresentationFormat>
  <Paragraphs>51</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10</vt:i4>
      </vt:variant>
    </vt:vector>
  </HeadingPairs>
  <TitlesOfParts>
    <vt:vector size="16" baseType="lpstr">
      <vt:lpstr>Arial</vt:lpstr>
      <vt:lpstr>Calibri</vt:lpstr>
      <vt:lpstr>Impact</vt:lpstr>
      <vt:lpstr>Times New Roman</vt:lpstr>
      <vt:lpstr>Verdana</vt:lpstr>
      <vt:lpstr>Eveniment principal</vt:lpstr>
      <vt:lpstr>ÎNVĂȚĂMÂNT SIMULTAN</vt:lpstr>
      <vt:lpstr> ORDIN nr. 3036 din 9 ianuarie 2024  pentru aprobarea Metodologiei privind organizarea claselor în regim simultan   ANEXĂ:  METODOLOGIE privind organizarea claselor în regim simultan  </vt:lpstr>
      <vt:lpstr>ORDIN nr. 3036 din 9 ianuarie 2024  pentru aprobarea Metodologiei privind organizarea claselor în regim simultan   ANEXĂ:  METODOLOGIE privind organizarea claselor în regim simultan   </vt:lpstr>
      <vt:lpstr>ORDIN nr. 3036 din 9 ianuarie 2024  pentru aprobarea Metodologiei privind organizarea claselor în regim simultan   ANEXĂ:  METODOLOGIE privind organizarea claselor în regim simultan  </vt:lpstr>
      <vt:lpstr>ORDIN nr. 3036 din 9 ianuarie 2024  pentru aprobarea Metodologiei privind organizarea claselor în regim simultan   ANEXĂ:  METODOLOGIE privind organizarea claselor în regim simultan  </vt:lpstr>
      <vt:lpstr>ORDIN nr. 5.415 din 19 august 2025 pentru modificarea Metodologiei privind organizarea claselor în regim simultan, aprobată prin Ordinul ministrului educației nr. 3.036/2024</vt:lpstr>
      <vt:lpstr>ORDIN nr. 5.415 din 19 august 2025 pentru modificarea Metodologiei privind organizarea claselor în regim simultan, aprobată prin Ordinul ministrului educației nr. 3.036/2024</vt:lpstr>
      <vt:lpstr>ORDIN nr. 5.415 din 19 august 2025 pentru modificarea Metodologiei privind organizarea claselor în regim simultan, aprobată prin Ordinul ministrului educației nr. 3.036/2024</vt:lpstr>
      <vt:lpstr>REPERE METODOLOGICE</vt:lpstr>
      <vt:lpstr>Repere metodologice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ÎNVĂȚĂMÂNT SIMULTAN</dc:title>
  <dc:creator>Vasile Chindris</dc:creator>
  <cp:lastModifiedBy>Vasile Chindris</cp:lastModifiedBy>
  <cp:revision>49</cp:revision>
  <dcterms:created xsi:type="dcterms:W3CDTF">2025-09-17T11:03:31Z</dcterms:created>
  <dcterms:modified xsi:type="dcterms:W3CDTF">2025-10-14T07:18:36Z</dcterms:modified>
</cp:coreProperties>
</file>