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97FF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364321"/>
            <a:ext cx="7940660" cy="150796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872280"/>
            <a:ext cx="7940660" cy="62991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2597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817625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527605"/>
            <a:ext cx="702442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02442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90194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31812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4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2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o-RO" dirty="0" smtClean="0"/>
              <a:t>Anul școlar 2018 - 2019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o-RO" b="1" dirty="0" smtClean="0">
                <a:solidFill>
                  <a:srgbClr val="002060"/>
                </a:solidFill>
              </a:rPr>
              <a:t>CADRU LEGISLATIV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dirty="0" smtClean="0"/>
              <a:t>Strategia privind reducerea </a:t>
            </a:r>
            <a:r>
              <a:rPr lang="ro-RO" dirty="0" err="1" smtClean="0"/>
              <a:t>părărsirii</a:t>
            </a:r>
            <a:r>
              <a:rPr lang="ro-RO" dirty="0" smtClean="0"/>
              <a:t> timpurii a școlii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o-RO" dirty="0" smtClean="0"/>
          </a:p>
          <a:p>
            <a:endParaRPr lang="ro-RO" dirty="0"/>
          </a:p>
          <a:p>
            <a:r>
              <a:rPr lang="ro-RO" dirty="0" smtClean="0"/>
              <a:t>Creșterea accesului și asigurarea unui învățământ de calitate</a:t>
            </a:r>
          </a:p>
          <a:p>
            <a:r>
              <a:rPr lang="ro-RO" dirty="0" smtClean="0"/>
              <a:t>Sisteme de avertizare timpurie și consolidarea programelor </a:t>
            </a:r>
            <a:r>
              <a:rPr lang="ro-RO" dirty="0" err="1" smtClean="0"/>
              <a:t>remediale</a:t>
            </a:r>
            <a:r>
              <a:rPr lang="ro-RO" dirty="0" smtClean="0"/>
              <a:t> și de sprijin pentru elevii aflați în risc</a:t>
            </a:r>
          </a:p>
          <a:p>
            <a:r>
              <a:rPr lang="ro-RO" dirty="0" smtClean="0"/>
              <a:t>Reintegrarea în sistemul de educație – Programul ”A doua șansă”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9187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Legislație aplicabilă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600" dirty="0" smtClean="0">
                <a:latin typeface="Palatino Linotype" panose="02040502050505030304" pitchFamily="18" charset="0"/>
              </a:rPr>
              <a:t>Ordinul 3220/2018 privind structura anului școlar 2018 – 2019 </a:t>
            </a:r>
          </a:p>
          <a:p>
            <a:pPr marL="0" indent="0">
              <a:buNone/>
            </a:pPr>
            <a:r>
              <a:rPr lang="ro-RO" sz="1600" dirty="0">
                <a:latin typeface="Palatino Linotype" panose="02040502050505030304" pitchFamily="18" charset="0"/>
              </a:rPr>
              <a:t>	</a:t>
            </a:r>
            <a:r>
              <a:rPr lang="ro-RO" sz="1600" dirty="0" smtClean="0">
                <a:latin typeface="Palatino Linotype" panose="02040502050505030304" pitchFamily="18" charset="0"/>
              </a:rPr>
              <a:t>”Școala altfel” – 1 octombrie 2018 – 31 mai 2019 pe o perioadă de 5 zile consecutive</a:t>
            </a:r>
          </a:p>
          <a:p>
            <a:r>
              <a:rPr lang="it-IT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Ordinul MEN nr. </a:t>
            </a:r>
            <a:r>
              <a:rPr lang="it-IT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4802</a:t>
            </a:r>
            <a:r>
              <a:rPr lang="ro-RO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/</a:t>
            </a:r>
            <a:r>
              <a:rPr lang="it-IT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2017 </a:t>
            </a:r>
            <a:r>
              <a:rPr lang="it-IT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modificarea si completarea Metodologiei </a:t>
            </a:r>
            <a:r>
              <a:rPr lang="it-IT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SDS</a:t>
            </a:r>
            <a:endParaRPr lang="ro-RO" sz="1600" dirty="0" smtClean="0">
              <a:latin typeface="Palatino Linotype" panose="0204050205050503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Ordin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MEN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. </a:t>
            </a:r>
            <a:r>
              <a:rPr lang="en-US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4461</a:t>
            </a:r>
            <a:r>
              <a:rPr lang="ro-RO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/</a:t>
            </a:r>
            <a:r>
              <a:rPr lang="en-US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2018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privind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aprobarea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CALENDARULUI de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administrare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evaluărilor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naționale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finalul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claselor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II-a, a IV-a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și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VI-a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în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anul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școlar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2018-2019</a:t>
            </a:r>
          </a:p>
          <a:p>
            <a:pPr algn="just"/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Anexa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Ordinul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MEN </a:t>
            </a:r>
            <a:r>
              <a:rPr lang="en-US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4461</a:t>
            </a:r>
            <a:r>
              <a:rPr lang="ro-RO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/</a:t>
            </a:r>
            <a:r>
              <a:rPr lang="en-US" sz="16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2018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privind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aprobarea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CALENDARULUI de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administrare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evaluărilor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naționale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finalul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claselor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II-a, a IV-a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și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a VI-a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în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anul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școlar</a:t>
            </a:r>
            <a:r>
              <a:rPr lang="en-US" sz="1600" dirty="0">
                <a:latin typeface="Palatino Linotype" panose="02040502050505030304" pitchFamily="18" charset="0"/>
                <a:cs typeface="Arial" panose="020B0604020202020204" pitchFamily="34" charset="0"/>
              </a:rPr>
              <a:t> 2018-2019</a:t>
            </a:r>
            <a:endParaRPr lang="en-US" sz="1600" dirty="0" smtClean="0"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dirty="0" smtClean="0"/>
              <a:t>Probele </a:t>
            </a:r>
            <a:r>
              <a:rPr lang="ro-RO" dirty="0"/>
              <a:t>din cadrul evaluărilor naționale de la finalul claselor a II-a, a IV-a și a VI-a se vor desfășura în anul școlar 2018-2019, în intervalul 7 - 23 mai 2019. </a:t>
            </a:r>
            <a:endParaRPr lang="ro-RO" dirty="0" smtClean="0"/>
          </a:p>
          <a:p>
            <a:endParaRPr lang="ro-RO" dirty="0"/>
          </a:p>
          <a:p>
            <a:r>
              <a:rPr lang="ro-RO" dirty="0"/>
              <a:t>E</a:t>
            </a:r>
            <a:r>
              <a:rPr lang="ro-RO" dirty="0" smtClean="0"/>
              <a:t>valuarea </a:t>
            </a:r>
            <a:r>
              <a:rPr lang="ro-RO" dirty="0"/>
              <a:t>elevilor la finalul clasei a II-a (EN II) va avea loc în perioada 7 - 10 mai. Probele scrise la limba română și limba maternă sunt programate în 7 mai, fiind urmate a doua zi (8 mai) de testele de citire la cele două discipline. </a:t>
            </a:r>
            <a:endParaRPr lang="ro-RO" dirty="0" smtClean="0"/>
          </a:p>
          <a:p>
            <a:r>
              <a:rPr lang="ro-RO" dirty="0" smtClean="0"/>
              <a:t>Proba </a:t>
            </a:r>
            <a:r>
              <a:rPr lang="ro-RO" dirty="0"/>
              <a:t>de matematică este prevăzută pentru data de 9 mai, în timp ce proba de limbă română (scris și citit) pentru elevii din rândul minorităților naționale se va desfășura în data de 10 mai.</a:t>
            </a:r>
          </a:p>
          <a:p>
            <a:r>
              <a:rPr lang="ro-RO" dirty="0"/>
              <a:t>Evaluarea competențelor fundamentale dobândite în ciclul primar (la finalul clasei a IV-a) are următorul calendar: limba română (14 mai), matematică (15 mai) și limba maternă (16 mai</a:t>
            </a:r>
            <a:r>
              <a:rPr lang="ro-RO" dirty="0" smtClean="0"/>
              <a:t>).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89030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ORDINUL privind </a:t>
            </a:r>
            <a:r>
              <a:rPr lang="ro-RO" dirty="0"/>
              <a:t>aplicarea programului “A doua șansă” -  </a:t>
            </a:r>
            <a:r>
              <a:rPr lang="ro-RO" dirty="0" smtClean="0"/>
              <a:t>5248/2011 </a:t>
            </a:r>
          </a:p>
          <a:p>
            <a:r>
              <a:rPr lang="ro-RO" dirty="0"/>
              <a:t>OMEN nr. </a:t>
            </a:r>
            <a:r>
              <a:rPr lang="ro-RO" dirty="0" smtClean="0"/>
              <a:t>4093/ </a:t>
            </a:r>
            <a:r>
              <a:rPr lang="ro-RO" dirty="0"/>
              <a:t>2017 pentru modificarea și completarea OMECTS </a:t>
            </a:r>
            <a:r>
              <a:rPr lang="ro-RO" dirty="0" smtClean="0"/>
              <a:t>nr.5248/2011</a:t>
            </a:r>
          </a:p>
          <a:p>
            <a:r>
              <a:rPr lang="it-IT" dirty="0"/>
              <a:t>ORDIN </a:t>
            </a:r>
            <a:r>
              <a:rPr lang="it-IT" dirty="0" smtClean="0"/>
              <a:t>5349</a:t>
            </a:r>
            <a:r>
              <a:rPr lang="ro-RO" dirty="0"/>
              <a:t>/</a:t>
            </a:r>
            <a:r>
              <a:rPr lang="it-IT" dirty="0" smtClean="0"/>
              <a:t>2011</a:t>
            </a:r>
            <a:r>
              <a:rPr lang="ro-RO" dirty="0" smtClean="0"/>
              <a:t> </a:t>
            </a:r>
            <a:r>
              <a:rPr lang="ro-RO" dirty="0"/>
              <a:t>privind aprobarea Metodologiei de organizare a Programului „</a:t>
            </a:r>
            <a:r>
              <a:rPr lang="ro-RO" dirty="0" err="1"/>
              <a:t>Şcoala</a:t>
            </a:r>
            <a:r>
              <a:rPr lang="ro-RO" dirty="0"/>
              <a:t> după </a:t>
            </a:r>
            <a:r>
              <a:rPr lang="ro-RO" dirty="0" err="1"/>
              <a:t>şcoală</a:t>
            </a:r>
            <a:r>
              <a:rPr lang="ro-RO" dirty="0"/>
              <a:t>” </a:t>
            </a:r>
            <a:endParaRPr lang="ro-RO" dirty="0" smtClean="0"/>
          </a:p>
          <a:p>
            <a:r>
              <a:rPr lang="it-IT" dirty="0"/>
              <a:t>Ordinul MEN nr. </a:t>
            </a:r>
            <a:r>
              <a:rPr lang="it-IT" dirty="0" smtClean="0"/>
              <a:t>4802</a:t>
            </a:r>
            <a:r>
              <a:rPr lang="ro-RO" dirty="0" smtClean="0"/>
              <a:t>/</a:t>
            </a:r>
            <a:r>
              <a:rPr lang="it-IT" dirty="0" smtClean="0"/>
              <a:t>2017 </a:t>
            </a:r>
            <a:r>
              <a:rPr lang="ro-RO" dirty="0" smtClean="0"/>
              <a:t>privind </a:t>
            </a:r>
            <a:r>
              <a:rPr lang="it-IT" dirty="0" smtClean="0"/>
              <a:t>modificarea </a:t>
            </a:r>
            <a:r>
              <a:rPr lang="it-IT" dirty="0"/>
              <a:t>si completarea Metodologiei </a:t>
            </a:r>
            <a:r>
              <a:rPr lang="it-IT" dirty="0" smtClean="0"/>
              <a:t>SDS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38243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dirty="0"/>
              <a:t>OMEN </a:t>
            </a:r>
            <a:r>
              <a:rPr lang="ro-RO" dirty="0" smtClean="0"/>
              <a:t>3.022/2018 </a:t>
            </a:r>
            <a:r>
              <a:rPr lang="ro-RO" dirty="0"/>
              <a:t>privind aprobarea auxiliarelor didactice din </a:t>
            </a:r>
            <a:r>
              <a:rPr lang="ro-RO" dirty="0" smtClean="0"/>
              <a:t>învățământul preuniversitar</a:t>
            </a:r>
          </a:p>
          <a:p>
            <a:r>
              <a:rPr lang="ro-RO" dirty="0"/>
              <a:t>Ordinul ministrului Educației Naționale nr. 5.062/2017 pentru aprobarea Metodologiei-cadru privind reglementarea utilizării auxiliarelor didactice în unitățile de învățământ </a:t>
            </a:r>
            <a:r>
              <a:rPr lang="ro-RO" dirty="0" smtClean="0"/>
              <a:t>preuniversitar</a:t>
            </a:r>
          </a:p>
          <a:p>
            <a:r>
              <a:rPr lang="ro-RO" dirty="0" smtClean="0"/>
              <a:t>OMEN 5063/2017 de stabilire a tarifelor percepute de CNEE pentru activități derulate în vederea aprobării auxiliarelor didactice utilizate în învățământul preuniversitar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97312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dirty="0"/>
              <a:t>Ordinul ministrului Educației Naționale nr. 3.027/2018 pentru modificarea și completarea Anexei - Regulament - cadru de organizare și funcționare a unităților de învățământ preuniversitar la OMENCS nr. </a:t>
            </a:r>
            <a:r>
              <a:rPr lang="ro-RO" sz="1800" dirty="0" smtClean="0"/>
              <a:t>5079/2016 </a:t>
            </a:r>
            <a:r>
              <a:rPr lang="ro-RO" sz="1800" dirty="0"/>
              <a:t>privind aprobarea ROFUIP </a:t>
            </a:r>
            <a:endParaRPr lang="ro-RO" sz="1800" dirty="0" smtClean="0"/>
          </a:p>
          <a:p>
            <a:r>
              <a:rPr lang="ro-RO" sz="1800" dirty="0"/>
              <a:t>ORDIN nr. 3.371 din 12 martie 2013 privind aprobarea planurilor-cadru de </a:t>
            </a:r>
            <a:r>
              <a:rPr lang="ro-RO" sz="1800" dirty="0" smtClean="0"/>
              <a:t>învățământ </a:t>
            </a:r>
            <a:r>
              <a:rPr lang="ro-RO" sz="1800" dirty="0"/>
              <a:t>pentru </a:t>
            </a:r>
            <a:r>
              <a:rPr lang="ro-RO" sz="1800" dirty="0" smtClean="0"/>
              <a:t>învățământul </a:t>
            </a:r>
            <a:r>
              <a:rPr lang="ro-RO" sz="1800" dirty="0"/>
              <a:t>primar </a:t>
            </a:r>
            <a:r>
              <a:rPr lang="ro-RO" sz="1800" dirty="0" smtClean="0"/>
              <a:t>și </a:t>
            </a:r>
            <a:r>
              <a:rPr lang="ro-RO" sz="1800" dirty="0"/>
              <a:t>a Metodologiei privind aplicarea planurilor-cadru de </a:t>
            </a:r>
            <a:r>
              <a:rPr lang="ro-RO" sz="1800" dirty="0" smtClean="0"/>
              <a:t>învățământ </a:t>
            </a:r>
            <a:r>
              <a:rPr lang="ro-RO" sz="1800" dirty="0"/>
              <a:t>pentru </a:t>
            </a:r>
            <a:r>
              <a:rPr lang="ro-RO" sz="1800" dirty="0" smtClean="0"/>
              <a:t>învățământul primar</a:t>
            </a:r>
          </a:p>
          <a:p>
            <a:r>
              <a:rPr lang="ro-RO" sz="1800" dirty="0"/>
              <a:t>OMEN 3637/12.04.2016 pentru modificarea anexei Ordinului ministrului Educației Naționale nr. 3060/2014 pentru aprobarea condițiilor de organizare a taberelor, excursiilor, expedițiilor </a:t>
            </a:r>
            <a:r>
              <a:rPr lang="ro-RO" sz="1800" dirty="0" err="1"/>
              <a:t>şi</a:t>
            </a:r>
            <a:r>
              <a:rPr lang="ro-RO" sz="1800" dirty="0"/>
              <a:t> a altor activități de timp liber în sistemul de învățământ </a:t>
            </a:r>
            <a:r>
              <a:rPr lang="ro-RO" sz="1800" dirty="0" smtClean="0"/>
              <a:t>preuniversitar.</a:t>
            </a:r>
            <a:endParaRPr lang="ro-RO" sz="1800" dirty="0"/>
          </a:p>
        </p:txBody>
      </p:sp>
    </p:spTree>
    <p:extLst>
      <p:ext uri="{BB962C8B-B14F-4D97-AF65-F5344CB8AC3E}">
        <p14:creationId xmlns:p14="http://schemas.microsoft.com/office/powerpoint/2010/main" val="254974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/>
              <a:t>Statutul elevului aprobat prin </a:t>
            </a:r>
            <a:r>
              <a:rPr lang="nn-NO" dirty="0" smtClean="0"/>
              <a:t>Ordin</a:t>
            </a:r>
            <a:r>
              <a:rPr lang="ro-RO" dirty="0" err="1" smtClean="0"/>
              <a:t>ul</a:t>
            </a:r>
            <a:r>
              <a:rPr lang="nn-NO" dirty="0" smtClean="0"/>
              <a:t> MENCS </a:t>
            </a:r>
            <a:r>
              <a:rPr lang="nn-NO" dirty="0"/>
              <a:t>nr. </a:t>
            </a:r>
            <a:r>
              <a:rPr lang="nn-NO" dirty="0" smtClean="0"/>
              <a:t>4742</a:t>
            </a:r>
            <a:r>
              <a:rPr lang="ro-RO" dirty="0" smtClean="0"/>
              <a:t>/</a:t>
            </a:r>
            <a:r>
              <a:rPr lang="nn-NO" dirty="0" smtClean="0"/>
              <a:t>2016 </a:t>
            </a:r>
            <a:r>
              <a:rPr lang="ro-RO" dirty="0" smtClean="0"/>
              <a:t>;</a:t>
            </a:r>
          </a:p>
          <a:p>
            <a:r>
              <a:rPr lang="ro-RO" dirty="0" smtClean="0"/>
              <a:t>Ordinul MENCS nr.  5893/2016 privind temele pentru acasă în învățământul preuniversitar;</a:t>
            </a:r>
          </a:p>
        </p:txBody>
      </p:sp>
    </p:spTree>
    <p:extLst>
      <p:ext uri="{BB962C8B-B14F-4D97-AF65-F5344CB8AC3E}">
        <p14:creationId xmlns:p14="http://schemas.microsoft.com/office/powerpoint/2010/main" val="2041186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446</Words>
  <Application>Microsoft Office PowerPoint</Application>
  <PresentationFormat>Expunere pe ecran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Palatino Linotype</vt:lpstr>
      <vt:lpstr>Office Theme</vt:lpstr>
      <vt:lpstr>Anul școlar 2018 - 2019</vt:lpstr>
      <vt:lpstr>Strategia privind reducerea părărsirii timpurii a școlii</vt:lpstr>
      <vt:lpstr>Slide Legislație aplicabilă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Gabriela</cp:lastModifiedBy>
  <cp:revision>66</cp:revision>
  <dcterms:created xsi:type="dcterms:W3CDTF">2013-08-21T19:17:07Z</dcterms:created>
  <dcterms:modified xsi:type="dcterms:W3CDTF">2018-09-27T04:01:03Z</dcterms:modified>
</cp:coreProperties>
</file>