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9" r:id="rId4"/>
    <p:sldId id="280" r:id="rId5"/>
    <p:sldId id="257" r:id="rId6"/>
    <p:sldId id="265" r:id="rId7"/>
    <p:sldId id="281" r:id="rId8"/>
    <p:sldId id="279" r:id="rId9"/>
    <p:sldId id="260" r:id="rId10"/>
    <p:sldId id="261" r:id="rId11"/>
    <p:sldId id="282" r:id="rId12"/>
    <p:sldId id="262" r:id="rId13"/>
    <p:sldId id="263" r:id="rId14"/>
    <p:sldId id="264" r:id="rId15"/>
    <p:sldId id="266" r:id="rId16"/>
    <p:sldId id="271" r:id="rId17"/>
    <p:sldId id="267" r:id="rId18"/>
    <p:sldId id="268" r:id="rId19"/>
    <p:sldId id="269" r:id="rId20"/>
    <p:sldId id="270" r:id="rId21"/>
    <p:sldId id="272" r:id="rId22"/>
    <p:sldId id="273" r:id="rId23"/>
    <p:sldId id="274" r:id="rId24"/>
    <p:sldId id="275" r:id="rId25"/>
    <p:sldId id="276" r:id="rId26"/>
    <p:sldId id="277" r:id="rId2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Fără stil, fără grilă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821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1628800"/>
            <a:ext cx="47880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2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224136" y="663079"/>
            <a:ext cx="608416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o-RO" altLang="ko-KR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Consfătuirea inspectorilor pentru </a:t>
            </a:r>
            <a:r>
              <a:rPr lang="ro-RO" altLang="ko-KR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învăţământul</a:t>
            </a:r>
            <a:r>
              <a:rPr lang="ro-RO" altLang="ko-KR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primar</a:t>
            </a:r>
          </a:p>
          <a:p>
            <a:pPr algn="ctr"/>
            <a:r>
              <a:rPr lang="ro-RO" altLang="ko-KR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Oradea, septembrie 2018</a:t>
            </a:r>
            <a:endParaRPr lang="en-US" altLang="ko-KR" sz="36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ro-RO" dirty="0">
              <a:ln>
                <a:solidFill>
                  <a:schemeClr val="tx1"/>
                </a:solidFill>
                <a:prstDash val="sysDot"/>
              </a:ln>
            </a:endParaRPr>
          </a:p>
        </p:txBody>
      </p:sp>
      <p:sp>
        <p:nvSpPr>
          <p:cNvPr id="5" name="Oval 4"/>
          <p:cNvSpPr/>
          <p:nvPr/>
        </p:nvSpPr>
        <p:spPr>
          <a:xfrm>
            <a:off x="3155268" y="2780928"/>
            <a:ext cx="1728192" cy="1584176"/>
          </a:xfrm>
          <a:prstGeom prst="ellipse">
            <a:avLst/>
          </a:prstGeom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cititor</a:t>
            </a:r>
            <a:endParaRPr lang="ro-RO" dirty="0"/>
          </a:p>
        </p:txBody>
      </p:sp>
      <p:sp>
        <p:nvSpPr>
          <p:cNvPr id="7" name="Oval 6"/>
          <p:cNvSpPr/>
          <p:nvPr/>
        </p:nvSpPr>
        <p:spPr>
          <a:xfrm>
            <a:off x="5122912" y="2924215"/>
            <a:ext cx="1634480" cy="1585633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context</a:t>
            </a:r>
            <a:endParaRPr lang="ro-RO" dirty="0"/>
          </a:p>
        </p:txBody>
      </p:sp>
      <p:sp>
        <p:nvSpPr>
          <p:cNvPr id="6" name="Oval 5"/>
          <p:cNvSpPr/>
          <p:nvPr/>
        </p:nvSpPr>
        <p:spPr>
          <a:xfrm>
            <a:off x="4427984" y="2348880"/>
            <a:ext cx="1512168" cy="1368152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text</a:t>
            </a:r>
            <a:endParaRPr lang="ro-RO" dirty="0"/>
          </a:p>
        </p:txBody>
      </p:sp>
      <p:sp>
        <p:nvSpPr>
          <p:cNvPr id="8" name="Explicație în oval 7"/>
          <p:cNvSpPr/>
          <p:nvPr/>
        </p:nvSpPr>
        <p:spPr>
          <a:xfrm>
            <a:off x="2123728" y="1928654"/>
            <a:ext cx="1584176" cy="1428338"/>
          </a:xfrm>
          <a:prstGeom prst="wedgeEllipseCallout">
            <a:avLst>
              <a:gd name="adj1" fmla="val 73619"/>
              <a:gd name="adj2" fmla="val 5608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Structuri</a:t>
            </a:r>
          </a:p>
          <a:p>
            <a:pPr algn="ctr"/>
            <a:r>
              <a:rPr lang="ro-RO" dirty="0"/>
              <a:t>P</a:t>
            </a:r>
            <a:r>
              <a:rPr lang="ro-RO" dirty="0" smtClean="0"/>
              <a:t>rocese</a:t>
            </a:r>
            <a:endParaRPr lang="ro-RO" dirty="0"/>
          </a:p>
        </p:txBody>
      </p:sp>
      <p:sp>
        <p:nvSpPr>
          <p:cNvPr id="9" name="Explicație în oval 8"/>
          <p:cNvSpPr/>
          <p:nvPr/>
        </p:nvSpPr>
        <p:spPr>
          <a:xfrm>
            <a:off x="5508104" y="1268760"/>
            <a:ext cx="1584176" cy="1440160"/>
          </a:xfrm>
          <a:prstGeom prst="wedgeEllipseCallout">
            <a:avLst>
              <a:gd name="adj1" fmla="val -37158"/>
              <a:gd name="adj2" fmla="val 6250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Intenția autorului</a:t>
            </a:r>
          </a:p>
          <a:p>
            <a:pPr algn="ctr"/>
            <a:r>
              <a:rPr lang="ro-RO" dirty="0" smtClean="0"/>
              <a:t>Formă</a:t>
            </a:r>
          </a:p>
          <a:p>
            <a:pPr algn="ctr"/>
            <a:r>
              <a:rPr lang="ro-RO" dirty="0" smtClean="0"/>
              <a:t>Funcție</a:t>
            </a:r>
            <a:endParaRPr lang="ro-RO" dirty="0"/>
          </a:p>
        </p:txBody>
      </p:sp>
      <p:sp>
        <p:nvSpPr>
          <p:cNvPr id="10" name="Explicație în oval 9"/>
          <p:cNvSpPr/>
          <p:nvPr/>
        </p:nvSpPr>
        <p:spPr>
          <a:xfrm>
            <a:off x="6516216" y="2924215"/>
            <a:ext cx="1800200" cy="936833"/>
          </a:xfrm>
          <a:prstGeom prst="wedgeEllipseCallout">
            <a:avLst>
              <a:gd name="adj1" fmla="val -52131"/>
              <a:gd name="adj2" fmla="val 76303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Social</a:t>
            </a:r>
          </a:p>
          <a:p>
            <a:pPr algn="ctr"/>
            <a:r>
              <a:rPr lang="ro-RO" dirty="0" smtClean="0"/>
              <a:t>Psihologic</a:t>
            </a:r>
          </a:p>
          <a:p>
            <a:pPr algn="ctr"/>
            <a:r>
              <a:rPr lang="ro-RO" dirty="0"/>
              <a:t>F</a:t>
            </a:r>
            <a:r>
              <a:rPr lang="ro-RO" dirty="0" smtClean="0"/>
              <a:t>izic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27373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sz="2000" dirty="0"/>
              <a:t>Variabila cititorului</a:t>
            </a:r>
            <a:r>
              <a:rPr lang="ro-RO" dirty="0"/>
              <a:t/>
            </a:r>
            <a:br>
              <a:rPr lang="ro-RO" dirty="0"/>
            </a:b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2134072" y="1268760"/>
            <a:ext cx="6552728" cy="460648"/>
          </a:xfrm>
        </p:spPr>
        <p:txBody>
          <a:bodyPr/>
          <a:lstStyle/>
          <a:p>
            <a:pPr algn="ctr"/>
            <a:r>
              <a:rPr lang="ro-RO" dirty="0" smtClean="0"/>
              <a:t>cititorul</a:t>
            </a:r>
            <a:endParaRPr lang="ro-RO" dirty="0"/>
          </a:p>
        </p:txBody>
      </p:sp>
      <p:graphicFrame>
        <p:nvGraphicFramePr>
          <p:cNvPr id="11" name="Substituent conținut 10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257103883"/>
              </p:ext>
            </p:extLst>
          </p:nvPr>
        </p:nvGraphicFramePr>
        <p:xfrm>
          <a:off x="107504" y="3282315"/>
          <a:ext cx="8928992" cy="2225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664635206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41232737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45304067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62887845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26225909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31456216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93875345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880332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ro-RO" sz="1200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200" b="1" dirty="0" err="1" smtClean="0">
                          <a:latin typeface="Palatino Linotype" panose="02040502050505030304" pitchFamily="18" charset="0"/>
                        </a:rPr>
                        <a:t>Srtucturi</a:t>
                      </a:r>
                      <a:r>
                        <a:rPr lang="ro-RO" sz="1200" b="1" dirty="0" smtClean="0">
                          <a:latin typeface="Palatino Linotype" panose="02040502050505030304" pitchFamily="18" charset="0"/>
                        </a:rPr>
                        <a:t> </a:t>
                      </a:r>
                    </a:p>
                    <a:p>
                      <a:r>
                        <a:rPr lang="ro-RO" sz="1000" b="1" dirty="0" smtClean="0">
                          <a:latin typeface="Palatino Linotype" panose="02040502050505030304" pitchFamily="18" charset="0"/>
                        </a:rPr>
                        <a:t>(caracteristice </a:t>
                      </a:r>
                    </a:p>
                    <a:p>
                      <a:r>
                        <a:rPr lang="ro-RO" sz="1000" b="1" dirty="0" smtClean="0">
                          <a:latin typeface="Palatino Linotype" panose="02040502050505030304" pitchFamily="18" charset="0"/>
                        </a:rPr>
                        <a:t>cititorului)</a:t>
                      </a:r>
                      <a:endParaRPr lang="ro-RO" sz="1000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sz="1200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b="1" dirty="0" smtClean="0">
                          <a:latin typeface="Palatino Linotype" panose="02040502050505030304" pitchFamily="18" charset="0"/>
                        </a:rPr>
                        <a:t>P</a:t>
                      </a:r>
                      <a:r>
                        <a:rPr lang="ro-RO" b="1" smtClean="0">
                          <a:latin typeface="Palatino Linotype" panose="02040502050505030304" pitchFamily="18" charset="0"/>
                        </a:rPr>
                        <a:t>rocese</a:t>
                      </a:r>
                      <a:endParaRPr lang="ro-RO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b="1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029247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o-RO" sz="1200" b="1" dirty="0" smtClean="0">
                          <a:latin typeface="Palatino Linotype" panose="02040502050505030304" pitchFamily="18" charset="0"/>
                        </a:rPr>
                        <a:t>Structuri</a:t>
                      </a:r>
                    </a:p>
                    <a:p>
                      <a:r>
                        <a:rPr lang="ro-RO" sz="1200" b="1" dirty="0" smtClean="0">
                          <a:latin typeface="Palatino Linotype" panose="02040502050505030304" pitchFamily="18" charset="0"/>
                        </a:rPr>
                        <a:t>cognitive</a:t>
                      </a:r>
                      <a:endParaRPr lang="ro-RO" sz="1200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sz="1200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sz="1200" b="1" dirty="0" smtClean="0">
                        <a:latin typeface="Palatino Linotype" panose="02040502050505030304" pitchFamily="18" charset="0"/>
                      </a:endParaRPr>
                    </a:p>
                    <a:p>
                      <a:r>
                        <a:rPr lang="ro-RO" sz="1200" b="1" dirty="0" smtClean="0">
                          <a:latin typeface="Palatino Linotype" panose="02040502050505030304" pitchFamily="18" charset="0"/>
                        </a:rPr>
                        <a:t>Structuri </a:t>
                      </a:r>
                      <a:endParaRPr lang="ro-RO" sz="1200" b="1" dirty="0" smtClean="0">
                        <a:latin typeface="Palatino Linotype" panose="02040502050505030304" pitchFamily="18" charset="0"/>
                      </a:endParaRPr>
                    </a:p>
                    <a:p>
                      <a:r>
                        <a:rPr lang="ro-RO" sz="1200" b="1" dirty="0" smtClean="0">
                          <a:latin typeface="Palatino Linotype" panose="02040502050505030304" pitchFamily="18" charset="0"/>
                        </a:rPr>
                        <a:t>afective</a:t>
                      </a:r>
                      <a:endParaRPr lang="ro-RO" sz="1200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200" b="1" dirty="0" smtClean="0">
                          <a:latin typeface="Palatino Linotype" panose="02040502050505030304" pitchFamily="18" charset="0"/>
                        </a:rPr>
                        <a:t>Micro</a:t>
                      </a:r>
                    </a:p>
                    <a:p>
                      <a:r>
                        <a:rPr lang="ro-RO" sz="1200" b="1" dirty="0" smtClean="0">
                          <a:latin typeface="Palatino Linotype" panose="02040502050505030304" pitchFamily="18" charset="0"/>
                        </a:rPr>
                        <a:t>procese</a:t>
                      </a:r>
                    </a:p>
                    <a:p>
                      <a:endParaRPr lang="ro-RO" sz="1200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200" b="1" dirty="0" smtClean="0">
                          <a:latin typeface="Palatino Linotype" panose="02040502050505030304" pitchFamily="18" charset="0"/>
                        </a:rPr>
                        <a:t>de </a:t>
                      </a:r>
                    </a:p>
                    <a:p>
                      <a:r>
                        <a:rPr lang="ro-RO" sz="1200" b="1" dirty="0" smtClean="0">
                          <a:latin typeface="Palatino Linotype" panose="02040502050505030304" pitchFamily="18" charset="0"/>
                        </a:rPr>
                        <a:t>elaborare</a:t>
                      </a:r>
                    </a:p>
                    <a:p>
                      <a:endParaRPr lang="ro-RO" sz="1200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sz="1200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sz="1200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200" b="1" dirty="0" err="1" smtClean="0">
                          <a:latin typeface="Palatino Linotype" panose="02040502050505030304" pitchFamily="18" charset="0"/>
                        </a:rPr>
                        <a:t>macroprocese</a:t>
                      </a:r>
                      <a:endParaRPr lang="ro-RO" sz="1200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06809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ro-RO" b="1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sz="1200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sz="1200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200" b="1" dirty="0" smtClean="0">
                          <a:latin typeface="Palatino Linotype" panose="02040502050505030304" pitchFamily="18" charset="0"/>
                        </a:rPr>
                        <a:t>de </a:t>
                      </a:r>
                    </a:p>
                    <a:p>
                      <a:r>
                        <a:rPr lang="ro-RO" sz="1200" b="1" dirty="0" smtClean="0">
                          <a:latin typeface="Palatino Linotype" panose="02040502050505030304" pitchFamily="18" charset="0"/>
                        </a:rPr>
                        <a:t>integrare</a:t>
                      </a:r>
                    </a:p>
                    <a:p>
                      <a:endParaRPr lang="ro-RO" sz="1200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200" b="1" dirty="0" smtClean="0">
                          <a:latin typeface="Palatino Linotype" panose="02040502050505030304" pitchFamily="18" charset="0"/>
                        </a:rPr>
                        <a:t>metacognitive</a:t>
                      </a:r>
                      <a:endParaRPr lang="ro-RO" sz="1200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sz="1200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66590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777228"/>
                  </a:ext>
                </a:extLst>
              </a:tr>
            </a:tbl>
          </a:graphicData>
        </a:graphic>
      </p:graphicFrame>
      <p:cxnSp>
        <p:nvCxnSpPr>
          <p:cNvPr id="14" name="Conector drept 13"/>
          <p:cNvCxnSpPr/>
          <p:nvPr/>
        </p:nvCxnSpPr>
        <p:spPr>
          <a:xfrm flipV="1">
            <a:off x="3687416" y="3431693"/>
            <a:ext cx="2576772" cy="3926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rept 15"/>
          <p:cNvCxnSpPr/>
          <p:nvPr/>
        </p:nvCxnSpPr>
        <p:spPr>
          <a:xfrm flipV="1">
            <a:off x="4788024" y="3431693"/>
            <a:ext cx="1584176" cy="5105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drept 17"/>
          <p:cNvCxnSpPr/>
          <p:nvPr/>
        </p:nvCxnSpPr>
        <p:spPr>
          <a:xfrm flipV="1">
            <a:off x="5381836" y="3431693"/>
            <a:ext cx="918356" cy="856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drept 19"/>
          <p:cNvCxnSpPr/>
          <p:nvPr/>
        </p:nvCxnSpPr>
        <p:spPr>
          <a:xfrm flipH="1" flipV="1">
            <a:off x="6300192" y="3501008"/>
            <a:ext cx="288032" cy="7871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rept 22"/>
          <p:cNvCxnSpPr/>
          <p:nvPr/>
        </p:nvCxnSpPr>
        <p:spPr>
          <a:xfrm flipH="1" flipV="1">
            <a:off x="6300192" y="3500657"/>
            <a:ext cx="1172616" cy="3592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rept cu săgeată 24"/>
          <p:cNvCxnSpPr/>
          <p:nvPr/>
        </p:nvCxnSpPr>
        <p:spPr>
          <a:xfrm>
            <a:off x="5410436" y="1844824"/>
            <a:ext cx="889756" cy="15868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drept 26"/>
          <p:cNvCxnSpPr>
            <a:stCxn id="3" idx="2"/>
          </p:cNvCxnSpPr>
          <p:nvPr/>
        </p:nvCxnSpPr>
        <p:spPr>
          <a:xfrm flipH="1">
            <a:off x="1619672" y="1729408"/>
            <a:ext cx="3790764" cy="15529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rept 28"/>
          <p:cNvCxnSpPr/>
          <p:nvPr/>
        </p:nvCxnSpPr>
        <p:spPr>
          <a:xfrm flipH="1">
            <a:off x="789348" y="3831704"/>
            <a:ext cx="360040" cy="168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drept 30"/>
          <p:cNvCxnSpPr/>
          <p:nvPr/>
        </p:nvCxnSpPr>
        <p:spPr>
          <a:xfrm>
            <a:off x="1831232" y="3798755"/>
            <a:ext cx="936104" cy="2869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reptunghi 4"/>
          <p:cNvSpPr/>
          <p:nvPr/>
        </p:nvSpPr>
        <p:spPr>
          <a:xfrm>
            <a:off x="3923928" y="5961738"/>
            <a:ext cx="44746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b="1" dirty="0" err="1"/>
              <a:t>Jocelyne</a:t>
            </a:r>
            <a:r>
              <a:rPr lang="ro-RO" b="1" dirty="0"/>
              <a:t> </a:t>
            </a:r>
            <a:r>
              <a:rPr lang="ro-RO" b="1" dirty="0" err="1" smtClean="0"/>
              <a:t>Giasson</a:t>
            </a:r>
            <a:r>
              <a:rPr lang="ro-RO" b="1" dirty="0"/>
              <a:t> </a:t>
            </a:r>
            <a:r>
              <a:rPr lang="ro-RO" dirty="0" smtClean="0"/>
              <a:t>–”</a:t>
            </a:r>
            <a:r>
              <a:rPr lang="ro-RO" b="1" i="1" dirty="0" smtClean="0"/>
              <a:t>La </a:t>
            </a:r>
            <a:r>
              <a:rPr lang="ro-RO" b="1" i="1" dirty="0" err="1"/>
              <a:t>compréhension</a:t>
            </a:r>
            <a:r>
              <a:rPr lang="ro-RO" b="1" i="1" dirty="0"/>
              <a:t> en </a:t>
            </a:r>
            <a:r>
              <a:rPr lang="ro-RO" b="1" i="1" dirty="0" err="1"/>
              <a:t>lectur</a:t>
            </a:r>
            <a:r>
              <a:rPr lang="ro-RO" b="1" i="1" dirty="0"/>
              <a:t> </a:t>
            </a:r>
            <a:r>
              <a:rPr lang="ro-RO" b="1" i="1" dirty="0" smtClean="0"/>
              <a:t>”</a:t>
            </a:r>
            <a:endParaRPr lang="ro-RO" b="1" i="1" dirty="0"/>
          </a:p>
        </p:txBody>
      </p:sp>
    </p:spTree>
    <p:extLst>
      <p:ext uri="{BB962C8B-B14F-4D97-AF65-F5344CB8AC3E}">
        <p14:creationId xmlns:p14="http://schemas.microsoft.com/office/powerpoint/2010/main" val="146902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sz="1800" dirty="0" smtClean="0"/>
              <a:t>PROCESE</a:t>
            </a:r>
            <a:endParaRPr lang="ro-RO" sz="1800" dirty="0"/>
          </a:p>
        </p:txBody>
      </p:sp>
      <p:graphicFrame>
        <p:nvGraphicFramePr>
          <p:cNvPr id="5" name="Substituent conținut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1599672"/>
              </p:ext>
            </p:extLst>
          </p:nvPr>
        </p:nvGraphicFramePr>
        <p:xfrm>
          <a:off x="2134419" y="1155036"/>
          <a:ext cx="6562725" cy="594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12545">
                  <a:extLst>
                    <a:ext uri="{9D8B030D-6E8A-4147-A177-3AD203B41FA5}">
                      <a16:colId xmlns:a16="http://schemas.microsoft.com/office/drawing/2014/main" val="579046007"/>
                    </a:ext>
                  </a:extLst>
                </a:gridCol>
                <a:gridCol w="1312545">
                  <a:extLst>
                    <a:ext uri="{9D8B030D-6E8A-4147-A177-3AD203B41FA5}">
                      <a16:colId xmlns:a16="http://schemas.microsoft.com/office/drawing/2014/main" val="2515792802"/>
                    </a:ext>
                  </a:extLst>
                </a:gridCol>
                <a:gridCol w="1312545">
                  <a:extLst>
                    <a:ext uri="{9D8B030D-6E8A-4147-A177-3AD203B41FA5}">
                      <a16:colId xmlns:a16="http://schemas.microsoft.com/office/drawing/2014/main" val="2029375948"/>
                    </a:ext>
                  </a:extLst>
                </a:gridCol>
                <a:gridCol w="1312545">
                  <a:extLst>
                    <a:ext uri="{9D8B030D-6E8A-4147-A177-3AD203B41FA5}">
                      <a16:colId xmlns:a16="http://schemas.microsoft.com/office/drawing/2014/main" val="3364818043"/>
                    </a:ext>
                  </a:extLst>
                </a:gridCol>
                <a:gridCol w="1312545">
                  <a:extLst>
                    <a:ext uri="{9D8B030D-6E8A-4147-A177-3AD203B41FA5}">
                      <a16:colId xmlns:a16="http://schemas.microsoft.com/office/drawing/2014/main" val="1822582830"/>
                    </a:ext>
                  </a:extLst>
                </a:gridCol>
              </a:tblGrid>
              <a:tr h="576411">
                <a:tc>
                  <a:txBody>
                    <a:bodyPr/>
                    <a:lstStyle/>
                    <a:p>
                      <a:r>
                        <a:rPr lang="ro-RO" sz="1100" b="1" dirty="0" err="1" smtClean="0">
                          <a:latin typeface="Palatino Linotype" panose="02040502050505030304" pitchFamily="18" charset="0"/>
                        </a:rPr>
                        <a:t>microprocese</a:t>
                      </a:r>
                      <a:endParaRPr lang="ro-RO" sz="1100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100" b="1" dirty="0" smtClean="0">
                          <a:latin typeface="Palatino Linotype" panose="02040502050505030304" pitchFamily="18" charset="0"/>
                        </a:rPr>
                        <a:t>procese de </a:t>
                      </a:r>
                    </a:p>
                    <a:p>
                      <a:r>
                        <a:rPr lang="ro-RO" sz="1100" b="1" dirty="0" smtClean="0">
                          <a:latin typeface="Palatino Linotype" panose="02040502050505030304" pitchFamily="18" charset="0"/>
                        </a:rPr>
                        <a:t>integrare</a:t>
                      </a:r>
                    </a:p>
                    <a:p>
                      <a:endParaRPr lang="ro-RO" sz="1100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100" b="1" dirty="0" err="1" smtClean="0">
                          <a:latin typeface="Palatino Linotype" panose="02040502050505030304" pitchFamily="18" charset="0"/>
                        </a:rPr>
                        <a:t>macroprocese</a:t>
                      </a:r>
                      <a:endParaRPr lang="ro-RO" sz="1100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100" b="1" dirty="0" smtClean="0">
                          <a:latin typeface="Palatino Linotype" panose="02040502050505030304" pitchFamily="18" charset="0"/>
                        </a:rPr>
                        <a:t>Procese de </a:t>
                      </a:r>
                    </a:p>
                    <a:p>
                      <a:r>
                        <a:rPr lang="ro-RO" sz="1100" b="1" dirty="0" smtClean="0">
                          <a:latin typeface="Palatino Linotype" panose="02040502050505030304" pitchFamily="18" charset="0"/>
                        </a:rPr>
                        <a:t>elaborare</a:t>
                      </a:r>
                      <a:endParaRPr lang="ro-RO" sz="1100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100" b="1" dirty="0" smtClean="0">
                          <a:latin typeface="Palatino Linotype" panose="02040502050505030304" pitchFamily="18" charset="0"/>
                        </a:rPr>
                        <a:t>Metacogniția</a:t>
                      </a:r>
                      <a:endParaRPr lang="ro-RO" sz="1100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6976325"/>
                  </a:ext>
                </a:extLst>
              </a:tr>
            </a:tbl>
          </a:graphicData>
        </a:graphic>
      </p:graphicFrame>
      <p:graphicFrame>
        <p:nvGraphicFramePr>
          <p:cNvPr id="6" name="Substituent conținut 5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3685870323"/>
              </p:ext>
            </p:extLst>
          </p:nvPr>
        </p:nvGraphicFramePr>
        <p:xfrm>
          <a:off x="1835694" y="1844675"/>
          <a:ext cx="7128794" cy="1097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25759">
                  <a:extLst>
                    <a:ext uri="{9D8B030D-6E8A-4147-A177-3AD203B41FA5}">
                      <a16:colId xmlns:a16="http://schemas.microsoft.com/office/drawing/2014/main" val="4087250191"/>
                    </a:ext>
                  </a:extLst>
                </a:gridCol>
                <a:gridCol w="1238539">
                  <a:extLst>
                    <a:ext uri="{9D8B030D-6E8A-4147-A177-3AD203B41FA5}">
                      <a16:colId xmlns:a16="http://schemas.microsoft.com/office/drawing/2014/main" val="614226264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68601136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393432428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41719489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o-RO" sz="1100" b="1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recunoașterea </a:t>
                      </a:r>
                    </a:p>
                    <a:p>
                      <a:r>
                        <a:rPr lang="ro-RO" sz="1100" b="1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cuvintelor</a:t>
                      </a:r>
                    </a:p>
                    <a:p>
                      <a:r>
                        <a:rPr lang="ro-RO" sz="1100" b="1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utilizarea </a:t>
                      </a:r>
                    </a:p>
                    <a:p>
                      <a:r>
                        <a:rPr lang="ro-RO" sz="1100" b="1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contextului,</a:t>
                      </a:r>
                    </a:p>
                    <a:p>
                      <a:r>
                        <a:rPr lang="ro-RO" sz="1100" b="1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a imaginilor</a:t>
                      </a:r>
                    </a:p>
                    <a:p>
                      <a:endParaRPr lang="ro-RO" sz="1100" b="1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o-RO" sz="1100" b="1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utilizarea</a:t>
                      </a:r>
                    </a:p>
                    <a:p>
                      <a:r>
                        <a:rPr lang="ro-RO" sz="1100" b="1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conectorilor</a:t>
                      </a:r>
                      <a:r>
                        <a:rPr lang="ro-RO" sz="1100" b="1" baseline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 sau</a:t>
                      </a:r>
                    </a:p>
                    <a:p>
                      <a:r>
                        <a:rPr lang="ro-RO" sz="1100" b="1" baseline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 </a:t>
                      </a:r>
                      <a:r>
                        <a:rPr lang="ro-RO" sz="1100" b="1" baseline="0" dirty="0" err="1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referențialilor</a:t>
                      </a:r>
                      <a:endParaRPr lang="ro-RO" sz="1100" b="1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o-RO" sz="1100" b="1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identificarea</a:t>
                      </a:r>
                    </a:p>
                    <a:p>
                      <a:r>
                        <a:rPr lang="ro-RO" sz="1100" b="1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ideilor principale</a:t>
                      </a:r>
                    </a:p>
                    <a:p>
                      <a:r>
                        <a:rPr lang="ro-RO" sz="1100" b="1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rezumatul</a:t>
                      </a:r>
                    </a:p>
                    <a:p>
                      <a:endParaRPr lang="ro-RO" sz="1100" b="1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o-RO" sz="1100" b="1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predicții</a:t>
                      </a:r>
                    </a:p>
                    <a:p>
                      <a:r>
                        <a:rPr lang="ro-RO" sz="1100" b="1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imagini mentale</a:t>
                      </a:r>
                    </a:p>
                    <a:p>
                      <a:r>
                        <a:rPr lang="ro-RO" sz="1100" b="1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răspunsuri afective</a:t>
                      </a:r>
                    </a:p>
                    <a:p>
                      <a:r>
                        <a:rPr lang="ro-RO" sz="1100" b="1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raționamente</a:t>
                      </a:r>
                    </a:p>
                    <a:p>
                      <a:endParaRPr lang="ro-RO" sz="1100" b="1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o-RO" sz="1100" b="1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cunoștințele sale</a:t>
                      </a:r>
                    </a:p>
                    <a:p>
                      <a:r>
                        <a:rPr lang="ro-RO" sz="1100" b="1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 anterioare</a:t>
                      </a:r>
                      <a:r>
                        <a:rPr lang="ro-RO" sz="1100" b="1" baseline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 </a:t>
                      </a:r>
                    </a:p>
                    <a:p>
                      <a:r>
                        <a:rPr lang="ro-RO" sz="1100" b="1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utilizarea de strategii</a:t>
                      </a:r>
                    </a:p>
                    <a:p>
                      <a:r>
                        <a:rPr lang="ro-RO" sz="1100" b="1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autoevaluare</a:t>
                      </a:r>
                      <a:endParaRPr lang="ro-RO" sz="1100" b="1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98472279"/>
                  </a:ext>
                </a:extLst>
              </a:tr>
            </a:tbl>
          </a:graphicData>
        </a:graphic>
      </p:graphicFrame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798479"/>
              </p:ext>
            </p:extLst>
          </p:nvPr>
        </p:nvGraphicFramePr>
        <p:xfrm>
          <a:off x="1691680" y="3501009"/>
          <a:ext cx="7344816" cy="5184574"/>
        </p:xfrm>
        <a:graphic>
          <a:graphicData uri="http://schemas.openxmlformats.org/drawingml/2006/table">
            <a:tbl>
              <a:tblPr/>
              <a:tblGrid>
                <a:gridCol w="7344816">
                  <a:extLst>
                    <a:ext uri="{9D8B030D-6E8A-4147-A177-3AD203B41FA5}">
                      <a16:colId xmlns:a16="http://schemas.microsoft.com/office/drawing/2014/main" val="874781224"/>
                    </a:ext>
                  </a:extLst>
                </a:gridCol>
              </a:tblGrid>
              <a:tr h="2592287">
                <a:tc>
                  <a:txBody>
                    <a:bodyPr/>
                    <a:lstStyle/>
                    <a:p>
                      <a:r>
                        <a:rPr lang="ro-RO" sz="1600" dirty="0" smtClean="0"/>
                        <a:t>- Capacitatea</a:t>
                      </a:r>
                      <a:r>
                        <a:rPr lang="ro-RO" sz="1600" baseline="0" dirty="0" smtClean="0"/>
                        <a:t> de a</a:t>
                      </a:r>
                      <a:r>
                        <a:rPr lang="ro-RO" sz="1600" dirty="0" smtClean="0"/>
                        <a:t> reproduce o parte din text, utilizând substanțial</a:t>
                      </a:r>
                      <a:r>
                        <a:rPr lang="ro-RO" sz="1600" baseline="0" dirty="0" smtClean="0"/>
                        <a:t> </a:t>
                      </a:r>
                    </a:p>
                    <a:p>
                      <a:r>
                        <a:rPr lang="ro-RO" sz="1600" dirty="0" smtClean="0"/>
                        <a:t>aceeași structură semantică folosită de autor = </a:t>
                      </a:r>
                      <a:r>
                        <a:rPr lang="ro-RO" sz="1600" dirty="0" err="1" smtClean="0"/>
                        <a:t>microprocese</a:t>
                      </a:r>
                      <a:endParaRPr lang="ro-RO" sz="1600" dirty="0" smtClean="0"/>
                    </a:p>
                    <a:p>
                      <a:r>
                        <a:rPr lang="ro-RO" sz="1600" dirty="0" smtClean="0"/>
                        <a:t>   - Capacitatea de a face </a:t>
                      </a:r>
                      <a:r>
                        <a:rPr lang="ro-RO" sz="1600" dirty="0" err="1" smtClean="0"/>
                        <a:t>legaturi</a:t>
                      </a:r>
                      <a:r>
                        <a:rPr lang="ro-RO" sz="1600" dirty="0" smtClean="0"/>
                        <a:t> = procesul de integrare</a:t>
                      </a:r>
                    </a:p>
                    <a:p>
                      <a:r>
                        <a:rPr lang="ro-RO" sz="1600" dirty="0" smtClean="0"/>
                        <a:t>   - Capacitatea de a stabili generalizări = </a:t>
                      </a:r>
                      <a:r>
                        <a:rPr lang="ro-RO" sz="1600" dirty="0" err="1" smtClean="0"/>
                        <a:t>macroprocese</a:t>
                      </a:r>
                      <a:endParaRPr lang="ro-RO" sz="1600" dirty="0" smtClean="0"/>
                    </a:p>
                    <a:p>
                      <a:r>
                        <a:rPr lang="ro-RO" sz="1600" dirty="0" smtClean="0"/>
                        <a:t>   - Capacitatea de a merge dincolo de text = procesul de elaborare</a:t>
                      </a:r>
                    </a:p>
                    <a:p>
                      <a:r>
                        <a:rPr lang="ro-RO" sz="1600" dirty="0" smtClean="0"/>
                        <a:t>   - Capacitatea de a reflecta asupra înțelegerii personale a textului, </a:t>
                      </a:r>
                    </a:p>
                    <a:p>
                      <a:r>
                        <a:rPr lang="ro-RO" sz="1600" dirty="0" smtClean="0"/>
                        <a:t>în contextul experiențelor anterioare de lectură = procesul</a:t>
                      </a:r>
                      <a:r>
                        <a:rPr lang="ro-RO" sz="1600" baseline="0" dirty="0" smtClean="0"/>
                        <a:t> </a:t>
                      </a:r>
                      <a:r>
                        <a:rPr lang="ro-RO" sz="1600" dirty="0" smtClean="0"/>
                        <a:t>metacognitiv</a:t>
                      </a:r>
                      <a:endParaRPr lang="ro-RO" sz="16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5007831"/>
                  </a:ext>
                </a:extLst>
              </a:tr>
              <a:tr h="2592287">
                <a:tc>
                  <a:txBody>
                    <a:bodyPr/>
                    <a:lstStyle/>
                    <a:p>
                      <a:endParaRPr lang="ro-RO" sz="16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53498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02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547664" y="1268760"/>
            <a:ext cx="7139136" cy="1440160"/>
          </a:xfrm>
        </p:spPr>
        <p:txBody>
          <a:bodyPr/>
          <a:lstStyle/>
          <a:p>
            <a:endParaRPr lang="ro-RO" sz="1400" dirty="0"/>
          </a:p>
        </p:txBody>
      </p:sp>
      <p:graphicFrame>
        <p:nvGraphicFramePr>
          <p:cNvPr id="9" name="Substituent conținut 8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3757045857"/>
              </p:ext>
            </p:extLst>
          </p:nvPr>
        </p:nvGraphicFramePr>
        <p:xfrm>
          <a:off x="539551" y="1268760"/>
          <a:ext cx="8158364" cy="4386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5">
                  <a:extLst>
                    <a:ext uri="{9D8B030D-6E8A-4147-A177-3AD203B41FA5}">
                      <a16:colId xmlns:a16="http://schemas.microsoft.com/office/drawing/2014/main" val="4106494936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476382399"/>
                    </a:ext>
                  </a:extLst>
                </a:gridCol>
                <a:gridCol w="2230340">
                  <a:extLst>
                    <a:ext uri="{9D8B030D-6E8A-4147-A177-3AD203B41FA5}">
                      <a16:colId xmlns:a16="http://schemas.microsoft.com/office/drawing/2014/main" val="62395984"/>
                    </a:ext>
                  </a:extLst>
                </a:gridCol>
                <a:gridCol w="2039591">
                  <a:extLst>
                    <a:ext uri="{9D8B030D-6E8A-4147-A177-3AD203B41FA5}">
                      <a16:colId xmlns:a16="http://schemas.microsoft.com/office/drawing/2014/main" val="3429180762"/>
                    </a:ext>
                  </a:extLst>
                </a:gridCol>
              </a:tblGrid>
              <a:tr h="1416157">
                <a:tc>
                  <a:txBody>
                    <a:bodyPr/>
                    <a:lstStyle/>
                    <a:p>
                      <a:r>
                        <a:rPr lang="ro-RO" sz="1600" b="0" dirty="0" smtClean="0"/>
                        <a:t>Știu ceea ce se </a:t>
                      </a:r>
                    </a:p>
                    <a:p>
                      <a:r>
                        <a:rPr lang="ro-RO" sz="1600" b="0" dirty="0" smtClean="0"/>
                        <a:t>așteaptă de la mine ca cititor     </a:t>
                      </a:r>
                      <a:endParaRPr lang="ro-RO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600" b="0" dirty="0" smtClean="0"/>
                        <a:t>Îmi îmbunătățesc </a:t>
                      </a:r>
                    </a:p>
                    <a:p>
                      <a:r>
                        <a:rPr lang="ro-RO" sz="1600" b="0" dirty="0" smtClean="0"/>
                        <a:t>capacitatea de a </a:t>
                      </a:r>
                    </a:p>
                    <a:p>
                      <a:r>
                        <a:rPr lang="ro-RO" sz="1600" b="0" dirty="0" smtClean="0"/>
                        <a:t>decodifica texte din</a:t>
                      </a:r>
                    </a:p>
                    <a:p>
                      <a:r>
                        <a:rPr lang="ro-RO" sz="1600" b="0" dirty="0" smtClean="0"/>
                        <a:t> ce în ce mai lungi</a:t>
                      </a:r>
                      <a:endParaRPr lang="ro-RO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536187"/>
                  </a:ext>
                </a:extLst>
              </a:tr>
              <a:tr h="1416157">
                <a:tc>
                  <a:txBody>
                    <a:bodyPr/>
                    <a:lstStyle/>
                    <a:p>
                      <a:r>
                        <a:rPr lang="ro-RO" dirty="0" smtClean="0"/>
                        <a:t>Mă antrenez și citesc în diferite moduri </a:t>
                      </a:r>
                    </a:p>
                    <a:p>
                      <a:r>
                        <a:rPr lang="ro-RO" dirty="0" smtClean="0"/>
                        <a:t>(cu voce tare, mă </a:t>
                      </a:r>
                    </a:p>
                    <a:p>
                      <a:r>
                        <a:rPr lang="ro-RO" dirty="0" smtClean="0"/>
                        <a:t>înregistrez etc.)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Citesc sau ascult texte variate</a:t>
                      </a:r>
                      <a:endParaRPr lang="ro-R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071321"/>
                  </a:ext>
                </a:extLst>
              </a:tr>
              <a:tr h="1416157">
                <a:tc>
                  <a:txBody>
                    <a:bodyPr/>
                    <a:lstStyle/>
                    <a:p>
                      <a:r>
                        <a:rPr lang="ro-RO" sz="1600" dirty="0" smtClean="0"/>
                        <a:t>Învăț</a:t>
                      </a:r>
                      <a:r>
                        <a:rPr lang="ro-RO" sz="1600" baseline="0" dirty="0" smtClean="0"/>
                        <a:t> să trag concluzii generale din mai </a:t>
                      </a:r>
                    </a:p>
                    <a:p>
                      <a:r>
                        <a:rPr lang="ro-RO" sz="1600" baseline="0" dirty="0" smtClean="0"/>
                        <a:t>multe date </a:t>
                      </a:r>
                    </a:p>
                    <a:p>
                      <a:r>
                        <a:rPr lang="ro-RO" sz="1600" baseline="0" dirty="0" smtClean="0"/>
                        <a:t>particulare </a:t>
                      </a:r>
                    </a:p>
                    <a:p>
                      <a:r>
                        <a:rPr lang="ro-RO" sz="1600" baseline="0" dirty="0" smtClean="0"/>
                        <a:t>(să înțeleg ceea ce nu este direct scris în text)</a:t>
                      </a:r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Reformulez </a:t>
                      </a:r>
                    </a:p>
                    <a:p>
                      <a:r>
                        <a:rPr lang="ro-RO" dirty="0" smtClean="0"/>
                        <a:t>ceea ce am </a:t>
                      </a:r>
                    </a:p>
                    <a:p>
                      <a:r>
                        <a:rPr lang="ro-RO" dirty="0" smtClean="0"/>
                        <a:t>citit sau </a:t>
                      </a:r>
                    </a:p>
                    <a:p>
                      <a:r>
                        <a:rPr lang="ro-RO" dirty="0" smtClean="0"/>
                        <a:t>povestesc 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Îmi construiesc o</a:t>
                      </a:r>
                    </a:p>
                    <a:p>
                      <a:r>
                        <a:rPr lang="ro-RO" dirty="0" smtClean="0"/>
                        <a:t> imagine mentală </a:t>
                      </a:r>
                    </a:p>
                    <a:p>
                      <a:r>
                        <a:rPr lang="ro-RO" dirty="0" smtClean="0"/>
                        <a:t>despre</a:t>
                      </a:r>
                      <a:r>
                        <a:rPr lang="ro-RO" baseline="0" dirty="0" smtClean="0"/>
                        <a:t> poveste </a:t>
                      </a:r>
                    </a:p>
                    <a:p>
                      <a:r>
                        <a:rPr lang="ro-RO" baseline="0" dirty="0" smtClean="0"/>
                        <a:t>(îmi fac un film al poveștii)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Mă întreb în </a:t>
                      </a:r>
                    </a:p>
                    <a:p>
                      <a:r>
                        <a:rPr lang="ro-RO" dirty="0" smtClean="0"/>
                        <a:t>legătură cu </a:t>
                      </a:r>
                    </a:p>
                    <a:p>
                      <a:r>
                        <a:rPr lang="ro-RO" dirty="0" smtClean="0"/>
                        <a:t>personajele</a:t>
                      </a:r>
                      <a:endParaRPr lang="ro-R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180221"/>
                  </a:ext>
                </a:extLst>
              </a:tr>
            </a:tbl>
          </a:graphicData>
        </a:graphic>
      </p:graphicFrame>
      <p:pic>
        <p:nvPicPr>
          <p:cNvPr id="10" name="I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2735351"/>
            <a:ext cx="2436894" cy="136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85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sz="2000" dirty="0" smtClean="0"/>
              <a:t>Principii didactice și pedagogice</a:t>
            </a:r>
            <a:endParaRPr lang="ro-RO" sz="2000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b="1" dirty="0" smtClean="0"/>
              <a:t>Menținerea echilibrului între:</a:t>
            </a:r>
            <a:endParaRPr lang="ro-RO" b="1" dirty="0"/>
          </a:p>
        </p:txBody>
      </p:sp>
      <p:sp>
        <p:nvSpPr>
          <p:cNvPr id="4" name="Substituent conținut 3"/>
          <p:cNvSpPr>
            <a:spLocks noGrp="1"/>
          </p:cNvSpPr>
          <p:nvPr>
            <p:ph idx="10"/>
          </p:nvPr>
        </p:nvSpPr>
        <p:spPr>
          <a:xfrm>
            <a:off x="2134072" y="1844824"/>
            <a:ext cx="6902424" cy="4147865"/>
          </a:xfrm>
        </p:spPr>
        <p:txBody>
          <a:bodyPr/>
          <a:lstStyle/>
          <a:p>
            <a:r>
              <a:rPr lang="fr-FR" b="1" dirty="0"/>
              <a:t> </a:t>
            </a:r>
            <a:r>
              <a:rPr lang="ro-RO" b="1" dirty="0" smtClean="0"/>
              <a:t>- activitățile prin care adresăm întrebări orale sau în scris în legătură cu </a:t>
            </a:r>
          </a:p>
          <a:p>
            <a:r>
              <a:rPr lang="ro-RO" b="1" dirty="0" smtClean="0"/>
              <a:t>textul și activitățile de reformulare a textului, transpunerea ideilor din text în cuvinte </a:t>
            </a:r>
            <a:r>
              <a:rPr lang="ro-RO" b="1" dirty="0" smtClean="0"/>
              <a:t>proprii;</a:t>
            </a:r>
            <a:endParaRPr lang="ro-RO" b="1" dirty="0" smtClean="0"/>
          </a:p>
          <a:p>
            <a:endParaRPr lang="ro-RO" b="1" dirty="0"/>
          </a:p>
          <a:p>
            <a:pPr marL="285750" indent="-285750">
              <a:buFontTx/>
              <a:buChar char="-"/>
            </a:pPr>
            <a:r>
              <a:rPr lang="ro-RO" b="1" dirty="0" smtClean="0"/>
              <a:t>activitățile prin care adresăm întrebări care vizează aspectele explicite</a:t>
            </a:r>
          </a:p>
          <a:p>
            <a:r>
              <a:rPr lang="ro-RO" b="1" dirty="0" smtClean="0"/>
              <a:t> in text și cele care forțează raționamentul asupra textului pentru a deduce informații noi, care nu sunt </a:t>
            </a:r>
            <a:r>
              <a:rPr lang="ro-RO" b="1" dirty="0" smtClean="0"/>
              <a:t>explicite.</a:t>
            </a:r>
            <a:endParaRPr lang="ro-RO" b="1" dirty="0" smtClean="0"/>
          </a:p>
        </p:txBody>
      </p:sp>
    </p:spTree>
    <p:extLst>
      <p:ext uri="{BB962C8B-B14F-4D97-AF65-F5344CB8AC3E}">
        <p14:creationId xmlns:p14="http://schemas.microsoft.com/office/powerpoint/2010/main" val="419227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sz="2000" dirty="0" smtClean="0"/>
              <a:t>Abordarea explicită a textului</a:t>
            </a:r>
            <a:endParaRPr lang="ro-RO" sz="2000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ro-RO" dirty="0" smtClean="0"/>
              <a:t>La ora de matematică, Luca a observat că și-a uitat caietul acasă.</a:t>
            </a:r>
          </a:p>
          <a:p>
            <a:r>
              <a:rPr lang="ro-RO" dirty="0" smtClean="0"/>
              <a:t>Când și-a auzit numele, a înțepenit.</a:t>
            </a:r>
          </a:p>
          <a:p>
            <a:r>
              <a:rPr lang="ro-RO" dirty="0" smtClean="0"/>
              <a:t>Știa că mai avea două teme restante. Cu siguranță de această dată ziua lui va fi stricată.</a:t>
            </a:r>
          </a:p>
          <a:p>
            <a:endParaRPr lang="ro-RO" dirty="0"/>
          </a:p>
          <a:p>
            <a:r>
              <a:rPr lang="ro-RO" dirty="0" smtClean="0"/>
              <a:t>Formulați întrebări.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73958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2000" dirty="0" smtClean="0"/>
              <a:t>Exemple  SIMPLE de inferențe:</a:t>
            </a:r>
            <a:endParaRPr lang="ro-RO" sz="2000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Locul:</a:t>
            </a:r>
            <a:endParaRPr lang="ro-RO" dirty="0"/>
          </a:p>
        </p:txBody>
      </p:sp>
      <p:sp>
        <p:nvSpPr>
          <p:cNvPr id="4" name="Substituent conținut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ro-RO" dirty="0" smtClean="0"/>
              <a:t>Mama și-a așezat bebelușul în scăunelul din spate. Ea s-a așezat în față și</a:t>
            </a:r>
          </a:p>
          <a:p>
            <a:r>
              <a:rPr lang="ro-RO" dirty="0" smtClean="0"/>
              <a:t> și-a pus centura de siguranță. Apoi a demarat.</a:t>
            </a:r>
          </a:p>
          <a:p>
            <a:endParaRPr lang="ro-RO" dirty="0"/>
          </a:p>
          <a:p>
            <a:r>
              <a:rPr lang="ro-RO" dirty="0" smtClean="0"/>
              <a:t>Unde era mama?</a:t>
            </a:r>
          </a:p>
          <a:p>
            <a:endParaRPr lang="ro-RO" dirty="0"/>
          </a:p>
          <a:p>
            <a:r>
              <a:rPr lang="ro-RO" dirty="0" smtClean="0"/>
              <a:t>Radu a vrut să fugă, dar picioarele i s-au încurcat în prosopul întins. A </a:t>
            </a:r>
          </a:p>
          <a:p>
            <a:r>
              <a:rPr lang="ro-RO" dirty="0" smtClean="0"/>
              <a:t>căzut cu nasul în nisipul ud.</a:t>
            </a:r>
          </a:p>
          <a:p>
            <a:endParaRPr lang="ro-RO" dirty="0"/>
          </a:p>
          <a:p>
            <a:r>
              <a:rPr lang="ro-RO" dirty="0" smtClean="0"/>
              <a:t>Unde era Radu?</a:t>
            </a:r>
          </a:p>
          <a:p>
            <a:r>
              <a:rPr lang="ro-RO" dirty="0" smtClean="0"/>
              <a:t>Laura și tatăl său au intrat în sală. Multe persoane erau deja așezate. S-au așezat lângă  o doamnă care ronțăia floricele. Publicitatea era pe sfârșite.</a:t>
            </a:r>
            <a:endParaRPr lang="ro-RO" dirty="0"/>
          </a:p>
          <a:p>
            <a:r>
              <a:rPr lang="ro-RO" dirty="0" smtClean="0"/>
              <a:t>Unde erau cei doi?</a:t>
            </a:r>
          </a:p>
          <a:p>
            <a:endParaRPr lang="ro-RO" dirty="0"/>
          </a:p>
          <a:p>
            <a:endParaRPr lang="ro-RO" dirty="0"/>
          </a:p>
          <a:p>
            <a:endParaRPr lang="ro-RO" dirty="0" smtClean="0"/>
          </a:p>
          <a:p>
            <a:r>
              <a:rPr lang="ro-RO" dirty="0" smtClean="0"/>
              <a:t>ATENȚIE! Încurajați-i pe elevi să identifice și să explice indiciile.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04813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Timpul:</a:t>
            </a:r>
            <a:endParaRPr lang="ro-RO" dirty="0"/>
          </a:p>
        </p:txBody>
      </p:sp>
      <p:sp>
        <p:nvSpPr>
          <p:cNvPr id="4" name="Substituent conținut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ro-RO" dirty="0" smtClean="0"/>
              <a:t>Arbitrul privește atent cronometrul. Deodată, Marius cade la pământ la </a:t>
            </a:r>
          </a:p>
          <a:p>
            <a:r>
              <a:rPr lang="ro-RO" dirty="0" smtClean="0"/>
              <a:t>mijlocul terenului. Medicul aleargă spre el și strigă spre arbitru să</a:t>
            </a:r>
          </a:p>
          <a:p>
            <a:r>
              <a:rPr lang="ro-RO" dirty="0" smtClean="0"/>
              <a:t> întrerupă meciul pentru câteva minute. Publicul țipă.</a:t>
            </a:r>
          </a:p>
          <a:p>
            <a:endParaRPr lang="ro-RO" dirty="0"/>
          </a:p>
          <a:p>
            <a:r>
              <a:rPr lang="ro-RO" dirty="0" smtClean="0"/>
              <a:t>În ce moment a fost rănit? </a:t>
            </a:r>
          </a:p>
          <a:p>
            <a:endParaRPr lang="ro-RO" dirty="0"/>
          </a:p>
          <a:p>
            <a:endParaRPr lang="ro-RO" dirty="0" smtClean="0"/>
          </a:p>
          <a:p>
            <a:r>
              <a:rPr lang="ro-RO" dirty="0" smtClean="0"/>
              <a:t>Luca și Mara sunt neliniștiți. Toți copiii au fost luați de părinți. Luca începe să plângă: este obosit și îi este foame, chiar dacă profesorul încearcă să îl </a:t>
            </a:r>
          </a:p>
          <a:p>
            <a:r>
              <a:rPr lang="ro-RO" dirty="0"/>
              <a:t>l</a:t>
            </a:r>
            <a:r>
              <a:rPr lang="ro-RO" dirty="0" smtClean="0"/>
              <a:t>iniștească.</a:t>
            </a:r>
          </a:p>
          <a:p>
            <a:endParaRPr lang="ro-RO" dirty="0"/>
          </a:p>
          <a:p>
            <a:r>
              <a:rPr lang="ro-RO" dirty="0" smtClean="0"/>
              <a:t>La ce oră ar putea avea loc această întâmplare?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5418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o-RO" sz="2800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Acțiune:</a:t>
            </a:r>
            <a:endParaRPr lang="ro-RO" dirty="0"/>
          </a:p>
        </p:txBody>
      </p:sp>
      <p:sp>
        <p:nvSpPr>
          <p:cNvPr id="4" name="Substituent conținut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ro-RO" dirty="0" smtClean="0"/>
              <a:t>Toți copiii sunt așezați în jurul mesei. Ana distribuie câte 12. Este </a:t>
            </a:r>
          </a:p>
          <a:p>
            <a:r>
              <a:rPr lang="ro-RO" dirty="0" smtClean="0"/>
              <a:t>Carol cel care începe. El pune inimă, dar Lisa pune asul și câștigă.</a:t>
            </a:r>
          </a:p>
          <a:p>
            <a:endParaRPr lang="ro-RO" dirty="0"/>
          </a:p>
          <a:p>
            <a:r>
              <a:rPr lang="ro-RO" dirty="0" smtClean="0"/>
              <a:t>Ce fac copiii?</a:t>
            </a:r>
          </a:p>
          <a:p>
            <a:endParaRPr lang="ro-RO" dirty="0"/>
          </a:p>
          <a:p>
            <a:r>
              <a:rPr lang="ro-RO" dirty="0" smtClean="0"/>
              <a:t>Astăzi a fost foarte cald. La ora cinei, o furtună se dezlănțuie. Tunetele și </a:t>
            </a:r>
          </a:p>
          <a:p>
            <a:r>
              <a:rPr lang="ro-RO" dirty="0" smtClean="0"/>
              <a:t>fulgerele se înlănțuie neîncetat. Deodată, lumina se întrerupe.</a:t>
            </a:r>
          </a:p>
          <a:p>
            <a:endParaRPr lang="ro-RO" dirty="0"/>
          </a:p>
          <a:p>
            <a:r>
              <a:rPr lang="ro-RO" dirty="0" smtClean="0"/>
              <a:t>Ce credeți că va face tata pentru a continua să </a:t>
            </a:r>
            <a:r>
              <a:rPr lang="ro-RO" dirty="0" err="1" smtClean="0"/>
              <a:t>mânânce</a:t>
            </a:r>
            <a:r>
              <a:rPr lang="ro-RO" dirty="0" smtClean="0"/>
              <a:t>?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32306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idx="10"/>
          </p:nvPr>
        </p:nvSpPr>
        <p:spPr>
          <a:xfrm>
            <a:off x="2134072" y="1844824"/>
            <a:ext cx="7009928" cy="4147865"/>
          </a:xfrm>
        </p:spPr>
        <p:txBody>
          <a:bodyPr/>
          <a:lstStyle/>
          <a:p>
            <a:r>
              <a:rPr lang="ro-RO" b="1" dirty="0" err="1"/>
              <a:t>Abilităţi</a:t>
            </a:r>
            <a:r>
              <a:rPr lang="ro-RO" b="1" dirty="0"/>
              <a:t> / </a:t>
            </a:r>
            <a:r>
              <a:rPr lang="ro-RO" b="1" dirty="0" err="1"/>
              <a:t>competenţe</a:t>
            </a:r>
            <a:r>
              <a:rPr lang="ro-RO" b="1" dirty="0"/>
              <a:t> de comprehensiune literală</a:t>
            </a:r>
            <a:endParaRPr lang="ro-RO" dirty="0"/>
          </a:p>
          <a:p>
            <a:r>
              <a:rPr lang="ro-RO" dirty="0"/>
              <a:t> </a:t>
            </a:r>
          </a:p>
          <a:p>
            <a:r>
              <a:rPr lang="ro-RO" dirty="0"/>
              <a:t>A identifica ideile principale </a:t>
            </a:r>
            <a:r>
              <a:rPr lang="ro-RO" dirty="0" smtClean="0"/>
              <a:t>explicite:</a:t>
            </a:r>
          </a:p>
          <a:p>
            <a:r>
              <a:rPr lang="ro-RO" dirty="0"/>
              <a:t>			Spune ce s-a întâmplat pe prima pagină </a:t>
            </a:r>
            <a:r>
              <a:rPr lang="ro-RO" dirty="0" smtClean="0"/>
              <a:t>        </a:t>
            </a:r>
          </a:p>
          <a:p>
            <a:r>
              <a:rPr lang="ro-RO" dirty="0"/>
              <a:t> </a:t>
            </a:r>
            <a:r>
              <a:rPr lang="ro-RO" dirty="0" smtClean="0"/>
              <a:t>                                            a </a:t>
            </a:r>
            <a:r>
              <a:rPr lang="ro-RO" dirty="0" err="1"/>
              <a:t>poveştii</a:t>
            </a:r>
            <a:r>
              <a:rPr lang="ro-RO" dirty="0"/>
              <a:t>.</a:t>
            </a:r>
          </a:p>
          <a:p>
            <a:r>
              <a:rPr lang="ro-RO" dirty="0"/>
              <a:t>A rememora detalii		</a:t>
            </a:r>
            <a:r>
              <a:rPr lang="ro-RO" dirty="0" smtClean="0"/>
              <a:t> Unde </a:t>
            </a:r>
            <a:r>
              <a:rPr lang="ro-RO" dirty="0"/>
              <a:t>a </a:t>
            </a:r>
            <a:r>
              <a:rPr lang="ro-RO" dirty="0" smtClean="0"/>
              <a:t>văzut-o </a:t>
            </a:r>
            <a:r>
              <a:rPr lang="ro-RO" dirty="0"/>
              <a:t>lupul pe </a:t>
            </a:r>
            <a:r>
              <a:rPr lang="ro-RO" dirty="0" err="1"/>
              <a:t>Scufiţa</a:t>
            </a:r>
            <a:r>
              <a:rPr lang="ro-RO" dirty="0"/>
              <a:t> </a:t>
            </a:r>
            <a:r>
              <a:rPr lang="ro-RO" dirty="0" err="1"/>
              <a:t>Roşie</a:t>
            </a:r>
            <a:r>
              <a:rPr lang="ro-RO" dirty="0"/>
              <a:t> </a:t>
            </a:r>
            <a:endParaRPr lang="ro-RO" dirty="0" smtClean="0"/>
          </a:p>
          <a:p>
            <a:r>
              <a:rPr lang="ro-RO" dirty="0"/>
              <a:t> </a:t>
            </a:r>
            <a:r>
              <a:rPr lang="ro-RO" dirty="0" smtClean="0"/>
              <a:t>                                                prima     </a:t>
            </a:r>
            <a:r>
              <a:rPr lang="ro-RO" dirty="0"/>
              <a:t>dată?</a:t>
            </a:r>
          </a:p>
          <a:p>
            <a:r>
              <a:rPr lang="ro-RO" dirty="0" smtClean="0"/>
              <a:t>                  </a:t>
            </a:r>
          </a:p>
          <a:p>
            <a:r>
              <a:rPr lang="ro-RO" dirty="0" smtClean="0"/>
              <a:t>A </a:t>
            </a:r>
            <a:r>
              <a:rPr lang="ro-RO" dirty="0"/>
              <a:t>ordona evenimentele </a:t>
            </a:r>
            <a:r>
              <a:rPr lang="ro-RO" dirty="0" smtClean="0"/>
              <a:t>cronologic</a:t>
            </a:r>
            <a:r>
              <a:rPr lang="ro-RO" dirty="0"/>
              <a:t> </a:t>
            </a:r>
            <a:r>
              <a:rPr lang="ro-RO" dirty="0" smtClean="0"/>
              <a:t>          Ce </a:t>
            </a:r>
            <a:r>
              <a:rPr lang="ro-RO" dirty="0"/>
              <a:t>s-a </a:t>
            </a:r>
            <a:r>
              <a:rPr lang="ro-RO" dirty="0" smtClean="0"/>
              <a:t> întâmplat </a:t>
            </a:r>
            <a:r>
              <a:rPr lang="ro-RO" dirty="0"/>
              <a:t>după ce </a:t>
            </a:r>
            <a:r>
              <a:rPr lang="ro-RO" dirty="0" err="1" smtClean="0"/>
              <a:t>Scufiţa</a:t>
            </a:r>
            <a:endParaRPr lang="ro-RO" dirty="0" smtClean="0"/>
          </a:p>
          <a:p>
            <a:r>
              <a:rPr lang="ro-RO" dirty="0"/>
              <a:t> </a:t>
            </a:r>
            <a:r>
              <a:rPr lang="ro-RO" dirty="0" smtClean="0"/>
              <a:t>                                                         </a:t>
            </a:r>
            <a:r>
              <a:rPr lang="ro-RO" dirty="0" err="1"/>
              <a:t>Roşie</a:t>
            </a:r>
            <a:r>
              <a:rPr lang="ro-RO" dirty="0"/>
              <a:t> </a:t>
            </a:r>
            <a:r>
              <a:rPr lang="ro-RO" dirty="0" smtClean="0"/>
              <a:t>a   spus </a:t>
            </a:r>
            <a:r>
              <a:rPr lang="ro-RO" dirty="0"/>
              <a:t>“Ce ochi mari ai, </a:t>
            </a:r>
            <a:endParaRPr lang="ro-RO" dirty="0" smtClean="0"/>
          </a:p>
          <a:p>
            <a:r>
              <a:rPr lang="ro-RO" dirty="0"/>
              <a:t> </a:t>
            </a:r>
            <a:r>
              <a:rPr lang="ro-RO" dirty="0" smtClean="0"/>
              <a:t>                                                         </a:t>
            </a:r>
            <a:r>
              <a:rPr lang="ro-RO" dirty="0" err="1" smtClean="0"/>
              <a:t>bunicuţo</a:t>
            </a:r>
            <a:r>
              <a:rPr lang="ro-RO" dirty="0"/>
              <a:t>!”				</a:t>
            </a:r>
          </a:p>
          <a:p>
            <a:r>
              <a:rPr lang="ro-RO" dirty="0"/>
              <a:t>A identifica </a:t>
            </a:r>
            <a:r>
              <a:rPr lang="ro-RO" dirty="0" err="1"/>
              <a:t>relaţiile</a:t>
            </a:r>
            <a:r>
              <a:rPr lang="ro-RO" dirty="0"/>
              <a:t> caută-efect explicite	De ce a dus </a:t>
            </a:r>
            <a:r>
              <a:rPr lang="ro-RO" dirty="0" err="1"/>
              <a:t>Scufiţa</a:t>
            </a:r>
            <a:r>
              <a:rPr lang="ro-RO" dirty="0"/>
              <a:t> </a:t>
            </a:r>
            <a:r>
              <a:rPr lang="ro-RO" dirty="0" err="1"/>
              <a:t>Roşie</a:t>
            </a:r>
            <a:r>
              <a:rPr lang="ro-RO" dirty="0"/>
              <a:t> </a:t>
            </a:r>
            <a:endParaRPr lang="ro-RO" dirty="0" smtClean="0"/>
          </a:p>
          <a:p>
            <a:r>
              <a:rPr lang="ro-RO" dirty="0" smtClean="0"/>
              <a:t>                                                         mâncare </a:t>
            </a:r>
            <a:r>
              <a:rPr lang="ro-RO" dirty="0"/>
              <a:t>bunicii?</a:t>
            </a:r>
          </a:p>
          <a:p>
            <a:r>
              <a:rPr lang="ro-RO" dirty="0"/>
              <a:t> 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14435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sz="3200" dirty="0" smtClean="0"/>
              <a:t> </a:t>
            </a:r>
            <a:endParaRPr lang="ko-KR" altLang="en-US" sz="3200" dirty="0"/>
          </a:p>
        </p:txBody>
      </p:sp>
      <p:graphicFrame>
        <p:nvGraphicFramePr>
          <p:cNvPr id="2" name="Substituent conținut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2958362"/>
              </p:ext>
            </p:extLst>
          </p:nvPr>
        </p:nvGraphicFramePr>
        <p:xfrm>
          <a:off x="1979711" y="620688"/>
          <a:ext cx="6707090" cy="43053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3545">
                  <a:extLst>
                    <a:ext uri="{9D8B030D-6E8A-4147-A177-3AD203B41FA5}">
                      <a16:colId xmlns:a16="http://schemas.microsoft.com/office/drawing/2014/main" val="4174363547"/>
                    </a:ext>
                  </a:extLst>
                </a:gridCol>
                <a:gridCol w="3353545">
                  <a:extLst>
                    <a:ext uri="{9D8B030D-6E8A-4147-A177-3AD203B41FA5}">
                      <a16:colId xmlns:a16="http://schemas.microsoft.com/office/drawing/2014/main" val="1220595021"/>
                    </a:ext>
                  </a:extLst>
                </a:gridCol>
              </a:tblGrid>
              <a:tr h="4305325">
                <a:tc>
                  <a:txBody>
                    <a:bodyPr/>
                    <a:lstStyle/>
                    <a:p>
                      <a:r>
                        <a:rPr lang="ro-RO" dirty="0" smtClean="0"/>
                        <a:t>(1805 - 1875)</a:t>
                      </a:r>
                    </a:p>
                    <a:p>
                      <a:r>
                        <a:rPr lang="ro-RO" dirty="0" smtClean="0"/>
                        <a:t> (1831- 1905)</a:t>
                      </a:r>
                    </a:p>
                    <a:p>
                      <a:r>
                        <a:rPr lang="ro-RO" dirty="0" smtClean="0"/>
                        <a:t>(1856 – 1919)</a:t>
                      </a:r>
                    </a:p>
                    <a:p>
                      <a:r>
                        <a:rPr lang="ro-RO" dirty="0" smtClean="0"/>
                        <a:t> (1837 – 1889)</a:t>
                      </a:r>
                    </a:p>
                    <a:p>
                      <a:r>
                        <a:rPr lang="ro-RO" dirty="0" smtClean="0"/>
                        <a:t> (1850–1889)</a:t>
                      </a:r>
                    </a:p>
                    <a:p>
                      <a:r>
                        <a:rPr lang="ro-RO" dirty="0" smtClean="0"/>
                        <a:t> (1869 –1888)</a:t>
                      </a:r>
                    </a:p>
                    <a:p>
                      <a:r>
                        <a:rPr lang="ro-RO" dirty="0" smtClean="0"/>
                        <a:t>(1830 - 1887)</a:t>
                      </a:r>
                    </a:p>
                    <a:p>
                      <a:r>
                        <a:rPr lang="ro-RO" dirty="0" smtClean="0"/>
                        <a:t> (1852 – 1912</a:t>
                      </a:r>
                    </a:p>
                    <a:p>
                      <a:r>
                        <a:rPr lang="ro-RO" dirty="0" smtClean="0"/>
                        <a:t>  (1886-1937)</a:t>
                      </a:r>
                    </a:p>
                    <a:p>
                      <a:r>
                        <a:rPr lang="ro-RO" dirty="0" smtClean="0"/>
                        <a:t>(1785 - 1863) </a:t>
                      </a:r>
                    </a:p>
                    <a:p>
                      <a:r>
                        <a:rPr lang="ro-RO" dirty="0" smtClean="0"/>
                        <a:t> (1786 – 1859</a:t>
                      </a:r>
                    </a:p>
                    <a:p>
                      <a:r>
                        <a:rPr lang="ro-RO" dirty="0" smtClean="0"/>
                        <a:t>   (1846-1908)</a:t>
                      </a:r>
                    </a:p>
                    <a:p>
                      <a:r>
                        <a:rPr lang="ro-RO" dirty="0" smtClean="0"/>
                        <a:t> (1835 – 1910) 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(1852–1912)</a:t>
                      </a:r>
                    </a:p>
                    <a:p>
                      <a:r>
                        <a:rPr lang="ro-RO" dirty="0" smtClean="0"/>
                        <a:t> (1820 - 1878)</a:t>
                      </a:r>
                    </a:p>
                    <a:p>
                      <a:r>
                        <a:rPr lang="ro-RO" dirty="0" smtClean="0"/>
                        <a:t> (1866 – 1943)</a:t>
                      </a:r>
                    </a:p>
                    <a:p>
                      <a:r>
                        <a:rPr lang="ro-RO" dirty="0" smtClean="0"/>
                        <a:t>(1898 – 1939)</a:t>
                      </a:r>
                    </a:p>
                    <a:p>
                      <a:r>
                        <a:rPr lang="ro-RO" dirty="0" smtClean="0"/>
                        <a:t>  (1875-1913)</a:t>
                      </a:r>
                    </a:p>
                    <a:p>
                      <a:r>
                        <a:rPr lang="ro-RO" dirty="0" smtClean="0"/>
                        <a:t> (1667- 1745)</a:t>
                      </a:r>
                    </a:p>
                    <a:p>
                      <a:r>
                        <a:rPr lang="ro-RO" dirty="0" smtClean="0"/>
                        <a:t> (1878 - 1914)</a:t>
                      </a:r>
                    </a:p>
                    <a:p>
                      <a:r>
                        <a:rPr lang="ro-RO" dirty="0" smtClean="0"/>
                        <a:t>(1621-1695)</a:t>
                      </a:r>
                      <a:endParaRPr lang="ro-R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918938"/>
                  </a:ext>
                </a:extLst>
              </a:tr>
            </a:tbl>
          </a:graphicData>
        </a:graphic>
      </p:graphicFrame>
      <p:sp>
        <p:nvSpPr>
          <p:cNvPr id="13" name="Content Placeholder 12"/>
          <p:cNvSpPr>
            <a:spLocks noGrp="1"/>
          </p:cNvSpPr>
          <p:nvPr>
            <p:ph idx="10"/>
          </p:nvPr>
        </p:nvSpPr>
        <p:spPr>
          <a:xfrm>
            <a:off x="2134072" y="5301208"/>
            <a:ext cx="6563072" cy="691481"/>
          </a:xfrm>
        </p:spPr>
        <p:txBody>
          <a:bodyPr/>
          <a:lstStyle/>
          <a:p>
            <a:endParaRPr lang="ko-KR" altLang="en-US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ro-RO" b="1" dirty="0" err="1"/>
              <a:t>Abilităţi</a:t>
            </a:r>
            <a:r>
              <a:rPr lang="ro-RO" b="1" dirty="0"/>
              <a:t> de comprehensiune prin </a:t>
            </a:r>
            <a:r>
              <a:rPr lang="ro-RO" b="1" dirty="0" err="1"/>
              <a:t>inferenţă</a:t>
            </a:r>
            <a:endParaRPr lang="ro-RO" dirty="0"/>
          </a:p>
          <a:p>
            <a:r>
              <a:rPr lang="ro-RO" dirty="0"/>
              <a:t> </a:t>
            </a:r>
          </a:p>
          <a:p>
            <a:r>
              <a:rPr lang="ro-RO" dirty="0"/>
              <a:t>A face </a:t>
            </a:r>
            <a:r>
              <a:rPr lang="ro-RO" dirty="0" err="1"/>
              <a:t>deducţii</a:t>
            </a:r>
            <a:r>
              <a:rPr lang="ro-RO" dirty="0"/>
              <a:t> / </a:t>
            </a:r>
            <a:r>
              <a:rPr lang="ro-RO" dirty="0" err="1"/>
              <a:t>inferenţe</a:t>
            </a:r>
            <a:r>
              <a:rPr lang="ro-RO" dirty="0"/>
              <a:t>	</a:t>
            </a:r>
            <a:r>
              <a:rPr lang="ro-RO" dirty="0" smtClean="0"/>
              <a:t>Cum </a:t>
            </a:r>
            <a:r>
              <a:rPr lang="ro-RO" dirty="0"/>
              <a:t>ne-a comunicat autorul că </a:t>
            </a:r>
            <a:r>
              <a:rPr lang="ro-RO" dirty="0" err="1"/>
              <a:t>Scufiţa</a:t>
            </a:r>
            <a:r>
              <a:rPr lang="ro-RO" dirty="0"/>
              <a:t> </a:t>
            </a:r>
            <a:r>
              <a:rPr lang="ro-RO" dirty="0" smtClean="0"/>
              <a:t> </a:t>
            </a:r>
          </a:p>
          <a:p>
            <a:r>
              <a:rPr lang="ro-RO" dirty="0"/>
              <a:t> </a:t>
            </a:r>
            <a:r>
              <a:rPr lang="ro-RO" dirty="0" smtClean="0"/>
              <a:t>                                            </a:t>
            </a:r>
            <a:r>
              <a:rPr lang="ro-RO" dirty="0" err="1" smtClean="0"/>
              <a:t>Roşie</a:t>
            </a:r>
            <a:r>
              <a:rPr lang="ro-RO" dirty="0" smtClean="0"/>
              <a:t> </a:t>
            </a:r>
            <a:r>
              <a:rPr lang="ro-RO" dirty="0"/>
              <a:t>era o </a:t>
            </a:r>
            <a:r>
              <a:rPr lang="ro-RO" dirty="0" err="1"/>
              <a:t>fetiţă</a:t>
            </a:r>
            <a:r>
              <a:rPr lang="ro-RO" dirty="0"/>
              <a:t> neascultătoare?</a:t>
            </a:r>
          </a:p>
          <a:p>
            <a:r>
              <a:rPr lang="ro-RO" dirty="0"/>
              <a:t>A </a:t>
            </a:r>
            <a:r>
              <a:rPr lang="ro-RO" dirty="0" err="1"/>
              <a:t>recunoaşte</a:t>
            </a:r>
            <a:r>
              <a:rPr lang="ro-RO" dirty="0"/>
              <a:t> ideile implicite  </a:t>
            </a:r>
            <a:r>
              <a:rPr lang="ro-RO" dirty="0" smtClean="0"/>
              <a:t>      De </a:t>
            </a:r>
            <a:r>
              <a:rPr lang="ro-RO" dirty="0"/>
              <a:t>unde ai </a:t>
            </a:r>
            <a:r>
              <a:rPr lang="ro-RO" dirty="0" err="1"/>
              <a:t>ştiut</a:t>
            </a:r>
            <a:r>
              <a:rPr lang="ro-RO" dirty="0"/>
              <a:t> că lupului îi era foame?</a:t>
            </a:r>
          </a:p>
          <a:p>
            <a:r>
              <a:rPr lang="ro-RO" dirty="0"/>
              <a:t>A trage concluzii 	 </a:t>
            </a:r>
            <a:r>
              <a:rPr lang="ro-RO" dirty="0" smtClean="0"/>
              <a:t>               Ce </a:t>
            </a:r>
            <a:r>
              <a:rPr lang="ro-RO" dirty="0"/>
              <a:t>efect a avut foamea asupra lupului?</a:t>
            </a:r>
          </a:p>
          <a:p>
            <a:r>
              <a:rPr lang="ro-RO" dirty="0"/>
              <a:t>A anticipa rezultatele		</a:t>
            </a:r>
            <a:r>
              <a:rPr lang="ro-RO" dirty="0" smtClean="0"/>
              <a:t> Când </a:t>
            </a:r>
            <a:r>
              <a:rPr lang="ro-RO" dirty="0" err="1"/>
              <a:t>Scufiţa</a:t>
            </a:r>
            <a:r>
              <a:rPr lang="ro-RO" dirty="0"/>
              <a:t> </a:t>
            </a:r>
            <a:r>
              <a:rPr lang="ro-RO" dirty="0" err="1"/>
              <a:t>Roşie</a:t>
            </a:r>
            <a:r>
              <a:rPr lang="ro-RO" dirty="0"/>
              <a:t> se întoarce acasă, ce </a:t>
            </a:r>
            <a:endParaRPr lang="ro-RO" dirty="0" smtClean="0"/>
          </a:p>
          <a:p>
            <a:r>
              <a:rPr lang="ro-RO" dirty="0"/>
              <a:t> </a:t>
            </a:r>
            <a:r>
              <a:rPr lang="ro-RO" dirty="0" smtClean="0"/>
              <a:t>                                                  îi </a:t>
            </a:r>
            <a:r>
              <a:rPr lang="ro-RO" dirty="0"/>
              <a:t>va spune mama ei?  De ce? </a:t>
            </a:r>
          </a:p>
          <a:p>
            <a:r>
              <a:rPr lang="ro-RO" dirty="0"/>
              <a:t>A identifica </a:t>
            </a:r>
            <a:r>
              <a:rPr lang="ro-RO" dirty="0" err="1"/>
              <a:t>relaţii</a:t>
            </a:r>
            <a:r>
              <a:rPr lang="ro-RO" dirty="0"/>
              <a:t> de tip </a:t>
            </a:r>
            <a:r>
              <a:rPr lang="ro-RO" dirty="0" smtClean="0"/>
              <a:t>cauză-efect</a:t>
            </a:r>
            <a:r>
              <a:rPr lang="ro-RO" dirty="0"/>
              <a:t> </a:t>
            </a:r>
            <a:r>
              <a:rPr lang="ro-RO" dirty="0" smtClean="0"/>
              <a:t>De ce s-a dus </a:t>
            </a:r>
            <a:r>
              <a:rPr lang="ro-RO" dirty="0" err="1" smtClean="0"/>
              <a:t>Scufiţa</a:t>
            </a:r>
            <a:r>
              <a:rPr lang="ro-RO" dirty="0" smtClean="0"/>
              <a:t> </a:t>
            </a:r>
            <a:r>
              <a:rPr lang="ro-RO" dirty="0" err="1" smtClean="0"/>
              <a:t>Roşie</a:t>
            </a:r>
            <a:r>
              <a:rPr lang="ro-RO" dirty="0" smtClean="0"/>
              <a:t> la casa  </a:t>
            </a:r>
          </a:p>
          <a:p>
            <a:r>
              <a:rPr lang="ro-RO" dirty="0"/>
              <a:t> </a:t>
            </a:r>
            <a:r>
              <a:rPr lang="ro-RO" dirty="0" smtClean="0"/>
              <a:t>                                                  bunicii urmând cărarea din pădure? </a:t>
            </a:r>
          </a:p>
          <a:p>
            <a:r>
              <a:rPr lang="ro-RO" dirty="0" smtClean="0"/>
              <a:t>A </a:t>
            </a:r>
            <a:r>
              <a:rPr lang="ro-RO" dirty="0"/>
              <a:t>identifica trăsături de caracter			Ce fel de om era </a:t>
            </a:r>
            <a:endParaRPr lang="ro-RO" dirty="0" smtClean="0"/>
          </a:p>
          <a:p>
            <a:r>
              <a:rPr lang="ro-RO" dirty="0"/>
              <a:t> </a:t>
            </a:r>
            <a:r>
              <a:rPr lang="ro-RO" dirty="0" smtClean="0"/>
              <a:t>                                                         vânătorul</a:t>
            </a:r>
            <a:r>
              <a:rPr lang="ro-RO" dirty="0"/>
              <a:t>? De unde </a:t>
            </a:r>
            <a:r>
              <a:rPr lang="ro-RO" dirty="0" err="1"/>
              <a:t>ştii</a:t>
            </a:r>
            <a:r>
              <a:rPr lang="ro-RO" dirty="0"/>
              <a:t> asta?</a:t>
            </a:r>
          </a:p>
          <a:p>
            <a:r>
              <a:rPr lang="ro-RO" dirty="0"/>
              <a:t>A </a:t>
            </a:r>
            <a:r>
              <a:rPr lang="ro-RO" dirty="0" err="1"/>
              <a:t>recunoaşte</a:t>
            </a:r>
            <a:r>
              <a:rPr lang="ro-RO" dirty="0"/>
              <a:t> tipul </a:t>
            </a:r>
            <a:r>
              <a:rPr lang="ro-RO" dirty="0" err="1"/>
              <a:t>acţiunii</a:t>
            </a:r>
            <a:r>
              <a:rPr lang="ro-RO" dirty="0"/>
              <a:t>	 </a:t>
            </a:r>
            <a:r>
              <a:rPr lang="ro-RO" dirty="0" smtClean="0"/>
              <a:t>   Ce </a:t>
            </a:r>
            <a:r>
              <a:rPr lang="ro-RO" dirty="0"/>
              <a:t>sfat i-ai da </a:t>
            </a:r>
            <a:r>
              <a:rPr lang="ro-RO" dirty="0" err="1"/>
              <a:t>Scufiţei</a:t>
            </a:r>
            <a:r>
              <a:rPr lang="ro-RO" dirty="0"/>
              <a:t> </a:t>
            </a:r>
            <a:r>
              <a:rPr lang="ro-RO" dirty="0" err="1"/>
              <a:t>Roşii</a:t>
            </a:r>
            <a:r>
              <a:rPr lang="ro-RO" dirty="0"/>
              <a:t>? De ce?						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797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ro-RO" b="1" dirty="0" err="1"/>
              <a:t>Abilităţi</a:t>
            </a:r>
            <a:r>
              <a:rPr lang="ro-RO" b="1" dirty="0"/>
              <a:t> de comprehensiune evaluative</a:t>
            </a:r>
            <a:endParaRPr lang="ro-RO" dirty="0"/>
          </a:p>
          <a:p>
            <a:r>
              <a:rPr lang="ro-RO" dirty="0"/>
              <a:t> </a:t>
            </a:r>
          </a:p>
          <a:p>
            <a:r>
              <a:rPr lang="ro-RO" dirty="0"/>
              <a:t>A distinge între fantastic </a:t>
            </a:r>
            <a:r>
              <a:rPr lang="ro-RO" dirty="0" err="1"/>
              <a:t>şi</a:t>
            </a:r>
            <a:r>
              <a:rPr lang="ro-RO" dirty="0"/>
              <a:t> real	 </a:t>
            </a:r>
            <a:r>
              <a:rPr lang="ro-RO" dirty="0" smtClean="0"/>
              <a:t>      De </a:t>
            </a:r>
            <a:r>
              <a:rPr lang="ro-RO" dirty="0"/>
              <a:t>unde </a:t>
            </a:r>
            <a:r>
              <a:rPr lang="ro-RO" dirty="0" err="1"/>
              <a:t>ţi</a:t>
            </a:r>
            <a:r>
              <a:rPr lang="ro-RO" dirty="0"/>
              <a:t>-ai dat seama că aceasta  </a:t>
            </a:r>
            <a:endParaRPr lang="ro-RO" dirty="0" smtClean="0"/>
          </a:p>
          <a:p>
            <a:r>
              <a:rPr lang="ro-RO" dirty="0"/>
              <a:t> </a:t>
            </a:r>
            <a:r>
              <a:rPr lang="ro-RO" dirty="0" smtClean="0"/>
              <a:t>                                                   este </a:t>
            </a:r>
            <a:r>
              <a:rPr lang="ro-RO" dirty="0"/>
              <a:t>o poveste imaginată?</a:t>
            </a:r>
          </a:p>
          <a:p>
            <a:r>
              <a:rPr lang="ro-RO" dirty="0"/>
              <a:t>A distinge între fapte </a:t>
            </a:r>
            <a:r>
              <a:rPr lang="ro-RO" dirty="0" err="1"/>
              <a:t>şi</a:t>
            </a:r>
            <a:r>
              <a:rPr lang="ro-RO" dirty="0"/>
              <a:t> opinii			 	</a:t>
            </a:r>
            <a:endParaRPr lang="ro-RO" dirty="0" smtClean="0"/>
          </a:p>
          <a:p>
            <a:r>
              <a:rPr lang="ro-RO" dirty="0"/>
              <a:t> </a:t>
            </a:r>
            <a:r>
              <a:rPr lang="ro-RO" dirty="0" smtClean="0"/>
              <a:t>                                                  Lupul </a:t>
            </a:r>
            <a:r>
              <a:rPr lang="ro-RO" dirty="0"/>
              <a:t>a mâncat-o pe </a:t>
            </a:r>
            <a:r>
              <a:rPr lang="ro-RO" dirty="0" smtClean="0"/>
              <a:t>bunica. Acesta </a:t>
            </a:r>
          </a:p>
          <a:p>
            <a:endParaRPr lang="ro-RO" dirty="0" smtClean="0"/>
          </a:p>
          <a:p>
            <a:r>
              <a:rPr lang="ro-RO" dirty="0"/>
              <a:t> </a:t>
            </a:r>
            <a:r>
              <a:rPr lang="ro-RO" dirty="0" smtClean="0"/>
              <a:t>                                                   este un fapt sau o părere? De ce?</a:t>
            </a:r>
          </a:p>
          <a:p>
            <a:r>
              <a:rPr lang="ro-RO" dirty="0" smtClean="0"/>
              <a:t>A </a:t>
            </a:r>
            <a:r>
              <a:rPr lang="ro-RO" dirty="0"/>
              <a:t>identifica asemănări </a:t>
            </a:r>
            <a:r>
              <a:rPr lang="ro-RO" dirty="0" err="1"/>
              <a:t>şi</a:t>
            </a:r>
            <a:r>
              <a:rPr lang="ro-RO" dirty="0"/>
              <a:t> </a:t>
            </a:r>
            <a:r>
              <a:rPr lang="ro-RO" dirty="0" smtClean="0"/>
              <a:t>deosebiri</a:t>
            </a:r>
          </a:p>
          <a:p>
            <a:r>
              <a:rPr lang="ro-RO" dirty="0" smtClean="0"/>
              <a:t>                                                    </a:t>
            </a:r>
            <a:br>
              <a:rPr lang="ro-RO" dirty="0" smtClean="0"/>
            </a:br>
            <a:r>
              <a:rPr lang="ro-RO" dirty="0" smtClean="0"/>
              <a:t>Prin ce diferă?</a:t>
            </a:r>
          </a:p>
          <a:p>
            <a:r>
              <a:rPr lang="ro-RO" dirty="0"/>
              <a:t> </a:t>
            </a:r>
          </a:p>
          <a:p>
            <a:r>
              <a:rPr lang="ro-RO" dirty="0"/>
              <a:t>A interpreta figuri de stil	 </a:t>
            </a:r>
            <a:r>
              <a:rPr lang="ro-RO" dirty="0" smtClean="0"/>
              <a:t>          Cum </a:t>
            </a:r>
            <a:r>
              <a:rPr lang="ro-RO" dirty="0"/>
              <a:t>ne-a comunicat autorul că </a:t>
            </a:r>
            <a:endParaRPr lang="ro-RO" dirty="0" smtClean="0"/>
          </a:p>
          <a:p>
            <a:r>
              <a:rPr lang="ro-RO" dirty="0"/>
              <a:t> </a:t>
            </a:r>
            <a:r>
              <a:rPr lang="ro-RO" dirty="0" smtClean="0"/>
              <a:t>                                                       lupul </a:t>
            </a:r>
            <a:r>
              <a:rPr lang="ro-RO" dirty="0"/>
              <a:t>este periculos?</a:t>
            </a:r>
          </a:p>
          <a:p>
            <a:r>
              <a:rPr lang="ro-RO" dirty="0"/>
              <a:t>A </a:t>
            </a:r>
            <a:r>
              <a:rPr lang="ro-RO" dirty="0" err="1"/>
              <a:t>recunoaşte</a:t>
            </a:r>
            <a:r>
              <a:rPr lang="ro-RO" dirty="0"/>
              <a:t> </a:t>
            </a:r>
            <a:r>
              <a:rPr lang="ro-RO" dirty="0" err="1"/>
              <a:t>intenţia</a:t>
            </a:r>
            <a:r>
              <a:rPr lang="ro-RO" dirty="0"/>
              <a:t> autorului	</a:t>
            </a:r>
            <a:r>
              <a:rPr lang="ro-RO" dirty="0" smtClean="0"/>
              <a:t>            Cu </a:t>
            </a:r>
            <a:r>
              <a:rPr lang="ro-RO" dirty="0"/>
              <a:t>ce scop a scris autorul </a:t>
            </a:r>
            <a:endParaRPr lang="ro-RO" dirty="0" smtClean="0"/>
          </a:p>
          <a:p>
            <a:r>
              <a:rPr lang="ro-RO" dirty="0"/>
              <a:t> </a:t>
            </a:r>
            <a:r>
              <a:rPr lang="ro-RO" dirty="0" smtClean="0"/>
              <a:t>                                                       această </a:t>
            </a:r>
            <a:r>
              <a:rPr lang="ro-RO" dirty="0"/>
              <a:t>poveste?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88529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ro-RO" b="1" dirty="0" err="1"/>
              <a:t>Abilităţi</a:t>
            </a:r>
            <a:r>
              <a:rPr lang="ro-RO" b="1" dirty="0"/>
              <a:t> de organizare</a:t>
            </a:r>
            <a:endParaRPr lang="ro-RO" dirty="0"/>
          </a:p>
          <a:p>
            <a:r>
              <a:rPr lang="ro-RO" dirty="0"/>
              <a:t> </a:t>
            </a:r>
          </a:p>
          <a:p>
            <a:r>
              <a:rPr lang="ro-RO" dirty="0"/>
              <a:t>A clasifica idei, </a:t>
            </a:r>
            <a:r>
              <a:rPr lang="ro-RO" dirty="0" smtClean="0"/>
              <a:t>personaje	Cu </a:t>
            </a:r>
            <a:r>
              <a:rPr lang="ro-RO" dirty="0"/>
              <a:t>care personaj din poveste </a:t>
            </a:r>
            <a:r>
              <a:rPr lang="ro-RO" dirty="0" err="1" smtClean="0"/>
              <a:t>ţi</a:t>
            </a:r>
            <a:r>
              <a:rPr lang="ro-RO" dirty="0" smtClean="0"/>
              <a:t>-ar    </a:t>
            </a:r>
          </a:p>
          <a:p>
            <a:r>
              <a:rPr lang="ro-RO" dirty="0"/>
              <a:t> </a:t>
            </a:r>
            <a:r>
              <a:rPr lang="ro-RO" dirty="0" smtClean="0"/>
              <a:t>                                                plăcea </a:t>
            </a:r>
            <a:r>
              <a:rPr lang="ro-RO" dirty="0"/>
              <a:t>să fii prieten? De ce?	</a:t>
            </a:r>
          </a:p>
          <a:p>
            <a:r>
              <a:rPr lang="ro-RO" dirty="0"/>
              <a:t>A urma </a:t>
            </a:r>
            <a:r>
              <a:rPr lang="ro-RO" dirty="0" err="1"/>
              <a:t>instrucţiuni</a:t>
            </a:r>
            <a:r>
              <a:rPr lang="ro-RO" dirty="0"/>
              <a:t>	 </a:t>
            </a:r>
            <a:r>
              <a:rPr lang="ro-RO" dirty="0" smtClean="0"/>
              <a:t>Cum </a:t>
            </a:r>
            <a:r>
              <a:rPr lang="ro-RO" dirty="0"/>
              <a:t>ai sfătui-o pe </a:t>
            </a:r>
            <a:r>
              <a:rPr lang="ro-RO" dirty="0" err="1"/>
              <a:t>Scufiţa</a:t>
            </a:r>
            <a:r>
              <a:rPr lang="ro-RO" dirty="0"/>
              <a:t> </a:t>
            </a:r>
            <a:r>
              <a:rPr lang="ro-RO" dirty="0" err="1"/>
              <a:t>Roşie</a:t>
            </a:r>
            <a:r>
              <a:rPr lang="ro-RO" dirty="0"/>
              <a:t> să ajungă la casa </a:t>
            </a:r>
            <a:endParaRPr lang="ro-RO" dirty="0" smtClean="0"/>
          </a:p>
          <a:p>
            <a:r>
              <a:rPr lang="ro-RO" dirty="0"/>
              <a:t> </a:t>
            </a:r>
            <a:r>
              <a:rPr lang="ro-RO" dirty="0" smtClean="0"/>
              <a:t>     </a:t>
            </a:r>
          </a:p>
          <a:p>
            <a:r>
              <a:rPr lang="ro-RO" dirty="0"/>
              <a:t> </a:t>
            </a:r>
            <a:r>
              <a:rPr lang="ro-RO" dirty="0" smtClean="0"/>
              <a:t>                                                            </a:t>
            </a:r>
            <a:r>
              <a:rPr lang="ro-RO" dirty="0" err="1" smtClean="0"/>
              <a:t>bunicuţei</a:t>
            </a:r>
            <a:r>
              <a:rPr lang="ro-RO" dirty="0"/>
              <a:t>?</a:t>
            </a:r>
          </a:p>
          <a:p>
            <a:r>
              <a:rPr lang="ro-RO" dirty="0"/>
              <a:t>A ordona evenimente		</a:t>
            </a:r>
            <a:r>
              <a:rPr lang="ro-RO" dirty="0" smtClean="0"/>
              <a:t>Ordonează </a:t>
            </a:r>
            <a:r>
              <a:rPr lang="ro-RO" dirty="0"/>
              <a:t>evenimentele din poveste </a:t>
            </a:r>
            <a:endParaRPr lang="ro-RO" dirty="0" smtClean="0"/>
          </a:p>
          <a:p>
            <a:r>
              <a:rPr lang="ro-RO" dirty="0"/>
              <a:t> </a:t>
            </a:r>
            <a:r>
              <a:rPr lang="ro-RO" dirty="0" smtClean="0"/>
              <a:t>                                          după </a:t>
            </a:r>
            <a:r>
              <a:rPr lang="ro-RO" dirty="0"/>
              <a:t>ce </a:t>
            </a:r>
            <a:r>
              <a:rPr lang="ro-RO" dirty="0" err="1"/>
              <a:t>Scufiţa</a:t>
            </a:r>
            <a:r>
              <a:rPr lang="ro-RO" dirty="0"/>
              <a:t> </a:t>
            </a:r>
            <a:r>
              <a:rPr lang="ro-RO" dirty="0" err="1"/>
              <a:t>Roşie</a:t>
            </a:r>
            <a:r>
              <a:rPr lang="ro-RO" dirty="0"/>
              <a:t> a plecat de acasă.</a:t>
            </a:r>
          </a:p>
          <a:p>
            <a:r>
              <a:rPr lang="ro-RO" dirty="0"/>
              <a:t>A identifica ideile principale	</a:t>
            </a:r>
            <a:r>
              <a:rPr lang="ro-RO" dirty="0" smtClean="0"/>
              <a:t>Care </a:t>
            </a:r>
            <a:r>
              <a:rPr lang="ro-RO" dirty="0"/>
              <a:t>este ideea principală la pagina ...? </a:t>
            </a:r>
            <a:endParaRPr lang="ro-RO" dirty="0" smtClean="0"/>
          </a:p>
          <a:p>
            <a:r>
              <a:rPr lang="ro-RO" dirty="0"/>
              <a:t> </a:t>
            </a:r>
            <a:r>
              <a:rPr lang="ro-RO" dirty="0" smtClean="0"/>
              <a:t>  </a:t>
            </a:r>
          </a:p>
          <a:p>
            <a:r>
              <a:rPr lang="ro-RO" dirty="0"/>
              <a:t> </a:t>
            </a:r>
            <a:r>
              <a:rPr lang="ro-RO" dirty="0" smtClean="0"/>
              <a:t>                                           Te </a:t>
            </a:r>
            <a:r>
              <a:rPr lang="ro-RO" dirty="0"/>
              <a:t>rog să răspunzi în </a:t>
            </a:r>
            <a:r>
              <a:rPr lang="ro-RO" dirty="0" err="1"/>
              <a:t>propoziţie</a:t>
            </a:r>
            <a:r>
              <a:rPr lang="ro-RO" dirty="0"/>
              <a:t> completă.</a:t>
            </a:r>
          </a:p>
          <a:p>
            <a:r>
              <a:rPr lang="ro-RO" dirty="0"/>
              <a:t>A formula un set de idei conectate	</a:t>
            </a:r>
            <a:r>
              <a:rPr lang="ro-RO" dirty="0" smtClean="0"/>
              <a:t>Descrie </a:t>
            </a:r>
            <a:r>
              <a:rPr lang="ro-RO" dirty="0"/>
              <a:t>cum a păcălit-o lupul </a:t>
            </a:r>
            <a:endParaRPr lang="ro-RO" dirty="0" smtClean="0"/>
          </a:p>
          <a:p>
            <a:r>
              <a:rPr lang="ro-RO" dirty="0"/>
              <a:t> </a:t>
            </a:r>
            <a:r>
              <a:rPr lang="ro-RO" dirty="0" smtClean="0"/>
              <a:t>                                                            pe </a:t>
            </a:r>
            <a:r>
              <a:rPr lang="ro-RO" dirty="0" err="1"/>
              <a:t>Scufiţa</a:t>
            </a:r>
            <a:r>
              <a:rPr lang="ro-RO" dirty="0"/>
              <a:t> </a:t>
            </a:r>
            <a:r>
              <a:rPr lang="ro-RO" dirty="0" err="1"/>
              <a:t>Roşie</a:t>
            </a:r>
            <a:r>
              <a:rPr lang="ro-RO" dirty="0"/>
              <a:t>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2798930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115616" y="0"/>
            <a:ext cx="8028384" cy="1069514"/>
          </a:xfrm>
        </p:spPr>
        <p:txBody>
          <a:bodyPr/>
          <a:lstStyle/>
          <a:p>
            <a:pPr lvl="0" algn="ctr"/>
            <a:r>
              <a:rPr lang="ro-RO" altLang="ro-RO" sz="2400" b="0" dirty="0">
                <a:solidFill>
                  <a:srgbClr val="FF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Modalități de integrare a comunicării orale </a:t>
            </a:r>
            <a:r>
              <a:rPr lang="ro-RO" altLang="ro-RO" sz="2400" b="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</a:t>
            </a:r>
            <a:r>
              <a:rPr lang="ro-RO" altLang="ro-RO" sz="2400" b="0" dirty="0">
                <a:solidFill>
                  <a:srgbClr val="FF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nainte, </a:t>
            </a:r>
            <a:r>
              <a:rPr lang="ro-RO" altLang="ro-RO" sz="2400" b="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</a:t>
            </a:r>
            <a:r>
              <a:rPr lang="ro-RO" altLang="ro-RO" sz="2400" b="0" dirty="0">
                <a:solidFill>
                  <a:srgbClr val="FF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 </a:t>
            </a:r>
            <a:r>
              <a:rPr lang="ro-RO" altLang="ro-RO" sz="2400" b="0" dirty="0" smtClean="0">
                <a:solidFill>
                  <a:srgbClr val="FF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o-RO" altLang="ro-RO" sz="2400" b="0" dirty="0" smtClean="0">
                <a:solidFill>
                  <a:srgbClr val="FF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o-RO" altLang="ro-RO" sz="2400" b="0" dirty="0" smtClean="0">
                <a:solidFill>
                  <a:srgbClr val="FF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timpul </a:t>
            </a:r>
            <a:r>
              <a:rPr lang="ro-RO" altLang="ro-RO" sz="2400" b="0" dirty="0">
                <a:solidFill>
                  <a:srgbClr val="FF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după lectură.</a:t>
            </a:r>
            <a:r>
              <a:rPr lang="ro-RO" altLang="ro-RO" sz="5400" b="0" dirty="0">
                <a:solidFill>
                  <a:schemeClr val="tx1"/>
                </a:solidFill>
              </a:rPr>
              <a:t/>
            </a:r>
            <a:br>
              <a:rPr lang="ro-RO" altLang="ro-RO" sz="5400" b="0" dirty="0">
                <a:solidFill>
                  <a:schemeClr val="tx1"/>
                </a:solidFill>
              </a:rPr>
            </a:b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graphicFrame>
        <p:nvGraphicFramePr>
          <p:cNvPr id="5" name="Substituent conținut 4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4259542272"/>
              </p:ext>
            </p:extLst>
          </p:nvPr>
        </p:nvGraphicFramePr>
        <p:xfrm>
          <a:off x="323529" y="1268760"/>
          <a:ext cx="8568950" cy="53285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55686">
                  <a:extLst>
                    <a:ext uri="{9D8B030D-6E8A-4147-A177-3AD203B41FA5}">
                      <a16:colId xmlns:a16="http://schemas.microsoft.com/office/drawing/2014/main" val="29354415"/>
                    </a:ext>
                  </a:extLst>
                </a:gridCol>
                <a:gridCol w="2856632">
                  <a:extLst>
                    <a:ext uri="{9D8B030D-6E8A-4147-A177-3AD203B41FA5}">
                      <a16:colId xmlns:a16="http://schemas.microsoft.com/office/drawing/2014/main" val="2934325981"/>
                    </a:ext>
                  </a:extLst>
                </a:gridCol>
                <a:gridCol w="2856632">
                  <a:extLst>
                    <a:ext uri="{9D8B030D-6E8A-4147-A177-3AD203B41FA5}">
                      <a16:colId xmlns:a16="http://schemas.microsoft.com/office/drawing/2014/main" val="3215058605"/>
                    </a:ext>
                  </a:extLst>
                </a:gridCol>
              </a:tblGrid>
              <a:tr h="3391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</a:rPr>
                        <a:t>înainte</a:t>
                      </a:r>
                      <a:endParaRPr lang="ro-R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>
                          <a:effectLst/>
                        </a:rPr>
                        <a:t>în timpul</a:t>
                      </a:r>
                      <a:endParaRPr lang="ro-R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>
                          <a:effectLst/>
                        </a:rPr>
                        <a:t>după</a:t>
                      </a:r>
                      <a:endParaRPr lang="ro-R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27555196"/>
                  </a:ext>
                </a:extLst>
              </a:tr>
              <a:tr h="49894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</a:rPr>
                        <a:t>Să anticipeze conținutul unui text, </a:t>
                      </a:r>
                      <a:endParaRPr lang="ro-RO" sz="12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prin </a:t>
                      </a:r>
                      <a:r>
                        <a:rPr lang="ro-RO" sz="1200" dirty="0">
                          <a:effectLst/>
                        </a:rPr>
                        <a:t>formularea de predicții, pornind </a:t>
                      </a:r>
                      <a:endParaRPr lang="ro-RO" sz="12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de </a:t>
                      </a:r>
                      <a:r>
                        <a:rPr lang="ro-RO" sz="1200" dirty="0">
                          <a:effectLst/>
                        </a:rPr>
                        <a:t>la titlu, subtitlu, ilustrații</a:t>
                      </a:r>
                      <a:endParaRPr lang="ro-R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</a:rPr>
                        <a:t>Să facem apel la cunoștințele și </a:t>
                      </a:r>
                      <a:endParaRPr lang="ro-RO" sz="12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experiențele </a:t>
                      </a:r>
                      <a:r>
                        <a:rPr lang="ro-RO" sz="1200" dirty="0">
                          <a:effectLst/>
                        </a:rPr>
                        <a:t>anterioare în raport cu subiectul textului</a:t>
                      </a:r>
                      <a:endParaRPr lang="ro-R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</a:rPr>
                        <a:t>Să explice opțiunea sa de lectură</a:t>
                      </a:r>
                      <a:endParaRPr lang="ro-R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</a:rPr>
                        <a:t> </a:t>
                      </a:r>
                      <a:endParaRPr lang="ro-R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</a:rPr>
                        <a:t>Să desprindă informații din text pe </a:t>
                      </a:r>
                      <a:endParaRPr lang="ro-RO" sz="12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durata </a:t>
                      </a:r>
                      <a:r>
                        <a:rPr lang="ro-RO" sz="1200" dirty="0">
                          <a:effectLst/>
                        </a:rPr>
                        <a:t>lecturii</a:t>
                      </a:r>
                      <a:endParaRPr lang="ro-R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</a:rPr>
                        <a:t>Să facă predicții pe </a:t>
                      </a:r>
                      <a:r>
                        <a:rPr lang="ro-RO" sz="1200" dirty="0" smtClean="0">
                          <a:effectLst/>
                        </a:rPr>
                        <a:t>parcurs.</a:t>
                      </a:r>
                      <a:endParaRPr lang="ro-R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</a:rPr>
                        <a:t>Să verifice predicțiile </a:t>
                      </a:r>
                      <a:r>
                        <a:rPr lang="ro-RO" sz="1200" dirty="0" smtClean="0">
                          <a:effectLst/>
                        </a:rPr>
                        <a:t>făcute.</a:t>
                      </a:r>
                      <a:endParaRPr lang="ro-R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</a:rPr>
                        <a:t>Să redea ceea ce au înțeles din text</a:t>
                      </a:r>
                      <a:endParaRPr lang="ro-R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</a:rPr>
                        <a:t>Să explice strategiile folosite pentru </a:t>
                      </a:r>
                      <a:r>
                        <a:rPr lang="ro-RO" sz="1200" dirty="0" smtClean="0">
                          <a:effectLst/>
                        </a:rPr>
                        <a:t>a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 înțelege.</a:t>
                      </a:r>
                      <a:endParaRPr lang="ro-R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</a:rPr>
                        <a:t>Să coreleze informațiile pentru a-și </a:t>
                      </a:r>
                      <a:endParaRPr lang="ro-RO" sz="12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forma </a:t>
                      </a:r>
                      <a:r>
                        <a:rPr lang="ro-RO" sz="1200" dirty="0">
                          <a:effectLst/>
                        </a:rPr>
                        <a:t>o </a:t>
                      </a:r>
                      <a:r>
                        <a:rPr lang="ro-RO" sz="1200" dirty="0" smtClean="0">
                          <a:effectLst/>
                        </a:rPr>
                        <a:t>opinie.</a:t>
                      </a:r>
                      <a:endParaRPr lang="ro-R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</a:rPr>
                        <a:t>Să-și exprime opiniile în </a:t>
                      </a:r>
                      <a:r>
                        <a:rPr lang="ro-RO" sz="1200" dirty="0" smtClean="0">
                          <a:effectLst/>
                        </a:rPr>
                        <a:t>raport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 </a:t>
                      </a:r>
                      <a:r>
                        <a:rPr lang="ro-RO" sz="1200" dirty="0">
                          <a:effectLst/>
                        </a:rPr>
                        <a:t>cu </a:t>
                      </a:r>
                      <a:r>
                        <a:rPr lang="ro-RO" sz="1200" dirty="0" smtClean="0">
                          <a:effectLst/>
                        </a:rPr>
                        <a:t>textul..</a:t>
                      </a:r>
                      <a:endParaRPr lang="ro-R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</a:rPr>
                        <a:t>Să povestească ceea ce a </a:t>
                      </a:r>
                      <a:r>
                        <a:rPr lang="ro-RO" sz="1200" dirty="0" smtClean="0">
                          <a:effectLst/>
                        </a:rPr>
                        <a:t>citit.</a:t>
                      </a:r>
                      <a:endParaRPr lang="ro-R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</a:rPr>
                        <a:t>Să explice opiniile / reacțiile față de </a:t>
                      </a:r>
                      <a:endParaRPr lang="ro-RO" sz="12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textul citit.</a:t>
                      </a:r>
                      <a:endParaRPr lang="ro-R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</a:rPr>
                        <a:t>Să demonstreze înțelegerea </a:t>
                      </a:r>
                      <a:r>
                        <a:rPr lang="ro-RO" sz="1200" dirty="0" smtClean="0">
                          <a:effectLst/>
                        </a:rPr>
                        <a:t>textului.</a:t>
                      </a:r>
                      <a:endParaRPr lang="ro-R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</a:rPr>
                        <a:t>Să fie provocați să clarifice anumite </a:t>
                      </a:r>
                      <a:endParaRPr lang="ro-RO" sz="12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elemente </a:t>
                      </a:r>
                      <a:r>
                        <a:rPr lang="ro-RO" sz="1200" dirty="0">
                          <a:effectLst/>
                        </a:rPr>
                        <a:t>mai dificile din </a:t>
                      </a:r>
                      <a:r>
                        <a:rPr lang="ro-RO" sz="1200" dirty="0" smtClean="0">
                          <a:effectLst/>
                        </a:rPr>
                        <a:t>text.</a:t>
                      </a:r>
                      <a:endParaRPr lang="ro-R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</a:rPr>
                        <a:t>Să descrie anumite elemente din </a:t>
                      </a:r>
                      <a:r>
                        <a:rPr lang="ro-RO" sz="1200" dirty="0" smtClean="0">
                          <a:effectLst/>
                        </a:rPr>
                        <a:t>text.</a:t>
                      </a:r>
                      <a:endParaRPr lang="ro-R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516131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163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331640" y="0"/>
            <a:ext cx="7812360" cy="1069514"/>
          </a:xfrm>
        </p:spPr>
        <p:txBody>
          <a:bodyPr/>
          <a:lstStyle/>
          <a:p>
            <a:r>
              <a:rPr lang="ro-RO" sz="1600" dirty="0"/>
              <a:t>Pentru a sprijini elevii să înțeleagă un text, putem folosi următoarele tehnici:</a:t>
            </a:r>
            <a:r>
              <a:rPr lang="ro-RO" dirty="0"/>
              <a:t/>
            </a:r>
            <a:br>
              <a:rPr lang="ro-RO" dirty="0"/>
            </a:b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graphicFrame>
        <p:nvGraphicFramePr>
          <p:cNvPr id="5" name="Substituent conținut 4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2873648100"/>
              </p:ext>
            </p:extLst>
          </p:nvPr>
        </p:nvGraphicFramePr>
        <p:xfrm>
          <a:off x="827585" y="1729408"/>
          <a:ext cx="8064894" cy="46519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12622">
                  <a:extLst>
                    <a:ext uri="{9D8B030D-6E8A-4147-A177-3AD203B41FA5}">
                      <a16:colId xmlns:a16="http://schemas.microsoft.com/office/drawing/2014/main" val="3422556411"/>
                    </a:ext>
                  </a:extLst>
                </a:gridCol>
                <a:gridCol w="1612622">
                  <a:extLst>
                    <a:ext uri="{9D8B030D-6E8A-4147-A177-3AD203B41FA5}">
                      <a16:colId xmlns:a16="http://schemas.microsoft.com/office/drawing/2014/main" val="1206307660"/>
                    </a:ext>
                  </a:extLst>
                </a:gridCol>
                <a:gridCol w="1612622">
                  <a:extLst>
                    <a:ext uri="{9D8B030D-6E8A-4147-A177-3AD203B41FA5}">
                      <a16:colId xmlns:a16="http://schemas.microsoft.com/office/drawing/2014/main" val="2182606517"/>
                    </a:ext>
                  </a:extLst>
                </a:gridCol>
                <a:gridCol w="1613514">
                  <a:extLst>
                    <a:ext uri="{9D8B030D-6E8A-4147-A177-3AD203B41FA5}">
                      <a16:colId xmlns:a16="http://schemas.microsoft.com/office/drawing/2014/main" val="2442048659"/>
                    </a:ext>
                  </a:extLst>
                </a:gridCol>
                <a:gridCol w="1613514">
                  <a:extLst>
                    <a:ext uri="{9D8B030D-6E8A-4147-A177-3AD203B41FA5}">
                      <a16:colId xmlns:a16="http://schemas.microsoft.com/office/drawing/2014/main" val="2464372382"/>
                    </a:ext>
                  </a:extLst>
                </a:gridCol>
              </a:tblGrid>
              <a:tr h="12586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>
                          <a:effectLst/>
                        </a:rPr>
                        <a:t>Știu</a:t>
                      </a:r>
                      <a:endParaRPr lang="ro-R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>
                          <a:effectLst/>
                        </a:rPr>
                        <a:t>Anticipez</a:t>
                      </a:r>
                      <a:endParaRPr lang="ro-R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>
                          <a:effectLst/>
                        </a:rPr>
                        <a:t>Ce mă ajută </a:t>
                      </a:r>
                      <a:endParaRPr lang="ro-RO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>
                          <a:effectLst/>
                        </a:rPr>
                        <a:t>să înțeleg</a:t>
                      </a:r>
                      <a:endParaRPr lang="ro-RO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>
                          <a:effectLst/>
                        </a:rPr>
                        <a:t>(vocabular)</a:t>
                      </a:r>
                      <a:endParaRPr lang="ro-R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>
                          <a:effectLst/>
                        </a:rPr>
                        <a:t>Vreau</a:t>
                      </a:r>
                      <a:endParaRPr lang="ro-RO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>
                          <a:effectLst/>
                        </a:rPr>
                        <a:t>să știu</a:t>
                      </a:r>
                      <a:endParaRPr lang="ro-R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>
                          <a:effectLst/>
                        </a:rPr>
                        <a:t>Am învățat</a:t>
                      </a:r>
                      <a:endParaRPr lang="ro-R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1844839"/>
                  </a:ext>
                </a:extLst>
              </a:tr>
              <a:tr h="33932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</a:rPr>
                        <a:t>Invităm elevii </a:t>
                      </a:r>
                      <a:r>
                        <a:rPr lang="ro-RO" sz="1200" dirty="0" smtClean="0">
                          <a:effectLst/>
                        </a:rPr>
                        <a:t>să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 </a:t>
                      </a:r>
                      <a:r>
                        <a:rPr lang="ro-RO" sz="1200" dirty="0">
                          <a:effectLst/>
                        </a:rPr>
                        <a:t>reflecteze asupra </a:t>
                      </a:r>
                      <a:endParaRPr lang="ro-RO" sz="12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cunoștințelor și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 experiențelor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 </a:t>
                      </a:r>
                      <a:r>
                        <a:rPr lang="ro-RO" sz="1200" dirty="0">
                          <a:effectLst/>
                        </a:rPr>
                        <a:t>anterioare</a:t>
                      </a:r>
                      <a:endParaRPr lang="ro-R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</a:rPr>
                        <a:t>Solicităm elevilor să anticipeze evoluția </a:t>
                      </a:r>
                      <a:endParaRPr lang="ro-RO" sz="12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întâmplărilor</a:t>
                      </a:r>
                      <a:r>
                        <a:rPr lang="ro-RO" sz="1200" dirty="0">
                          <a:effectLst/>
                        </a:rPr>
                        <a:t>, să facă predicții pornind de </a:t>
                      </a:r>
                      <a:endParaRPr lang="ro-RO" sz="12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la </a:t>
                      </a:r>
                      <a:r>
                        <a:rPr lang="ro-RO" sz="1200" dirty="0">
                          <a:effectLst/>
                        </a:rPr>
                        <a:t>ilustrații și de </a:t>
                      </a:r>
                      <a:r>
                        <a:rPr lang="ro-RO" sz="1200" dirty="0" smtClean="0">
                          <a:effectLst/>
                        </a:rPr>
                        <a:t>la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 </a:t>
                      </a:r>
                      <a:r>
                        <a:rPr lang="ro-RO" sz="1200" dirty="0">
                          <a:effectLst/>
                        </a:rPr>
                        <a:t>titlu</a:t>
                      </a:r>
                      <a:endParaRPr lang="ro-R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</a:rPr>
                        <a:t>Identificăm </a:t>
                      </a:r>
                      <a:r>
                        <a:rPr lang="ro-RO" sz="1200" dirty="0" smtClean="0">
                          <a:effectLst/>
                        </a:rPr>
                        <a:t>cuvinte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 </a:t>
                      </a:r>
                      <a:r>
                        <a:rPr lang="ro-RO" sz="1200" dirty="0">
                          <a:effectLst/>
                        </a:rPr>
                        <a:t>noi, le notăm</a:t>
                      </a:r>
                      <a:r>
                        <a:rPr lang="ro-RO" sz="1200" dirty="0" smtClean="0">
                          <a:effectLst/>
                        </a:rPr>
                        <a:t>,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 </a:t>
                      </a:r>
                      <a:r>
                        <a:rPr lang="ro-RO" sz="1200" dirty="0">
                          <a:effectLst/>
                        </a:rPr>
                        <a:t>le discutăm și le </a:t>
                      </a:r>
                      <a:endParaRPr lang="ro-RO" sz="12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explicăm </a:t>
                      </a:r>
                      <a:r>
                        <a:rPr lang="ro-RO" sz="1200" dirty="0">
                          <a:effectLst/>
                        </a:rPr>
                        <a:t>pentru a nu bloca </a:t>
                      </a:r>
                      <a:r>
                        <a:rPr lang="ro-RO" sz="1200" dirty="0" smtClean="0">
                          <a:effectLst/>
                        </a:rPr>
                        <a:t>înțelegerea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 </a:t>
                      </a:r>
                      <a:r>
                        <a:rPr lang="ro-RO" sz="1200" dirty="0">
                          <a:effectLst/>
                        </a:rPr>
                        <a:t>textului</a:t>
                      </a:r>
                      <a:endParaRPr lang="ro-R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</a:rPr>
                        <a:t>Îi întrebăm pe elevi </a:t>
                      </a:r>
                      <a:endParaRPr lang="ro-RO" sz="12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ce </a:t>
                      </a:r>
                      <a:r>
                        <a:rPr lang="ro-RO" sz="1200" dirty="0">
                          <a:effectLst/>
                        </a:rPr>
                        <a:t>ar dori să afle sau să știe</a:t>
                      </a:r>
                      <a:endParaRPr lang="ro-R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</a:rPr>
                        <a:t>Îi invităm pe elevi să prezinte ce au </a:t>
                      </a:r>
                      <a:r>
                        <a:rPr lang="ro-RO" sz="1200" dirty="0" smtClean="0">
                          <a:effectLst/>
                        </a:rPr>
                        <a:t>aflat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 </a:t>
                      </a:r>
                      <a:r>
                        <a:rPr lang="ro-RO" sz="1200" dirty="0">
                          <a:effectLst/>
                        </a:rPr>
                        <a:t>și ce au apreciat </a:t>
                      </a:r>
                      <a:r>
                        <a:rPr lang="ro-RO" sz="1200" dirty="0" smtClean="0">
                          <a:effectLst/>
                        </a:rPr>
                        <a:t>în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</a:rPr>
                        <a:t> </a:t>
                      </a:r>
                      <a:r>
                        <a:rPr lang="ro-RO" sz="1200" dirty="0">
                          <a:effectLst/>
                        </a:rPr>
                        <a:t>text</a:t>
                      </a:r>
                      <a:endParaRPr lang="ro-R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4526234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2718849" y="-238616"/>
            <a:ext cx="12815548" cy="695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95420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graphicFrame>
        <p:nvGraphicFramePr>
          <p:cNvPr id="6" name="Substituent conținut 5"/>
          <p:cNvGraphicFramePr>
            <a:graphicFrameLocks noGrp="1"/>
          </p:cNvGraphicFramePr>
          <p:nvPr>
            <p:ph idx="1"/>
          </p:nvPr>
        </p:nvGraphicFramePr>
        <p:xfrm>
          <a:off x="5088701" y="1268413"/>
          <a:ext cx="633473" cy="46037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88917">
                  <a:extLst>
                    <a:ext uri="{9D8B030D-6E8A-4147-A177-3AD203B41FA5}">
                      <a16:colId xmlns:a16="http://schemas.microsoft.com/office/drawing/2014/main" val="4113062764"/>
                    </a:ext>
                  </a:extLst>
                </a:gridCol>
                <a:gridCol w="122278">
                  <a:extLst>
                    <a:ext uri="{9D8B030D-6E8A-4147-A177-3AD203B41FA5}">
                      <a16:colId xmlns:a16="http://schemas.microsoft.com/office/drawing/2014/main" val="3074212805"/>
                    </a:ext>
                  </a:extLst>
                </a:gridCol>
                <a:gridCol w="122278">
                  <a:extLst>
                    <a:ext uri="{9D8B030D-6E8A-4147-A177-3AD203B41FA5}">
                      <a16:colId xmlns:a16="http://schemas.microsoft.com/office/drawing/2014/main" val="3136525004"/>
                    </a:ext>
                  </a:extLst>
                </a:gridCol>
              </a:tblGrid>
              <a:tr h="19730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00" spc="-25">
                          <a:effectLst/>
                        </a:rPr>
                        <a:t>Înainte să citești Jack și vrejul de fasole, încearcă să faci predicții despre cum vor fi folosite aceste cuvinte. Sortează cuvintele și scrie-le acolo unde se potrivesc. Cuvinte: uriașul, castel, flămând, vrej, frică, boabe de fasole, a fura, mama, ouă de aur, grădină, curaj, vacă, bogăție</a:t>
                      </a:r>
                      <a:endParaRPr lang="ro-RO" sz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21" marR="8221" marT="0" marB="0"/>
                </a:tc>
                <a:tc>
                  <a:txBody>
                    <a:bodyPr/>
                    <a:lstStyle/>
                    <a:p>
                      <a:endParaRPr lang="ro-RO" sz="200"/>
                    </a:p>
                  </a:txBody>
                  <a:tcPr marL="10961" marR="10961" marT="5481" marB="5481"/>
                </a:tc>
                <a:tc>
                  <a:txBody>
                    <a:bodyPr/>
                    <a:lstStyle/>
                    <a:p>
                      <a:endParaRPr lang="ro-RO" sz="200"/>
                    </a:p>
                  </a:txBody>
                  <a:tcPr marL="10961" marR="10961" marT="5481" marB="5481"/>
                </a:tc>
                <a:extLst>
                  <a:ext uri="{0D108BD9-81ED-4DB2-BD59-A6C34878D82A}">
                    <a16:rowId xmlns:a16="http://schemas.microsoft.com/office/drawing/2014/main" val="1531273244"/>
                  </a:ext>
                </a:extLst>
              </a:tr>
              <a:tr h="13153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00" spc="-25">
                          <a:effectLst/>
                        </a:rPr>
                        <a:t>PERSONAJE</a:t>
                      </a:r>
                      <a:endParaRPr lang="ro-RO" sz="1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00" spc="-25">
                          <a:effectLst/>
                        </a:rPr>
                        <a:t> </a:t>
                      </a:r>
                      <a:endParaRPr lang="ro-RO" sz="1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00" spc="-25">
                          <a:effectLst/>
                        </a:rPr>
                        <a:t> </a:t>
                      </a:r>
                      <a:endParaRPr lang="ro-RO" sz="1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00" spc="-25">
                          <a:effectLst/>
                        </a:rPr>
                        <a:t> </a:t>
                      </a:r>
                      <a:endParaRPr lang="ro-RO" sz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21" marR="82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00" spc="-25">
                          <a:effectLst/>
                        </a:rPr>
                        <a:t>LOCURI</a:t>
                      </a:r>
                      <a:endParaRPr lang="ro-RO" sz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21" marR="82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00" spc="-25">
                          <a:effectLst/>
                        </a:rPr>
                        <a:t>PROBLEME</a:t>
                      </a:r>
                      <a:endParaRPr lang="ro-RO" sz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21" marR="8221" marT="0" marB="0"/>
                </a:tc>
                <a:extLst>
                  <a:ext uri="{0D108BD9-81ED-4DB2-BD59-A6C34878D82A}">
                    <a16:rowId xmlns:a16="http://schemas.microsoft.com/office/drawing/2014/main" val="223391657"/>
                  </a:ext>
                </a:extLst>
              </a:tr>
              <a:tr h="13153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00" spc="-25">
                          <a:effectLst/>
                        </a:rPr>
                        <a:t>SENTIMENTE</a:t>
                      </a:r>
                      <a:endParaRPr lang="ro-RO" sz="1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00" spc="-25">
                          <a:effectLst/>
                        </a:rPr>
                        <a:t> </a:t>
                      </a:r>
                      <a:endParaRPr lang="ro-RO" sz="1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00" spc="-25">
                          <a:effectLst/>
                        </a:rPr>
                        <a:t> </a:t>
                      </a:r>
                      <a:endParaRPr lang="ro-RO" sz="1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00" spc="-25">
                          <a:effectLst/>
                        </a:rPr>
                        <a:t> </a:t>
                      </a:r>
                      <a:endParaRPr lang="ro-RO" sz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21" marR="82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00" spc="-25">
                          <a:effectLst/>
                        </a:rPr>
                        <a:t>SOLUȚII</a:t>
                      </a:r>
                      <a:endParaRPr lang="ro-RO" sz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21" marR="82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00" spc="-25" dirty="0">
                          <a:effectLst/>
                        </a:rPr>
                        <a:t>ALTE CUVINTE</a:t>
                      </a:r>
                      <a:endParaRPr lang="ro-RO" sz="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o-RO" sz="100" dirty="0">
                          <a:effectLst/>
                        </a:rPr>
                        <a:t>    </a:t>
                      </a:r>
                      <a:endParaRPr lang="ro-RO" sz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21" marR="8221" marT="0" marB="0"/>
                </a:tc>
                <a:extLst>
                  <a:ext uri="{0D108BD9-81ED-4DB2-BD59-A6C34878D82A}">
                    <a16:rowId xmlns:a16="http://schemas.microsoft.com/office/drawing/2014/main" val="1387461930"/>
                  </a:ext>
                </a:extLst>
              </a:tr>
            </a:tbl>
          </a:graphicData>
        </a:graphic>
      </p:graphicFrame>
      <p:graphicFrame>
        <p:nvGraphicFramePr>
          <p:cNvPr id="5" name="Substituent conținut 4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3252006463"/>
              </p:ext>
            </p:extLst>
          </p:nvPr>
        </p:nvGraphicFramePr>
        <p:xfrm>
          <a:off x="683568" y="620689"/>
          <a:ext cx="7374425" cy="494397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932843507"/>
                    </a:ext>
                  </a:extLst>
                </a:gridCol>
                <a:gridCol w="982405">
                  <a:extLst>
                    <a:ext uri="{9D8B030D-6E8A-4147-A177-3AD203B41FA5}">
                      <a16:colId xmlns:a16="http://schemas.microsoft.com/office/drawing/2014/main" val="3097989582"/>
                    </a:ext>
                  </a:extLst>
                </a:gridCol>
                <a:gridCol w="1423468">
                  <a:extLst>
                    <a:ext uri="{9D8B030D-6E8A-4147-A177-3AD203B41FA5}">
                      <a16:colId xmlns:a16="http://schemas.microsoft.com/office/drawing/2014/main" val="635089589"/>
                    </a:ext>
                  </a:extLst>
                </a:gridCol>
              </a:tblGrid>
              <a:tr h="190152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200" spc="-25" dirty="0">
                          <a:effectLst/>
                        </a:rPr>
                        <a:t>Înainte să citești Jack și vrejul de fasole, încearcă să faci predicții despre cum vor fi folosite aceste cuvinte. Sortează cuvintele și scrie-le </a:t>
                      </a:r>
                      <a:endParaRPr lang="ro-RO" sz="1200" spc="-25" dirty="0" smtClean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200" spc="-25" dirty="0" smtClean="0">
                          <a:effectLst/>
                        </a:rPr>
                        <a:t>acolo </a:t>
                      </a:r>
                      <a:r>
                        <a:rPr lang="ro-RO" sz="1200" spc="-25" dirty="0">
                          <a:effectLst/>
                        </a:rPr>
                        <a:t>unde se potrivesc. Cuvinte: uriașul, castel, </a:t>
                      </a:r>
                      <a:endParaRPr lang="ro-RO" sz="1200" spc="-25" dirty="0" smtClean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200" spc="-25" dirty="0" smtClean="0">
                          <a:effectLst/>
                        </a:rPr>
                        <a:t>flămând</a:t>
                      </a:r>
                      <a:r>
                        <a:rPr lang="ro-RO" sz="1200" spc="-25" dirty="0">
                          <a:effectLst/>
                        </a:rPr>
                        <a:t>, vrej, frică, boabe de fasole, a fura, mama, ouă de aur, </a:t>
                      </a:r>
                      <a:endParaRPr lang="ro-RO" sz="1200" spc="-25" dirty="0" smtClean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200" spc="-25" dirty="0" smtClean="0">
                          <a:effectLst/>
                        </a:rPr>
                        <a:t>grădină</a:t>
                      </a:r>
                      <a:r>
                        <a:rPr lang="ro-RO" sz="1200" spc="-25" dirty="0">
                          <a:effectLst/>
                        </a:rPr>
                        <a:t>, curaj, vacă, bogăție</a:t>
                      </a:r>
                      <a:endParaRPr lang="ro-R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3000124"/>
                  </a:ext>
                </a:extLst>
              </a:tr>
              <a:tr h="152122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200" spc="-25">
                          <a:effectLst/>
                        </a:rPr>
                        <a:t>PERSONAJE</a:t>
                      </a:r>
                      <a:endParaRPr lang="ro-RO" sz="11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200" spc="-25">
                          <a:effectLst/>
                        </a:rPr>
                        <a:t> </a:t>
                      </a:r>
                      <a:endParaRPr lang="ro-RO" sz="11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200" spc="-25">
                          <a:effectLst/>
                        </a:rPr>
                        <a:t> </a:t>
                      </a:r>
                      <a:endParaRPr lang="ro-RO" sz="11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200" spc="-25">
                          <a:effectLst/>
                        </a:rPr>
                        <a:t> </a:t>
                      </a:r>
                      <a:endParaRPr lang="ro-R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200" spc="-25">
                          <a:effectLst/>
                        </a:rPr>
                        <a:t>LOCURI</a:t>
                      </a:r>
                      <a:endParaRPr lang="ro-R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200" spc="-25">
                          <a:effectLst/>
                        </a:rPr>
                        <a:t>PROBLEME</a:t>
                      </a:r>
                      <a:endParaRPr lang="ro-R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4916571"/>
                  </a:ext>
                </a:extLst>
              </a:tr>
              <a:tr h="152122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200" spc="-25">
                          <a:effectLst/>
                        </a:rPr>
                        <a:t>SENTIMENTE</a:t>
                      </a:r>
                      <a:endParaRPr lang="ro-RO" sz="11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200" spc="-25">
                          <a:effectLst/>
                        </a:rPr>
                        <a:t> </a:t>
                      </a:r>
                      <a:endParaRPr lang="ro-RO" sz="11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200" spc="-25">
                          <a:effectLst/>
                        </a:rPr>
                        <a:t> </a:t>
                      </a:r>
                      <a:endParaRPr lang="ro-RO" sz="11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200" spc="-25">
                          <a:effectLst/>
                        </a:rPr>
                        <a:t> </a:t>
                      </a:r>
                      <a:endParaRPr lang="ro-R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200" spc="-25">
                          <a:effectLst/>
                        </a:rPr>
                        <a:t>SOLUȚII</a:t>
                      </a:r>
                      <a:endParaRPr lang="ro-R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200" spc="-25" dirty="0">
                          <a:effectLst/>
                        </a:rPr>
                        <a:t>ALTE CUVINTE</a:t>
                      </a:r>
                      <a:endParaRPr lang="ro-R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o-RO" sz="1100" dirty="0">
                          <a:effectLst/>
                        </a:rPr>
                        <a:t>    </a:t>
                      </a:r>
                      <a:endParaRPr lang="ro-RO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8859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561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5" name="Substituent conținut 4"/>
          <p:cNvPicPr>
            <a:picLocks noGrp="1" noChangeAspect="1"/>
          </p:cNvPicPr>
          <p:nvPr>
            <p:ph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893038"/>
            <a:ext cx="6564313" cy="4051411"/>
          </a:xfrm>
        </p:spPr>
      </p:pic>
    </p:spTree>
    <p:extLst>
      <p:ext uri="{BB962C8B-B14F-4D97-AF65-F5344CB8AC3E}">
        <p14:creationId xmlns:p14="http://schemas.microsoft.com/office/powerpoint/2010/main" val="748955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ro-RO" altLang="ko-KR" dirty="0" smtClean="0"/>
              <a:t>STRUCTURA PROGRAMEI 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ro-RO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Elemente specifice</a:t>
            </a:r>
            <a:endParaRPr lang="en-US" altLang="ko-KR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>
          <a:xfrm>
            <a:off x="467544" y="2276872"/>
            <a:ext cx="8496944" cy="3600400"/>
          </a:xfrm>
        </p:spPr>
        <p:txBody>
          <a:bodyPr/>
          <a:lstStyle/>
          <a:p>
            <a:r>
              <a:rPr lang="ro-RO" dirty="0"/>
              <a:t>Paradigma actualelor programe de limba </a:t>
            </a:r>
            <a:r>
              <a:rPr lang="ro-RO" dirty="0" err="1"/>
              <a:t>şi</a:t>
            </a:r>
            <a:r>
              <a:rPr lang="ro-RO" dirty="0"/>
              <a:t> literatura română este una </a:t>
            </a:r>
            <a:r>
              <a:rPr lang="ro-RO" b="1" i="1" dirty="0"/>
              <a:t>comunicativ-</a:t>
            </a:r>
            <a:r>
              <a:rPr lang="ro-RO" b="1" i="1" dirty="0" err="1"/>
              <a:t>funcţională</a:t>
            </a:r>
            <a:r>
              <a:rPr lang="ro-RO" b="1" i="1" dirty="0"/>
              <a:t>,</a:t>
            </a:r>
            <a:r>
              <a:rPr lang="ro-RO" dirty="0"/>
              <a:t> </a:t>
            </a:r>
            <a:endParaRPr lang="ro-RO" dirty="0" smtClean="0"/>
          </a:p>
          <a:p>
            <a:r>
              <a:rPr lang="ro-RO" dirty="0" smtClean="0"/>
              <a:t>care presupune </a:t>
            </a:r>
            <a:r>
              <a:rPr lang="ro-RO" dirty="0"/>
              <a:t>studiul integrat al limbii, al comunicării </a:t>
            </a:r>
            <a:r>
              <a:rPr lang="ro-RO" dirty="0" err="1"/>
              <a:t>şi</a:t>
            </a:r>
            <a:r>
              <a:rPr lang="ro-RO" dirty="0"/>
              <a:t> al textului literar. </a:t>
            </a:r>
            <a:endParaRPr lang="ro-RO" dirty="0" smtClean="0"/>
          </a:p>
          <a:p>
            <a:endParaRPr lang="ro-RO" dirty="0"/>
          </a:p>
          <a:p>
            <a:r>
              <a:rPr lang="ro-RO" dirty="0"/>
              <a:t>D</a:t>
            </a:r>
            <a:r>
              <a:rPr lang="ro-RO" dirty="0" smtClean="0"/>
              <a:t>eplasarea </a:t>
            </a:r>
            <a:r>
              <a:rPr lang="ro-RO" dirty="0"/>
              <a:t>accentului de pe simpla </a:t>
            </a:r>
            <a:r>
              <a:rPr lang="ro-RO" dirty="0" err="1"/>
              <a:t>achiziţionare</a:t>
            </a:r>
            <a:r>
              <a:rPr lang="ro-RO" dirty="0"/>
              <a:t> de </a:t>
            </a:r>
            <a:r>
              <a:rPr lang="ro-RO" dirty="0" err="1"/>
              <a:t>cunostinţe</a:t>
            </a:r>
            <a:r>
              <a:rPr lang="ro-RO" dirty="0"/>
              <a:t> pe </a:t>
            </a:r>
            <a:r>
              <a:rPr lang="ro-RO" b="1" i="1" dirty="0"/>
              <a:t>formarea de </a:t>
            </a:r>
            <a:r>
              <a:rPr lang="ro-RO" b="1" i="1" dirty="0" err="1"/>
              <a:t>competenţe</a:t>
            </a:r>
            <a:r>
              <a:rPr lang="ro-RO" dirty="0"/>
              <a:t> </a:t>
            </a:r>
            <a:r>
              <a:rPr lang="ro-RO" dirty="0" err="1" smtClean="0"/>
              <a:t>şi</a:t>
            </a:r>
            <a:r>
              <a:rPr lang="ro-RO" dirty="0" smtClean="0"/>
              <a:t> </a:t>
            </a:r>
          </a:p>
          <a:p>
            <a:r>
              <a:rPr lang="ro-RO" dirty="0" smtClean="0"/>
              <a:t>atitudini, </a:t>
            </a:r>
            <a:r>
              <a:rPr lang="ro-RO" dirty="0"/>
              <a:t>cu </a:t>
            </a:r>
            <a:r>
              <a:rPr lang="ro-RO" dirty="0" err="1"/>
              <a:t>valenţe</a:t>
            </a:r>
            <a:r>
              <a:rPr lang="ro-RO" dirty="0"/>
              <a:t> ulterioare de actualizare </a:t>
            </a:r>
            <a:r>
              <a:rPr lang="ro-RO" dirty="0" err="1" smtClean="0"/>
              <a:t>şi</a:t>
            </a:r>
            <a:r>
              <a:rPr lang="ro-RO" dirty="0" smtClean="0"/>
              <a:t> </a:t>
            </a:r>
            <a:r>
              <a:rPr lang="ro-RO" dirty="0"/>
              <a:t>de extindere</a:t>
            </a:r>
            <a:r>
              <a:rPr lang="ro-RO" dirty="0" smtClean="0"/>
              <a:t>;</a:t>
            </a:r>
          </a:p>
          <a:p>
            <a:endParaRPr lang="ro-RO" dirty="0"/>
          </a:p>
          <a:p>
            <a:r>
              <a:rPr lang="ro-RO" dirty="0" smtClean="0"/>
              <a:t>Accentul </a:t>
            </a:r>
            <a:r>
              <a:rPr lang="ro-RO" dirty="0"/>
              <a:t>este plasat pe aspectele concrete ale utilizării </a:t>
            </a:r>
            <a:r>
              <a:rPr lang="ro-RO" dirty="0" smtClean="0"/>
              <a:t>limbii (</a:t>
            </a:r>
            <a:r>
              <a:rPr lang="ro-RO" b="1" i="1" dirty="0" smtClean="0"/>
              <a:t>nu </a:t>
            </a:r>
            <a:r>
              <a:rPr lang="ro-RO" b="1" i="1" dirty="0" err="1" smtClean="0"/>
              <a:t>învăţăm</a:t>
            </a:r>
            <a:r>
              <a:rPr lang="ro-RO" b="1" i="1" dirty="0" smtClean="0"/>
              <a:t> despre limbă</a:t>
            </a:r>
            <a:r>
              <a:rPr lang="ro-RO" dirty="0" smtClean="0"/>
              <a:t>);</a:t>
            </a:r>
          </a:p>
          <a:p>
            <a:endParaRPr lang="ro-RO" dirty="0"/>
          </a:p>
          <a:p>
            <a:r>
              <a:rPr lang="ro-RO" dirty="0"/>
              <a:t>A</a:t>
            </a:r>
            <a:r>
              <a:rPr lang="ro-RO" dirty="0" smtClean="0"/>
              <a:t>bordarea </a:t>
            </a:r>
            <a:r>
              <a:rPr lang="ro-RO" dirty="0"/>
              <a:t>integrată a domeniilor disciplinei: textul literar studiat sau temele propuse din domeniul </a:t>
            </a:r>
            <a:endParaRPr lang="ro-RO" dirty="0" smtClean="0"/>
          </a:p>
          <a:p>
            <a:r>
              <a:rPr lang="ro-RO" dirty="0" smtClean="0"/>
              <a:t>literaturii </a:t>
            </a:r>
            <a:r>
              <a:rPr lang="ro-RO" dirty="0"/>
              <a:t>devin nuclee care generează discutarea unor probleme de limbă (fonetică, vocabular, </a:t>
            </a:r>
            <a:endParaRPr lang="ro-RO" dirty="0" smtClean="0"/>
          </a:p>
          <a:p>
            <a:r>
              <a:rPr lang="ro-RO" dirty="0"/>
              <a:t>m</a:t>
            </a:r>
            <a:r>
              <a:rPr lang="ro-RO" dirty="0" smtClean="0"/>
              <a:t>orfologie</a:t>
            </a:r>
            <a:r>
              <a:rPr lang="ro-RO" dirty="0"/>
              <a:t>, sintaxă) sau exersarea / practicarea comunicării (orale si scrise</a:t>
            </a:r>
            <a:r>
              <a:rPr lang="ro-RO" dirty="0" smtClean="0"/>
              <a:t>);</a:t>
            </a:r>
          </a:p>
          <a:p>
            <a:endParaRPr lang="ro-RO" dirty="0"/>
          </a:p>
          <a:p>
            <a:r>
              <a:rPr lang="ro-RO" dirty="0"/>
              <a:t>D</a:t>
            </a:r>
            <a:r>
              <a:rPr lang="ro-RO" dirty="0" smtClean="0"/>
              <a:t>eschidere </a:t>
            </a:r>
            <a:r>
              <a:rPr lang="ro-RO" dirty="0"/>
              <a:t>spre abordările inter- si </a:t>
            </a:r>
            <a:r>
              <a:rPr lang="ro-RO" dirty="0" err="1"/>
              <a:t>transdisciplinare</a:t>
            </a:r>
            <a:r>
              <a:rPr lang="ro-RO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sz="2000" dirty="0" smtClean="0">
                <a:solidFill>
                  <a:schemeClr val="accent1">
                    <a:lumMod val="75000"/>
                  </a:schemeClr>
                </a:solidFill>
              </a:rPr>
              <a:t>CE ÎNSEAMNĂ A CITI</a:t>
            </a:r>
            <a:endParaRPr lang="ro-RO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idx="10"/>
          </p:nvPr>
        </p:nvSpPr>
        <p:spPr>
          <a:xfrm>
            <a:off x="1547664" y="1844824"/>
            <a:ext cx="7416824" cy="4147865"/>
          </a:xfrm>
        </p:spPr>
        <p:txBody>
          <a:bodyPr/>
          <a:lstStyle/>
          <a:p>
            <a:endParaRPr lang="ro-RO" dirty="0" smtClean="0"/>
          </a:p>
          <a:p>
            <a:r>
              <a:rPr lang="ro-RO" dirty="0" smtClean="0">
                <a:latin typeface="Palatino Linotype" panose="02040502050505030304" pitchFamily="18" charset="0"/>
              </a:rPr>
              <a:t>Lectura este un act care necesită </a:t>
            </a:r>
            <a:r>
              <a:rPr lang="ro-RO" b="1" i="1" dirty="0" smtClean="0">
                <a:latin typeface="Palatino Linotype" panose="02040502050505030304" pitchFamily="18" charset="0"/>
              </a:rPr>
              <a:t>un efort de interpretare </a:t>
            </a:r>
            <a:r>
              <a:rPr lang="ro-RO" dirty="0" smtClean="0">
                <a:latin typeface="Palatino Linotype" panose="02040502050505030304" pitchFamily="18" charset="0"/>
              </a:rPr>
              <a:t>și nu doar o simplă</a:t>
            </a:r>
          </a:p>
          <a:p>
            <a:r>
              <a:rPr lang="ro-RO" dirty="0" smtClean="0">
                <a:latin typeface="Palatino Linotype" panose="02040502050505030304" pitchFamily="18" charset="0"/>
              </a:rPr>
              <a:t> receptare.</a:t>
            </a:r>
          </a:p>
          <a:p>
            <a:r>
              <a:rPr lang="ro-RO" dirty="0" smtClean="0">
                <a:latin typeface="Palatino Linotype" panose="02040502050505030304" pitchFamily="18" charset="0"/>
              </a:rPr>
              <a:t>A citi nu înseamnă doar </a:t>
            </a:r>
            <a:r>
              <a:rPr lang="ro-RO" b="1" i="1" dirty="0" smtClean="0">
                <a:latin typeface="Palatino Linotype" panose="02040502050505030304" pitchFamily="18" charset="0"/>
              </a:rPr>
              <a:t>a ști să răspunzi la întrebări</a:t>
            </a:r>
            <a:r>
              <a:rPr lang="ro-RO" dirty="0" smtClean="0">
                <a:latin typeface="Palatino Linotype" panose="02040502050505030304" pitchFamily="18" charset="0"/>
              </a:rPr>
              <a:t>, ci a-ți pune întrebări.</a:t>
            </a:r>
          </a:p>
          <a:p>
            <a:r>
              <a:rPr lang="ro-RO" dirty="0" smtClean="0">
                <a:latin typeface="Palatino Linotype" panose="02040502050505030304" pitchFamily="18" charset="0"/>
              </a:rPr>
              <a:t>Pentru a învăța să înțelegi sunt necesare </a:t>
            </a:r>
            <a:r>
              <a:rPr lang="ro-RO" b="1" dirty="0" smtClean="0">
                <a:latin typeface="Palatino Linotype" panose="02040502050505030304" pitchFamily="18" charset="0"/>
              </a:rPr>
              <a:t>texte ”rezistente”, alese cu grijă.</a:t>
            </a:r>
          </a:p>
          <a:p>
            <a:r>
              <a:rPr lang="ro-RO" dirty="0" smtClean="0">
                <a:latin typeface="Palatino Linotype" panose="02040502050505030304" pitchFamily="18" charset="0"/>
              </a:rPr>
              <a:t>Textul nu este adecvat dacă cititorul nu își imaginează </a:t>
            </a:r>
            <a:r>
              <a:rPr lang="ro-RO" b="1" dirty="0" smtClean="0">
                <a:latin typeface="Palatino Linotype" panose="02040502050505030304" pitchFamily="18" charset="0"/>
              </a:rPr>
              <a:t>toate detaliile care nu sunt    </a:t>
            </a:r>
          </a:p>
          <a:p>
            <a:r>
              <a:rPr lang="ro-RO" b="1" dirty="0" smtClean="0">
                <a:latin typeface="Palatino Linotype" panose="02040502050505030304" pitchFamily="18" charset="0"/>
              </a:rPr>
              <a:t>  scrise.</a:t>
            </a:r>
          </a:p>
          <a:p>
            <a:r>
              <a:rPr lang="ro-RO" dirty="0" smtClean="0">
                <a:latin typeface="Palatino Linotype" panose="02040502050505030304" pitchFamily="18" charset="0"/>
              </a:rPr>
              <a:t>A citi înseamnă să oferi elemente  culturale (obiceiuri, mituri, stereotipuri culturale,    </a:t>
            </a:r>
          </a:p>
          <a:p>
            <a:r>
              <a:rPr lang="ro-RO" dirty="0" smtClean="0">
                <a:latin typeface="Palatino Linotype" panose="02040502050505030304" pitchFamily="18" charset="0"/>
              </a:rPr>
              <a:t> valori simbolice etc.)</a:t>
            </a:r>
          </a:p>
        </p:txBody>
      </p:sp>
    </p:spTree>
    <p:extLst>
      <p:ext uri="{BB962C8B-B14F-4D97-AF65-F5344CB8AC3E}">
        <p14:creationId xmlns:p14="http://schemas.microsoft.com/office/powerpoint/2010/main" val="166968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5" name="Substituent conținut 4"/>
          <p:cNvPicPr>
            <a:picLocks noGrp="1" noChangeAspect="1"/>
          </p:cNvPicPr>
          <p:nvPr>
            <p:ph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893" y="1844675"/>
            <a:ext cx="6223726" cy="4148138"/>
          </a:xfrm>
        </p:spPr>
      </p:pic>
    </p:spTree>
    <p:extLst>
      <p:ext uri="{BB962C8B-B14F-4D97-AF65-F5344CB8AC3E}">
        <p14:creationId xmlns:p14="http://schemas.microsoft.com/office/powerpoint/2010/main" val="3710614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A</a:t>
            </a:r>
            <a:r>
              <a:rPr lang="ro-RO" dirty="0" smtClean="0"/>
              <a:t>tenție!</a:t>
            </a:r>
            <a:endParaRPr lang="ro-RO" dirty="0"/>
          </a:p>
        </p:txBody>
      </p:sp>
      <p:sp>
        <p:nvSpPr>
          <p:cNvPr id="4" name="Substituent conținut 3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824536"/>
          </a:xfrm>
        </p:spPr>
        <p:txBody>
          <a:bodyPr/>
          <a:lstStyle/>
          <a:p>
            <a:r>
              <a:rPr lang="ro-RO" dirty="0" smtClean="0"/>
              <a:t>Manualele abundă în abordări explicite, de tipul:</a:t>
            </a:r>
          </a:p>
          <a:p>
            <a:pPr marL="342900" indent="-342900">
              <a:buAutoNum type="arabicPeriod"/>
            </a:pPr>
            <a:r>
              <a:rPr lang="ro-RO" dirty="0" smtClean="0"/>
              <a:t>Ce </a:t>
            </a:r>
            <a:r>
              <a:rPr lang="ro-RO" dirty="0"/>
              <a:t>a dorit fata cea mică să-i aducă tatăl</a:t>
            </a:r>
            <a:r>
              <a:rPr lang="ro-RO" dirty="0" smtClean="0"/>
              <a:t>?</a:t>
            </a:r>
          </a:p>
          <a:p>
            <a:r>
              <a:rPr lang="ro-RO" dirty="0" smtClean="0"/>
              <a:t> </a:t>
            </a:r>
            <a:r>
              <a:rPr lang="ro-RO" dirty="0"/>
              <a:t>2.  A cui era creanga de alun ruptă de negustor? </a:t>
            </a:r>
            <a:endParaRPr lang="ro-RO" dirty="0" smtClean="0"/>
          </a:p>
          <a:p>
            <a:pPr marL="342900" indent="-342900">
              <a:buAutoNum type="arabicPeriod" startAt="3"/>
            </a:pPr>
            <a:r>
              <a:rPr lang="ro-RO" dirty="0" smtClean="0"/>
              <a:t>Ce </a:t>
            </a:r>
            <a:r>
              <a:rPr lang="ro-RO" dirty="0"/>
              <a:t>i-a cerut ursul negustorului în schimbul crengii? </a:t>
            </a:r>
            <a:endParaRPr lang="ro-RO" dirty="0" smtClean="0"/>
          </a:p>
          <a:p>
            <a:pPr marL="342900" indent="-342900">
              <a:buAutoNum type="arabicPeriod" startAt="4"/>
            </a:pPr>
            <a:r>
              <a:rPr lang="ro-RO" dirty="0" smtClean="0"/>
              <a:t>Cine </a:t>
            </a:r>
            <a:r>
              <a:rPr lang="ro-RO" dirty="0"/>
              <a:t>era ursul</a:t>
            </a:r>
            <a:r>
              <a:rPr lang="ro-RO" dirty="0" smtClean="0"/>
              <a:t>?</a:t>
            </a:r>
          </a:p>
          <a:p>
            <a:r>
              <a:rPr lang="ro-RO" dirty="0" smtClean="0"/>
              <a:t> </a:t>
            </a:r>
            <a:r>
              <a:rPr lang="ro-RO" dirty="0"/>
              <a:t>5.  Ce s-a întâmplat cu </a:t>
            </a:r>
            <a:r>
              <a:rPr lang="ro-RO" dirty="0" err="1"/>
              <a:t>prinţul</a:t>
            </a:r>
            <a:r>
              <a:rPr lang="ro-RO" dirty="0"/>
              <a:t> </a:t>
            </a:r>
            <a:r>
              <a:rPr lang="ro-RO" dirty="0" err="1"/>
              <a:t>şi</a:t>
            </a:r>
            <a:r>
              <a:rPr lang="ro-RO" dirty="0"/>
              <a:t> fata negustorului</a:t>
            </a:r>
            <a:r>
              <a:rPr lang="ro-RO" dirty="0" smtClean="0"/>
              <a:t>?</a:t>
            </a:r>
          </a:p>
          <a:p>
            <a:r>
              <a:rPr lang="ro-RO" dirty="0" smtClean="0"/>
              <a:t>SAU</a:t>
            </a:r>
            <a:endParaRPr lang="ro-RO" dirty="0"/>
          </a:p>
          <a:p>
            <a:pPr marL="342900" indent="-342900">
              <a:buAutoNum type="arabicPeriod"/>
            </a:pPr>
            <a:r>
              <a:rPr lang="it-IT" dirty="0" smtClean="0"/>
              <a:t>Unde </a:t>
            </a:r>
            <a:r>
              <a:rPr lang="it-IT" dirty="0"/>
              <a:t>îşi făcea Coretti lecţiile? </a:t>
            </a:r>
            <a:endParaRPr lang="ro-RO" dirty="0" smtClean="0"/>
          </a:p>
          <a:p>
            <a:pPr marL="342900" indent="-342900">
              <a:buAutoNum type="arabicPeriod"/>
            </a:pPr>
            <a:r>
              <a:rPr lang="it-IT" dirty="0" smtClean="0"/>
              <a:t>Ce </a:t>
            </a:r>
            <a:r>
              <a:rPr lang="it-IT" dirty="0"/>
              <a:t>alte treburi casnice mai avea de făcut copilul? </a:t>
            </a:r>
            <a:endParaRPr lang="ro-RO" dirty="0" smtClean="0"/>
          </a:p>
          <a:p>
            <a:pPr marL="342900" indent="-342900">
              <a:buAutoNum type="arabicPeriod" startAt="3"/>
            </a:pPr>
            <a:r>
              <a:rPr lang="it-IT" dirty="0" smtClean="0"/>
              <a:t>Care </a:t>
            </a:r>
            <a:r>
              <a:rPr lang="it-IT" dirty="0"/>
              <a:t>era cea mai mare dorinţă a lui Coretti</a:t>
            </a:r>
            <a:r>
              <a:rPr lang="it-IT" dirty="0" smtClean="0"/>
              <a:t>?</a:t>
            </a:r>
            <a:endParaRPr lang="ro-RO" dirty="0" smtClean="0"/>
          </a:p>
          <a:p>
            <a:r>
              <a:rPr lang="ro-RO" dirty="0" smtClean="0"/>
              <a:t>SAU</a:t>
            </a:r>
          </a:p>
          <a:p>
            <a:pPr marL="342900" indent="-342900">
              <a:buAutoNum type="arabicPeriod"/>
            </a:pPr>
            <a:r>
              <a:rPr lang="ro-RO" dirty="0" smtClean="0"/>
              <a:t>Cum </a:t>
            </a:r>
            <a:r>
              <a:rPr lang="ro-RO" dirty="0"/>
              <a:t>era atmosfera în casa muncitorului, seara</a:t>
            </a:r>
            <a:r>
              <a:rPr lang="ro-RO" dirty="0" smtClean="0"/>
              <a:t>?</a:t>
            </a:r>
          </a:p>
          <a:p>
            <a:pPr marL="342900" indent="-342900">
              <a:buAutoNum type="arabicPeriod"/>
            </a:pPr>
            <a:r>
              <a:rPr lang="ro-RO" dirty="0" smtClean="0"/>
              <a:t> </a:t>
            </a:r>
            <a:r>
              <a:rPr lang="ro-RO" dirty="0"/>
              <a:t>Dar în cea a boierului? </a:t>
            </a:r>
            <a:endParaRPr lang="ro-RO" dirty="0" smtClean="0"/>
          </a:p>
          <a:p>
            <a:pPr marL="342900" indent="-342900">
              <a:buAutoNum type="arabicPeriod"/>
            </a:pPr>
            <a:r>
              <a:rPr lang="ro-RO" dirty="0" smtClean="0"/>
              <a:t> </a:t>
            </a:r>
            <a:r>
              <a:rPr lang="ro-RO" dirty="0"/>
              <a:t>În ce a constat proba despre care boierul îi </a:t>
            </a:r>
            <a:r>
              <a:rPr lang="ro-RO" dirty="0" err="1"/>
              <a:t>vorbeşte</a:t>
            </a:r>
            <a:r>
              <a:rPr lang="ro-RO" dirty="0"/>
              <a:t> </a:t>
            </a:r>
            <a:r>
              <a:rPr lang="ro-RO" dirty="0" err="1"/>
              <a:t>soţiei</a:t>
            </a:r>
            <a:r>
              <a:rPr lang="ro-RO" dirty="0"/>
              <a:t> sale? </a:t>
            </a:r>
          </a:p>
          <a:p>
            <a:pPr marL="342900" indent="-342900">
              <a:buAutoNum type="arabicPeriod"/>
            </a:pPr>
            <a:r>
              <a:rPr lang="ro-RO" dirty="0" smtClean="0"/>
              <a:t> </a:t>
            </a:r>
            <a:r>
              <a:rPr lang="ro-RO" dirty="0">
                <a:solidFill>
                  <a:srgbClr val="00B050"/>
                </a:solidFill>
              </a:rPr>
              <a:t>De ce crezi că darul bogatului nu a fost de folos în casa săracului</a:t>
            </a:r>
            <a:r>
              <a:rPr lang="ro-RO" dirty="0" smtClean="0">
                <a:solidFill>
                  <a:srgbClr val="00B050"/>
                </a:solidFill>
              </a:rPr>
              <a:t>?</a:t>
            </a:r>
          </a:p>
          <a:p>
            <a:pPr marL="342900" indent="-342900">
              <a:buAutoNum type="arabicPeriod"/>
            </a:pPr>
            <a:r>
              <a:rPr lang="ro-RO" dirty="0" smtClean="0"/>
              <a:t> Ce </a:t>
            </a:r>
            <a:r>
              <a:rPr lang="ro-RO" dirty="0" err="1"/>
              <a:t>hotărăşte</a:t>
            </a:r>
            <a:r>
              <a:rPr lang="ro-RO" dirty="0"/>
              <a:t> muncitorul să facă cu darul de la boier? </a:t>
            </a:r>
            <a:endParaRPr lang="ro-RO" dirty="0" smtClean="0"/>
          </a:p>
          <a:p>
            <a:pPr marL="342900" indent="-342900">
              <a:buAutoNum type="arabicPeriod"/>
            </a:pPr>
            <a:r>
              <a:rPr lang="ro-RO" dirty="0" smtClean="0"/>
              <a:t> </a:t>
            </a:r>
            <a:r>
              <a:rPr lang="ro-RO" dirty="0"/>
              <a:t>La ce </a:t>
            </a:r>
            <a:r>
              <a:rPr lang="ro-RO" dirty="0" err="1"/>
              <a:t>înţelegere</a:t>
            </a:r>
            <a:r>
              <a:rPr lang="ro-RO" dirty="0"/>
              <a:t> ajung boierul </a:t>
            </a:r>
            <a:r>
              <a:rPr lang="ro-RO" dirty="0" err="1"/>
              <a:t>şi</a:t>
            </a:r>
            <a:r>
              <a:rPr lang="ro-RO" dirty="0"/>
              <a:t> muncitorul?</a:t>
            </a:r>
          </a:p>
        </p:txBody>
      </p:sp>
    </p:spTree>
    <p:extLst>
      <p:ext uri="{BB962C8B-B14F-4D97-AF65-F5344CB8AC3E}">
        <p14:creationId xmlns:p14="http://schemas.microsoft.com/office/powerpoint/2010/main" val="384088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sz="1600" dirty="0">
                <a:latin typeface="Palatino Linotype" panose="02040502050505030304" pitchFamily="18" charset="0"/>
              </a:rPr>
              <a:t>FACTORI CARE MOTIVEAZĂ LECTURA</a:t>
            </a:r>
            <a:r>
              <a:rPr lang="ro-RO" dirty="0"/>
              <a:t/>
            </a:r>
            <a:br>
              <a:rPr lang="ro-RO" dirty="0"/>
            </a:b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b="1" dirty="0"/>
              <a:t>Implicarea directă a elevilor în </a:t>
            </a:r>
            <a:r>
              <a:rPr lang="ro-RO" b="1" dirty="0" smtClean="0"/>
              <a:t>învățare</a:t>
            </a:r>
            <a:endParaRPr lang="ro-RO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b="1" dirty="0"/>
              <a:t>Crearea unui mediu educațional bogat în texte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b="1" dirty="0" smtClean="0"/>
              <a:t>Crearea unui climat în care elevii să își poată </a:t>
            </a:r>
            <a:r>
              <a:rPr lang="ro-RO" b="1" dirty="0"/>
              <a:t>alege </a:t>
            </a:r>
            <a:r>
              <a:rPr lang="ro-RO" b="1" dirty="0" smtClean="0"/>
              <a:t>și singuri</a:t>
            </a:r>
          </a:p>
          <a:p>
            <a:pPr lvl="0"/>
            <a:r>
              <a:rPr lang="ro-RO" b="1" dirty="0" smtClean="0"/>
              <a:t> </a:t>
            </a:r>
            <a:r>
              <a:rPr lang="ro-RO" b="1" dirty="0"/>
              <a:t>lecturile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b="1" dirty="0"/>
              <a:t>Crearea de contexte de interacțiune între elevi pe marginea </a:t>
            </a:r>
            <a:endParaRPr lang="ro-RO" b="1" dirty="0" smtClean="0"/>
          </a:p>
          <a:p>
            <a:pPr lvl="0"/>
            <a:r>
              <a:rPr lang="ro-RO" b="1" dirty="0" smtClean="0"/>
              <a:t>lecturilor</a:t>
            </a:r>
            <a:r>
              <a:rPr lang="ro-RO" b="1" dirty="0"/>
              <a:t>, </a:t>
            </a:r>
            <a:r>
              <a:rPr lang="ro-RO" b="1" dirty="0" smtClean="0"/>
              <a:t>  să-</a:t>
            </a:r>
            <a:r>
              <a:rPr lang="ro-RO" b="1" dirty="0" err="1" smtClean="0"/>
              <a:t>şi</a:t>
            </a:r>
            <a:r>
              <a:rPr lang="ro-RO" b="1" dirty="0" smtClean="0"/>
              <a:t> </a:t>
            </a:r>
            <a:r>
              <a:rPr lang="ro-RO" b="1" dirty="0"/>
              <a:t>exprime opiniile, să-</a:t>
            </a:r>
            <a:r>
              <a:rPr lang="ro-RO" b="1" dirty="0" err="1"/>
              <a:t>şi</a:t>
            </a:r>
            <a:r>
              <a:rPr lang="ro-RO" b="1" dirty="0"/>
              <a:t> imagineze, să </a:t>
            </a:r>
            <a:r>
              <a:rPr lang="ro-RO" b="1" dirty="0" smtClean="0"/>
              <a:t>întrebe</a:t>
            </a:r>
            <a:endParaRPr lang="ro-RO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b="1" dirty="0"/>
              <a:t>Să fim noi înșine modele de </a:t>
            </a:r>
            <a:r>
              <a:rPr lang="ro-RO" b="1" dirty="0" smtClean="0"/>
              <a:t>cititori.</a:t>
            </a:r>
            <a:endParaRPr lang="ro-RO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b="1" dirty="0"/>
              <a:t>Propunerea unei varietăți de activități pertinente și </a:t>
            </a:r>
            <a:r>
              <a:rPr lang="ro-RO" b="1" dirty="0" smtClean="0"/>
              <a:t>semnificative</a:t>
            </a:r>
          </a:p>
          <a:p>
            <a:pPr lvl="0"/>
            <a:r>
              <a:rPr lang="ro-RO" b="1" dirty="0" smtClean="0"/>
              <a:t> </a:t>
            </a:r>
            <a:r>
              <a:rPr lang="ro-RO" b="1" dirty="0"/>
              <a:t>legate de lectură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89529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sz="2000" dirty="0" smtClean="0"/>
              <a:t>METACOGNIŢIA</a:t>
            </a:r>
            <a:endParaRPr lang="ro-RO" sz="2000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(gândirea despre gândire)</a:t>
            </a:r>
            <a:endParaRPr lang="ro-RO" dirty="0"/>
          </a:p>
        </p:txBody>
      </p:sp>
      <p:sp>
        <p:nvSpPr>
          <p:cNvPr id="4" name="Substituent conținut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algn="just"/>
            <a:r>
              <a:rPr lang="ro-RO" b="1" dirty="0" err="1">
                <a:latin typeface="Palatino Linotype" panose="02040502050505030304" pitchFamily="18" charset="0"/>
              </a:rPr>
              <a:t>Metacogniţia</a:t>
            </a:r>
            <a:r>
              <a:rPr lang="ro-RO" b="1" dirty="0">
                <a:latin typeface="Palatino Linotype" panose="02040502050505030304" pitchFamily="18" charset="0"/>
              </a:rPr>
              <a:t> îi ajută pe copii să aibă control asupra propriului proces </a:t>
            </a:r>
            <a:r>
              <a:rPr lang="ro-RO" b="1" dirty="0" smtClean="0">
                <a:latin typeface="Palatino Linotype" panose="02040502050505030304" pitchFamily="18" charset="0"/>
              </a:rPr>
              <a:t>de</a:t>
            </a:r>
          </a:p>
          <a:p>
            <a:pPr algn="just"/>
            <a:r>
              <a:rPr lang="ro-RO" b="1" dirty="0" smtClean="0">
                <a:latin typeface="Palatino Linotype" panose="02040502050505030304" pitchFamily="18" charset="0"/>
              </a:rPr>
              <a:t> </a:t>
            </a:r>
            <a:r>
              <a:rPr lang="ro-RO" b="1" dirty="0" err="1">
                <a:latin typeface="Palatino Linotype" panose="02040502050505030304" pitchFamily="18" charset="0"/>
              </a:rPr>
              <a:t>învăţare</a:t>
            </a:r>
            <a:r>
              <a:rPr lang="ro-RO" b="1" dirty="0">
                <a:latin typeface="Palatino Linotype" panose="02040502050505030304" pitchFamily="18" charset="0"/>
              </a:rPr>
              <a:t>.	</a:t>
            </a:r>
          </a:p>
          <a:p>
            <a:pPr algn="just"/>
            <a:r>
              <a:rPr lang="ro-RO" b="1" dirty="0" err="1">
                <a:latin typeface="Palatino Linotype" panose="02040502050505030304" pitchFamily="18" charset="0"/>
              </a:rPr>
              <a:t>Metacogniţia</a:t>
            </a:r>
            <a:r>
              <a:rPr lang="ro-RO" b="1" dirty="0">
                <a:latin typeface="Palatino Linotype" panose="02040502050505030304" pitchFamily="18" charset="0"/>
              </a:rPr>
              <a:t> este o </a:t>
            </a:r>
            <a:r>
              <a:rPr lang="ro-RO" b="1" dirty="0" err="1">
                <a:latin typeface="Palatino Linotype" panose="02040502050505030304" pitchFamily="18" charset="0"/>
              </a:rPr>
              <a:t>competenţă</a:t>
            </a:r>
            <a:r>
              <a:rPr lang="ro-RO" b="1" dirty="0">
                <a:latin typeface="Palatino Linotype" panose="02040502050505030304" pitchFamily="18" charset="0"/>
              </a:rPr>
              <a:t> transversală care favorizează activarea </a:t>
            </a:r>
            <a:endParaRPr lang="ro-RO" b="1" dirty="0" smtClean="0">
              <a:latin typeface="Palatino Linotype" panose="02040502050505030304" pitchFamily="18" charset="0"/>
            </a:endParaRPr>
          </a:p>
          <a:p>
            <a:pPr algn="just"/>
            <a:r>
              <a:rPr lang="ro-RO" b="1" dirty="0" err="1" smtClean="0">
                <a:latin typeface="Palatino Linotype" panose="02040502050505030304" pitchFamily="18" charset="0"/>
              </a:rPr>
              <a:t>cunoştinţelor</a:t>
            </a:r>
            <a:r>
              <a:rPr lang="ro-RO" b="1" dirty="0" smtClean="0">
                <a:latin typeface="Palatino Linotype" panose="02040502050505030304" pitchFamily="18" charset="0"/>
              </a:rPr>
              <a:t> </a:t>
            </a:r>
            <a:r>
              <a:rPr lang="ro-RO" b="1" dirty="0">
                <a:latin typeface="Palatino Linotype" panose="02040502050505030304" pitchFamily="18" charset="0"/>
              </a:rPr>
              <a:t>anterioare, transferul de </a:t>
            </a:r>
            <a:r>
              <a:rPr lang="ro-RO" b="1" dirty="0" err="1">
                <a:latin typeface="Palatino Linotype" panose="02040502050505030304" pitchFamily="18" charset="0"/>
              </a:rPr>
              <a:t>cunoştinţe</a:t>
            </a:r>
            <a:r>
              <a:rPr lang="ro-RO" b="1" dirty="0">
                <a:latin typeface="Palatino Linotype" panose="02040502050505030304" pitchFamily="18" charset="0"/>
              </a:rPr>
              <a:t> </a:t>
            </a:r>
            <a:r>
              <a:rPr lang="ro-RO" b="1" dirty="0" err="1">
                <a:latin typeface="Palatino Linotype" panose="02040502050505030304" pitchFamily="18" charset="0"/>
              </a:rPr>
              <a:t>şi</a:t>
            </a:r>
            <a:r>
              <a:rPr lang="ro-RO" b="1" dirty="0">
                <a:latin typeface="Palatino Linotype" panose="02040502050505030304" pitchFamily="18" charset="0"/>
              </a:rPr>
              <a:t> permite cititorilor </a:t>
            </a:r>
            <a:r>
              <a:rPr lang="ro-RO" b="1" dirty="0" smtClean="0">
                <a:latin typeface="Palatino Linotype" panose="02040502050505030304" pitchFamily="18" charset="0"/>
              </a:rPr>
              <a:t>să</a:t>
            </a:r>
          </a:p>
          <a:p>
            <a:pPr algn="just"/>
            <a:r>
              <a:rPr lang="ro-RO" b="1" dirty="0" smtClean="0">
                <a:latin typeface="Palatino Linotype" panose="02040502050505030304" pitchFamily="18" charset="0"/>
              </a:rPr>
              <a:t> </a:t>
            </a:r>
            <a:r>
              <a:rPr lang="ro-RO" b="1" dirty="0">
                <a:latin typeface="Palatino Linotype" panose="02040502050505030304" pitchFamily="18" charset="0"/>
              </a:rPr>
              <a:t>continue </a:t>
            </a:r>
            <a:r>
              <a:rPr lang="ro-RO" b="1" dirty="0" err="1">
                <a:latin typeface="Palatino Linotype" panose="02040502050505030304" pitchFamily="18" charset="0"/>
              </a:rPr>
              <a:t>învăţarea</a:t>
            </a:r>
            <a:r>
              <a:rPr lang="ro-RO" b="1" dirty="0">
                <a:latin typeface="Palatino Linotype" panose="02040502050505030304" pitchFamily="18" charset="0"/>
              </a:rPr>
              <a:t> </a:t>
            </a:r>
            <a:r>
              <a:rPr lang="ro-RO" b="1" dirty="0" err="1">
                <a:latin typeface="Palatino Linotype" panose="02040502050505030304" pitchFamily="18" charset="0"/>
              </a:rPr>
              <a:t>şi</a:t>
            </a:r>
            <a:r>
              <a:rPr lang="ro-RO" b="1" dirty="0">
                <a:latin typeface="Palatino Linotype" panose="02040502050505030304" pitchFamily="18" charset="0"/>
              </a:rPr>
              <a:t> să furnizeze noi mijloace pentru </a:t>
            </a:r>
            <a:r>
              <a:rPr lang="ro-RO" b="1" dirty="0" err="1">
                <a:latin typeface="Palatino Linotype" panose="02040502050505030304" pitchFamily="18" charset="0"/>
              </a:rPr>
              <a:t>învăţare</a:t>
            </a:r>
            <a:r>
              <a:rPr lang="ro-RO" b="1" dirty="0" smtClean="0">
                <a:latin typeface="Palatino Linotype" panose="02040502050505030304" pitchFamily="18" charset="0"/>
              </a:rPr>
              <a:t>.</a:t>
            </a:r>
          </a:p>
          <a:p>
            <a:pPr algn="just"/>
            <a:endParaRPr lang="ro-RO" b="1" dirty="0">
              <a:latin typeface="Palatino Linotype" panose="02040502050505030304" pitchFamily="18" charset="0"/>
            </a:endParaRPr>
          </a:p>
          <a:p>
            <a:r>
              <a:rPr lang="ro-RO" b="1" dirty="0" err="1"/>
              <a:t>Metacognitia</a:t>
            </a:r>
            <a:r>
              <a:rPr lang="ro-RO" b="1" dirty="0"/>
              <a:t> presupune, printre altele, sa aflam </a:t>
            </a:r>
            <a:r>
              <a:rPr lang="ro-RO" b="1" dirty="0" smtClean="0"/>
              <a:t>răspunsuri </a:t>
            </a:r>
            <a:r>
              <a:rPr lang="ro-RO" b="1" dirty="0"/>
              <a:t>referitoare la </a:t>
            </a:r>
            <a:endParaRPr lang="ro-RO" b="1" dirty="0" smtClean="0"/>
          </a:p>
          <a:p>
            <a:r>
              <a:rPr lang="ro-RO" b="1" dirty="0" smtClean="0"/>
              <a:t>calea pe care am urmat-o pentru a ajunge </a:t>
            </a:r>
            <a:r>
              <a:rPr lang="ro-RO" b="1" dirty="0"/>
              <a:t>la o anumita </a:t>
            </a:r>
            <a:r>
              <a:rPr lang="ro-RO" b="1" dirty="0" smtClean="0"/>
              <a:t>concluzie,</a:t>
            </a:r>
          </a:p>
          <a:p>
            <a:r>
              <a:rPr lang="ro-RO" b="1" dirty="0" smtClean="0"/>
              <a:t>care </a:t>
            </a:r>
            <a:r>
              <a:rPr lang="ro-RO" b="1" dirty="0"/>
              <a:t>sunt motivele pentru care am avut </a:t>
            </a:r>
            <a:r>
              <a:rPr lang="ro-RO" b="1" dirty="0" smtClean="0"/>
              <a:t>dificultăți în </a:t>
            </a:r>
            <a:r>
              <a:rPr lang="ro-RO" b="1" dirty="0"/>
              <a:t>a </a:t>
            </a:r>
            <a:r>
              <a:rPr lang="ro-RO" b="1" dirty="0" smtClean="0"/>
              <a:t>înțelege </a:t>
            </a:r>
            <a:r>
              <a:rPr lang="ro-RO" b="1" dirty="0"/>
              <a:t>ceva, </a:t>
            </a:r>
            <a:endParaRPr lang="ro-RO" b="1" dirty="0" smtClean="0"/>
          </a:p>
          <a:p>
            <a:r>
              <a:rPr lang="ro-RO" b="1" dirty="0"/>
              <a:t>c</a:t>
            </a:r>
            <a:r>
              <a:rPr lang="ro-RO" b="1" dirty="0" smtClean="0"/>
              <a:t>are sunt  metodele </a:t>
            </a:r>
            <a:r>
              <a:rPr lang="ro-RO" b="1" dirty="0"/>
              <a:t>de </a:t>
            </a:r>
            <a:r>
              <a:rPr lang="ro-RO" b="1" dirty="0" smtClean="0"/>
              <a:t>învățare care funcționează.</a:t>
            </a:r>
            <a:endParaRPr lang="ro-RO" b="1" dirty="0"/>
          </a:p>
        </p:txBody>
      </p:sp>
    </p:spTree>
    <p:extLst>
      <p:ext uri="{BB962C8B-B14F-4D97-AF65-F5344CB8AC3E}">
        <p14:creationId xmlns:p14="http://schemas.microsoft.com/office/powerpoint/2010/main" val="38183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5634</TotalTime>
  <Words>1582</Words>
  <Application>Microsoft Office PowerPoint</Application>
  <PresentationFormat>Expunere pe ecran (4:3)</PresentationFormat>
  <Paragraphs>375</Paragraphs>
  <Slides>25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5</vt:i4>
      </vt:variant>
      <vt:variant>
        <vt:lpstr>Temă</vt:lpstr>
      </vt:variant>
      <vt:variant>
        <vt:i4>2</vt:i4>
      </vt:variant>
      <vt:variant>
        <vt:lpstr>Titluri diapozitive</vt:lpstr>
      </vt:variant>
      <vt:variant>
        <vt:i4>25</vt:i4>
      </vt:variant>
    </vt:vector>
  </HeadingPairs>
  <TitlesOfParts>
    <vt:vector size="32" baseType="lpstr">
      <vt:lpstr>맑은 고딕</vt:lpstr>
      <vt:lpstr>Arial</vt:lpstr>
      <vt:lpstr>Calibri</vt:lpstr>
      <vt:lpstr>Palatino Linotype</vt:lpstr>
      <vt:lpstr>Times New Roman</vt:lpstr>
      <vt:lpstr>Office Theme</vt:lpstr>
      <vt:lpstr>Custom Design</vt:lpstr>
      <vt:lpstr>Prezentare PowerPoint</vt:lpstr>
      <vt:lpstr> </vt:lpstr>
      <vt:lpstr>Prezentare PowerPoint</vt:lpstr>
      <vt:lpstr> STRUCTURA PROGRAMEI </vt:lpstr>
      <vt:lpstr>CE ÎNSEAMNĂ A CITI</vt:lpstr>
      <vt:lpstr>Prezentare PowerPoint</vt:lpstr>
      <vt:lpstr>Prezentare PowerPoint</vt:lpstr>
      <vt:lpstr>FACTORI CARE MOTIVEAZĂ LECTURA </vt:lpstr>
      <vt:lpstr>METACOGNIŢIA</vt:lpstr>
      <vt:lpstr>Prezentare PowerPoint</vt:lpstr>
      <vt:lpstr>Variabila cititorului </vt:lpstr>
      <vt:lpstr>PROCESE</vt:lpstr>
      <vt:lpstr>Prezentare PowerPoint</vt:lpstr>
      <vt:lpstr>Principii didactice și pedagogice</vt:lpstr>
      <vt:lpstr>Abordarea explicită a textului</vt:lpstr>
      <vt:lpstr>Exemple  SIMPLE de inferențe: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Modalități de integrare a comunicării orale înainte, în  timpul și după lectură. </vt:lpstr>
      <vt:lpstr>Pentru a sprijini elevii să înțeleagă un text, putem folosi următoarele tehnici: </vt:lpstr>
      <vt:lpstr>Prezentare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Gabriela</cp:lastModifiedBy>
  <cp:revision>78</cp:revision>
  <dcterms:created xsi:type="dcterms:W3CDTF">2014-04-01T16:35:38Z</dcterms:created>
  <dcterms:modified xsi:type="dcterms:W3CDTF">2018-09-26T16:23:03Z</dcterms:modified>
</cp:coreProperties>
</file>