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03" r:id="rId1"/>
  </p:sld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70" r:id="rId15"/>
    <p:sldId id="321" r:id="rId16"/>
    <p:sldId id="271" r:id="rId17"/>
    <p:sldId id="289"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7" r:id="rId50"/>
    <p:sldId id="308" r:id="rId51"/>
    <p:sldId id="311" r:id="rId52"/>
    <p:sldId id="312" r:id="rId53"/>
    <p:sldId id="313" r:id="rId54"/>
    <p:sldId id="315" r:id="rId55"/>
    <p:sldId id="316" r:id="rId56"/>
    <p:sldId id="317" r:id="rId57"/>
    <p:sldId id="320" r:id="rId58"/>
    <p:sldId id="322" r:id="rId59"/>
    <p:sldId id="326" r:id="rId60"/>
    <p:sldId id="327"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101" d="100"/>
          <a:sy n="101" d="100"/>
        </p:scale>
        <p:origin x="114" y="7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15540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67659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9185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41001826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036810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667923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983795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300836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84594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88908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60091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89295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02056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405739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6350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6705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9/13/2018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16983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smtClean="0"/>
              <a:pPr/>
              <a:t>9/13/2018</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2704820"/>
      </p:ext>
    </p:extLst>
  </p:cSld>
  <p:clrMap bg1="dk1" tx1="lt1" bg2="dk2" tx2="lt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eur-lex.europa.eu/legal-content/EN/TXT/?uri=CELEX:12012E/TXT"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schooleducationgateway.eu/ro/pub/theme_pages/language_learning.htm" TargetMode="External"/><Relationship Id="rId7" Type="http://schemas.openxmlformats.org/officeDocument/2006/relationships/hyperlink" Target="https://twitter.com/translatores" TargetMode="Externa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hyperlink" Target="https://www.facebook.com/translatingforeurope/" TargetMode="External"/><Relationship Id="rId5" Type="http://schemas.openxmlformats.org/officeDocument/2006/relationships/hyperlink" Target="https://erasmusplusols.eu/ro/" TargetMode="External"/><Relationship Id="rId4" Type="http://schemas.openxmlformats.org/officeDocument/2006/relationships/hyperlink" Target="https://ec.europa.eu/epale/ro/node/23996"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ro.wikipedia.org/wiki/Limb%C4%83_matern%C4%83"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s://ioncoja.ro/romanasii-din-elvetia/"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exonline.ro/surse" TargetMode="External"/><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ur-lex.europa.eu/legal-content/EN/TXT/?uri=CELEX:12012E/TXT" TargetMode="External"/><Relationship Id="rId2" Type="http://schemas.openxmlformats.org/officeDocument/2006/relationships/hyperlink" Target="http://ec.europa.eu/justice/fundamental-rights/charter/index_ro"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4211" y="685799"/>
            <a:ext cx="10954335" cy="2987843"/>
          </a:xfrm>
        </p:spPr>
        <p:txBody>
          <a:bodyPr>
            <a:normAutofit/>
          </a:bodyPr>
          <a:lstStyle/>
          <a:p>
            <a:pPr algn="ctr"/>
            <a:r>
              <a:rPr lang="ro-RO" sz="3600" b="1" dirty="0" smtClean="0">
                <a:solidFill>
                  <a:schemeClr val="tx1">
                    <a:lumMod val="95000"/>
                  </a:schemeClr>
                </a:solidFill>
              </a:rPr>
              <a:t>CONSFĂTUIRILE NAȚIONALE – LIMBA ȘI LITERATURA ROMÂNĂ, LIMBI CLASICE, NEOGREACĂ, ITALIANĂ MATERNĂ ȘI ARMEANĂ</a:t>
            </a:r>
            <a:endParaRPr lang="ro-RO" sz="3600" b="1" dirty="0">
              <a:solidFill>
                <a:schemeClr val="tx1">
                  <a:lumMod val="95000"/>
                </a:schemeClr>
              </a:solidFill>
            </a:endParaRPr>
          </a:p>
        </p:txBody>
      </p:sp>
      <p:sp>
        <p:nvSpPr>
          <p:cNvPr id="3" name="Subtitle 2"/>
          <p:cNvSpPr>
            <a:spLocks noGrp="1"/>
          </p:cNvSpPr>
          <p:nvPr>
            <p:ph type="subTitle" idx="1"/>
          </p:nvPr>
        </p:nvSpPr>
        <p:spPr>
          <a:xfrm>
            <a:off x="684212" y="4467726"/>
            <a:ext cx="4144462" cy="1323474"/>
          </a:xfrm>
        </p:spPr>
        <p:txBody>
          <a:bodyPr>
            <a:normAutofit fontScale="77500" lnSpcReduction="20000"/>
          </a:bodyPr>
          <a:lstStyle/>
          <a:p>
            <a:pPr algn="ctr"/>
            <a:r>
              <a:rPr lang="ro-RO" b="1" dirty="0" smtClean="0">
                <a:solidFill>
                  <a:schemeClr val="tx1">
                    <a:lumMod val="95000"/>
                  </a:schemeClr>
                </a:solidFill>
              </a:rPr>
              <a:t>14-16 septembrie 2018</a:t>
            </a:r>
          </a:p>
          <a:p>
            <a:pPr algn="ctr"/>
            <a:r>
              <a:rPr lang="ro-RO" b="1" dirty="0" smtClean="0">
                <a:solidFill>
                  <a:schemeClr val="tx1">
                    <a:lumMod val="95000"/>
                  </a:schemeClr>
                </a:solidFill>
              </a:rPr>
              <a:t>UNIVERSITATEA DE VEST, TIMIȘOARA</a:t>
            </a:r>
          </a:p>
          <a:p>
            <a:pPr algn="ctr"/>
            <a:r>
              <a:rPr lang="ro-RO" b="1" dirty="0" smtClean="0">
                <a:solidFill>
                  <a:schemeClr val="tx1">
                    <a:lumMod val="95000"/>
                  </a:schemeClr>
                </a:solidFill>
              </a:rPr>
              <a:t>Inspector general, </a:t>
            </a:r>
          </a:p>
          <a:p>
            <a:pPr algn="ctr"/>
            <a:r>
              <a:rPr lang="ro-RO" b="1" dirty="0" smtClean="0">
                <a:solidFill>
                  <a:schemeClr val="tx1">
                    <a:lumMod val="95000"/>
                  </a:schemeClr>
                </a:solidFill>
              </a:rPr>
              <a:t>MINA-MARIA RUSU</a:t>
            </a:r>
            <a:endParaRPr lang="ro-RO" b="1" dirty="0">
              <a:solidFill>
                <a:schemeClr val="tx1">
                  <a:lumMod val="95000"/>
                </a:schemeClr>
              </a:solidFill>
            </a:endParaRPr>
          </a:p>
        </p:txBody>
      </p:sp>
    </p:spTree>
    <p:extLst>
      <p:ext uri="{BB962C8B-B14F-4D97-AF65-F5344CB8AC3E}">
        <p14:creationId xmlns:p14="http://schemas.microsoft.com/office/powerpoint/2010/main" val="30186436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accent1">
                <a:lumMod val="60000"/>
                <a:lumOff val="40000"/>
              </a:schemeClr>
            </a:gs>
          </a:gsLst>
          <a:lin ang="612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ro-RO" sz="2000" u="sng" dirty="0">
                <a:hlinkClick r:id="rId2" tooltip="TUE"/>
              </a:rPr>
              <a:t>Tratatul privind Uniunea Europeană </a:t>
            </a:r>
            <a:r>
              <a:rPr lang="ro-RO" sz="2000" u="sng" dirty="0"/>
              <a:t> (TUE)</a:t>
            </a:r>
          </a:p>
        </p:txBody>
      </p:sp>
      <p:sp>
        <p:nvSpPr>
          <p:cNvPr id="3" name="Content Placeholder 2"/>
          <p:cNvSpPr>
            <a:spLocks noGrp="1"/>
          </p:cNvSpPr>
          <p:nvPr>
            <p:ph idx="1"/>
          </p:nvPr>
        </p:nvSpPr>
        <p:spPr/>
        <p:txBody>
          <a:bodyPr/>
          <a:lstStyle/>
          <a:p>
            <a:r>
              <a:rPr lang="ro-RO" dirty="0"/>
              <a:t>TITLUL XII </a:t>
            </a:r>
            <a:r>
              <a:rPr lang="ro-RO" dirty="0" smtClean="0"/>
              <a:t>- EDUCAȚIA</a:t>
            </a:r>
            <a:r>
              <a:rPr lang="ro-RO" dirty="0"/>
              <a:t>, FORMAREA PROFESIONALĂ, TINERETUL ȘI SPORTUL </a:t>
            </a:r>
            <a:r>
              <a:rPr lang="ro-RO" dirty="0" smtClean="0"/>
              <a:t>- Articolul </a:t>
            </a:r>
            <a:r>
              <a:rPr lang="ro-RO" dirty="0"/>
              <a:t>165 (ex-articolul 149 TCE</a:t>
            </a:r>
            <a:r>
              <a:rPr lang="ro-RO" dirty="0" smtClean="0"/>
              <a:t>):</a:t>
            </a:r>
          </a:p>
          <a:p>
            <a:r>
              <a:rPr lang="ro-RO" dirty="0" smtClean="0"/>
              <a:t>(</a:t>
            </a:r>
            <a:r>
              <a:rPr lang="ro-RO" dirty="0"/>
              <a:t>1) </a:t>
            </a:r>
            <a:r>
              <a:rPr lang="ro-RO" i="1" dirty="0"/>
              <a:t>Uniunea contribuie la dezvoltarea unei educații de calitate, prin încurajarea cooperării dintre statele membre și, în cazul în care este necesar, prin sprijinirea și completarea acțiunii acestora, respectând pe deplin responsabilitatea statelor membre față de conținutul învățământului și de organizarea sistemului educațional, precum și diversitatea lor culturală și lingvistică</a:t>
            </a:r>
            <a:r>
              <a:rPr lang="ro-RO" i="1" dirty="0" smtClean="0"/>
              <a:t>.</a:t>
            </a:r>
          </a:p>
          <a:p>
            <a:r>
              <a:rPr lang="ro-RO" sz="1100" b="1" dirty="0"/>
              <a:t>Sursa: https://eur-lex.europa.eu/legal-content/RO/TXT/PDF/?uri=CELEX:12012E/TXT&amp;from=EN</a:t>
            </a:r>
          </a:p>
        </p:txBody>
      </p:sp>
    </p:spTree>
    <p:extLst>
      <p:ext uri="{BB962C8B-B14F-4D97-AF65-F5344CB8AC3E}">
        <p14:creationId xmlns:p14="http://schemas.microsoft.com/office/powerpoint/2010/main" val="496099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accent1">
                <a:lumMod val="40000"/>
                <a:lumOff val="60000"/>
              </a:schemeClr>
            </a:gs>
            <a:gs pos="100000">
              <a:schemeClr val="bg2">
                <a:shade val="96000"/>
                <a:satMod val="120000"/>
                <a:lumMod val="90000"/>
              </a:schemeClr>
            </a:gs>
          </a:gsLst>
          <a:lin ang="612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577346" cy="5434263"/>
          </a:xfrm>
        </p:spPr>
        <p:txBody>
          <a:bodyPr>
            <a:normAutofit fontScale="92500" lnSpcReduction="20000"/>
          </a:bodyPr>
          <a:lstStyle/>
          <a:p>
            <a:r>
              <a:rPr lang="ro-RO" dirty="0" smtClean="0"/>
              <a:t>Politicile </a:t>
            </a:r>
            <a:r>
              <a:rPr lang="ro-RO" dirty="0"/>
              <a:t>Uniunii </a:t>
            </a:r>
            <a:r>
              <a:rPr lang="ro-RO" dirty="0" smtClean="0"/>
              <a:t>Europene urmăresc: </a:t>
            </a:r>
          </a:p>
          <a:p>
            <a:r>
              <a:rPr lang="ro-RO" dirty="0" smtClean="0"/>
              <a:t>— </a:t>
            </a:r>
            <a:r>
              <a:rPr lang="ro-RO" dirty="0"/>
              <a:t>să dezvolte dimensiunea europeană a educației și, în special, prin </a:t>
            </a:r>
            <a:r>
              <a:rPr lang="ro-RO" b="1" dirty="0">
                <a:solidFill>
                  <a:schemeClr val="tx1"/>
                </a:solidFill>
              </a:rPr>
              <a:t>învățarea și răspândirea limbilor statelor membre</a:t>
            </a:r>
            <a:r>
              <a:rPr lang="ro-RO" dirty="0"/>
              <a:t>; </a:t>
            </a:r>
            <a:endParaRPr lang="ro-RO" dirty="0" smtClean="0"/>
          </a:p>
          <a:p>
            <a:r>
              <a:rPr lang="ro-RO" dirty="0" smtClean="0"/>
              <a:t>— </a:t>
            </a:r>
            <a:r>
              <a:rPr lang="ro-RO" dirty="0"/>
              <a:t>să favorizeze </a:t>
            </a:r>
            <a:r>
              <a:rPr lang="ro-RO" b="1" dirty="0">
                <a:solidFill>
                  <a:schemeClr val="tx1"/>
                </a:solidFill>
              </a:rPr>
              <a:t>mobilitatea</a:t>
            </a:r>
            <a:r>
              <a:rPr lang="ro-RO" dirty="0"/>
              <a:t> studenților și a profesorilor, inclusiv prin încurajarea recunoașterii universitare a diplomelor și a perioadelor de studiu; </a:t>
            </a:r>
            <a:endParaRPr lang="ro-RO" dirty="0" smtClean="0"/>
          </a:p>
          <a:p>
            <a:r>
              <a:rPr lang="ro-RO" dirty="0" smtClean="0"/>
              <a:t>— </a:t>
            </a:r>
            <a:r>
              <a:rPr lang="ro-RO" dirty="0"/>
              <a:t>să promoveze </a:t>
            </a:r>
            <a:r>
              <a:rPr lang="ro-RO" b="1" dirty="0">
                <a:solidFill>
                  <a:schemeClr val="tx1"/>
                </a:solidFill>
              </a:rPr>
              <a:t>cooperarea </a:t>
            </a:r>
            <a:r>
              <a:rPr lang="ro-RO" dirty="0"/>
              <a:t>dintre instituțiile de învățământ; </a:t>
            </a:r>
            <a:endParaRPr lang="ro-RO" dirty="0" smtClean="0"/>
          </a:p>
          <a:p>
            <a:r>
              <a:rPr lang="ro-RO" dirty="0" smtClean="0"/>
              <a:t>— </a:t>
            </a:r>
            <a:r>
              <a:rPr lang="ro-RO" dirty="0"/>
              <a:t>să dezvolte </a:t>
            </a:r>
            <a:r>
              <a:rPr lang="ro-RO" b="1" dirty="0">
                <a:solidFill>
                  <a:schemeClr val="tx1"/>
                </a:solidFill>
              </a:rPr>
              <a:t>schimbul de informații și de experiență </a:t>
            </a:r>
            <a:r>
              <a:rPr lang="ro-RO" dirty="0"/>
              <a:t>privind problemele comune sistemelor educaționale din statele membre; </a:t>
            </a:r>
            <a:endParaRPr lang="ro-RO" dirty="0" smtClean="0"/>
          </a:p>
          <a:p>
            <a:r>
              <a:rPr lang="ro-RO" dirty="0" smtClean="0"/>
              <a:t>— </a:t>
            </a:r>
            <a:r>
              <a:rPr lang="ro-RO" dirty="0"/>
              <a:t>să favorizeze dezvoltarea schimburilor de tineri și de formatori </a:t>
            </a:r>
            <a:r>
              <a:rPr lang="ro-RO" dirty="0" err="1"/>
              <a:t>socio</a:t>
            </a:r>
            <a:r>
              <a:rPr lang="ro-RO" dirty="0"/>
              <a:t>-educativi și </a:t>
            </a:r>
            <a:r>
              <a:rPr lang="ro-RO" b="1" dirty="0">
                <a:solidFill>
                  <a:schemeClr val="tx1"/>
                </a:solidFill>
              </a:rPr>
              <a:t>să sprijine participarea tinerilor la viața democratică a Europei</a:t>
            </a:r>
            <a:r>
              <a:rPr lang="ro-RO" b="1" dirty="0" smtClean="0">
                <a:solidFill>
                  <a:schemeClr val="bg1"/>
                </a:solidFill>
              </a:rPr>
              <a:t>;</a:t>
            </a:r>
          </a:p>
          <a:p>
            <a:r>
              <a:rPr lang="ro-RO" dirty="0" smtClean="0"/>
              <a:t> </a:t>
            </a:r>
            <a:r>
              <a:rPr lang="ro-RO" dirty="0"/>
              <a:t>— să încurajeze dezvoltarea </a:t>
            </a:r>
            <a:r>
              <a:rPr lang="ro-RO" b="1" dirty="0">
                <a:solidFill>
                  <a:schemeClr val="tx1"/>
                </a:solidFill>
              </a:rPr>
              <a:t>educației la </a:t>
            </a:r>
            <a:r>
              <a:rPr lang="ro-RO" b="1" dirty="0" smtClean="0">
                <a:solidFill>
                  <a:schemeClr val="tx1"/>
                </a:solidFill>
              </a:rPr>
              <a:t>distanță</a:t>
            </a:r>
            <a:r>
              <a:rPr lang="ro-RO" dirty="0"/>
              <a:t>;</a:t>
            </a:r>
            <a:r>
              <a:rPr lang="ro-RO" dirty="0" smtClean="0"/>
              <a:t> </a:t>
            </a:r>
          </a:p>
          <a:p>
            <a:r>
              <a:rPr lang="ro-RO" dirty="0" smtClean="0"/>
              <a:t>— </a:t>
            </a:r>
            <a:r>
              <a:rPr lang="ro-RO" dirty="0"/>
              <a:t>să dezvolte </a:t>
            </a:r>
            <a:r>
              <a:rPr lang="ro-RO" b="1" dirty="0">
                <a:solidFill>
                  <a:schemeClr val="tx1"/>
                </a:solidFill>
              </a:rPr>
              <a:t>dimensiunea europeană a sportului</a:t>
            </a:r>
            <a:r>
              <a:rPr lang="ro-RO" dirty="0"/>
              <a:t>, prin promovarea spiritului de echitate și de deschidere în competițiile sportive și a cooperării între organizațiile cu responsabilități în domeniul sportului, precum și prin protejarea integrității fizice și morale a sportivilor, îndeosebi a celor mai tineri dintre aceștia. </a:t>
            </a:r>
            <a:endParaRPr lang="ro-RO" dirty="0" smtClean="0"/>
          </a:p>
          <a:p>
            <a:r>
              <a:rPr lang="ro-RO" dirty="0" smtClean="0"/>
              <a:t>(</a:t>
            </a:r>
            <a:r>
              <a:rPr lang="ro-RO" dirty="0"/>
              <a:t>3) Uniunea și statele membre favorizează </a:t>
            </a:r>
            <a:r>
              <a:rPr lang="ro-RO" b="1" dirty="0">
                <a:solidFill>
                  <a:schemeClr val="tx1"/>
                </a:solidFill>
              </a:rPr>
              <a:t>cooperarea cu țările terțe </a:t>
            </a:r>
            <a:r>
              <a:rPr lang="ro-RO" dirty="0"/>
              <a:t>și cu organizațiile internaționale care au competențe în domeniul educației și sportului și, în special, cu Consiliul Europei.</a:t>
            </a:r>
          </a:p>
        </p:txBody>
      </p:sp>
    </p:spTree>
    <p:extLst>
      <p:ext uri="{BB962C8B-B14F-4D97-AF65-F5344CB8AC3E}">
        <p14:creationId xmlns:p14="http://schemas.microsoft.com/office/powerpoint/2010/main" val="2542620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248275"/>
          </a:xfrm>
        </p:spPr>
        <p:txBody>
          <a:bodyPr>
            <a:normAutofit/>
          </a:bodyPr>
          <a:lstStyle/>
          <a:p>
            <a:pPr fontAlgn="base"/>
            <a:r>
              <a:rPr lang="ro-RO" b="1" dirty="0"/>
              <a:t>Ziua Europeană a Limbilor</a:t>
            </a:r>
            <a:r>
              <a:rPr lang="ro-RO" dirty="0"/>
              <a:t> este un eveniment organizat anual la data de </a:t>
            </a:r>
            <a:r>
              <a:rPr lang="ro-RO" b="1" dirty="0"/>
              <a:t>26 septembrie</a:t>
            </a:r>
            <a:r>
              <a:rPr lang="ro-RO" dirty="0"/>
              <a:t>, pentru a sărbători diversitatea lingvistică a unui continent care numără</a:t>
            </a:r>
          </a:p>
          <a:p>
            <a:pPr fontAlgn="base"/>
            <a:r>
              <a:rPr lang="ro-RO" dirty="0"/>
              <a:t>peste </a:t>
            </a:r>
            <a:r>
              <a:rPr lang="ro-RO" b="1" dirty="0"/>
              <a:t>200</a:t>
            </a:r>
            <a:r>
              <a:rPr lang="ro-RO" dirty="0"/>
              <a:t> de limbi europene,</a:t>
            </a:r>
          </a:p>
          <a:p>
            <a:pPr fontAlgn="base"/>
            <a:r>
              <a:rPr lang="ro-RO" b="1" dirty="0"/>
              <a:t>24</a:t>
            </a:r>
            <a:r>
              <a:rPr lang="ro-RO" dirty="0"/>
              <a:t> de limbi oficiale ale UE,</a:t>
            </a:r>
          </a:p>
          <a:p>
            <a:pPr fontAlgn="base"/>
            <a:r>
              <a:rPr lang="ro-RO" dirty="0"/>
              <a:t>aproximativ </a:t>
            </a:r>
            <a:r>
              <a:rPr lang="ro-RO" b="1" dirty="0">
                <a:solidFill>
                  <a:schemeClr val="tx1"/>
                </a:solidFill>
              </a:rPr>
              <a:t>60</a:t>
            </a:r>
            <a:r>
              <a:rPr lang="ro-RO" dirty="0"/>
              <a:t> de limbi regionale și minoritare,</a:t>
            </a:r>
          </a:p>
          <a:p>
            <a:pPr fontAlgn="base"/>
            <a:r>
              <a:rPr lang="ro-RO" dirty="0"/>
              <a:t>Este o ocazie de a:</a:t>
            </a:r>
          </a:p>
          <a:p>
            <a:pPr fontAlgn="base"/>
            <a:r>
              <a:rPr lang="ro-RO" dirty="0" smtClean="0"/>
              <a:t>reaminti</a:t>
            </a:r>
            <a:r>
              <a:rPr lang="ro-RO" dirty="0"/>
              <a:t> </a:t>
            </a:r>
            <a:r>
              <a:rPr lang="ro-RO" b="1" dirty="0">
                <a:solidFill>
                  <a:schemeClr val="tx1"/>
                </a:solidFill>
              </a:rPr>
              <a:t>varietatea limbilor</a:t>
            </a:r>
            <a:r>
              <a:rPr lang="ro-RO" dirty="0"/>
              <a:t> vorbite în Europa,</a:t>
            </a:r>
          </a:p>
          <a:p>
            <a:pPr fontAlgn="base"/>
            <a:r>
              <a:rPr lang="ro-RO" dirty="0"/>
              <a:t>promova </a:t>
            </a:r>
            <a:r>
              <a:rPr lang="ro-RO" b="1" dirty="0">
                <a:solidFill>
                  <a:schemeClr val="tx1"/>
                </a:solidFill>
              </a:rPr>
              <a:t>diversitatea culturală</a:t>
            </a:r>
            <a:r>
              <a:rPr lang="ro-RO" dirty="0">
                <a:solidFill>
                  <a:schemeClr val="tx1"/>
                </a:solidFill>
              </a:rPr>
              <a:t> și </a:t>
            </a:r>
            <a:r>
              <a:rPr lang="ro-RO" b="1" dirty="0">
                <a:solidFill>
                  <a:schemeClr val="tx1"/>
                </a:solidFill>
              </a:rPr>
              <a:t>lingvistică</a:t>
            </a:r>
            <a:r>
              <a:rPr lang="ro-RO" dirty="0"/>
              <a:t>,</a:t>
            </a:r>
          </a:p>
          <a:p>
            <a:pPr fontAlgn="base"/>
            <a:r>
              <a:rPr lang="ro-RO" dirty="0" smtClean="0"/>
              <a:t>încurajarea </a:t>
            </a:r>
            <a:r>
              <a:rPr lang="ro-RO" dirty="0">
                <a:solidFill>
                  <a:schemeClr val="bg1"/>
                </a:solidFill>
              </a:rPr>
              <a:t> </a:t>
            </a:r>
            <a:r>
              <a:rPr lang="ro-RO" b="1" dirty="0" smtClean="0">
                <a:solidFill>
                  <a:schemeClr val="bg1"/>
                </a:solidFill>
              </a:rPr>
              <a:t>învățării</a:t>
            </a:r>
            <a:r>
              <a:rPr lang="ro-RO" b="1" dirty="0" smtClean="0">
                <a:solidFill>
                  <a:schemeClr val="tx1"/>
                </a:solidFill>
              </a:rPr>
              <a:t> </a:t>
            </a:r>
            <a:r>
              <a:rPr lang="ro-RO" b="1" dirty="0">
                <a:solidFill>
                  <a:schemeClr val="tx1"/>
                </a:solidFill>
              </a:rPr>
              <a:t>limbilor străine</a:t>
            </a:r>
            <a:r>
              <a:rPr lang="ro-RO" dirty="0"/>
              <a:t> </a:t>
            </a:r>
            <a:r>
              <a:rPr lang="ro-RO" dirty="0">
                <a:solidFill>
                  <a:schemeClr val="bg1"/>
                </a:solidFill>
              </a:rPr>
              <a:t>la orice </a:t>
            </a:r>
            <a:r>
              <a:rPr lang="ro-RO" dirty="0" smtClean="0">
                <a:solidFill>
                  <a:schemeClr val="bg1"/>
                </a:solidFill>
              </a:rPr>
              <a:t>vârstă. </a:t>
            </a:r>
          </a:p>
          <a:p>
            <a:pPr fontAlgn="base"/>
            <a:r>
              <a:rPr lang="ro-RO" dirty="0" smtClean="0">
                <a:solidFill>
                  <a:schemeClr val="bg1"/>
                </a:solidFill>
              </a:rPr>
              <a:t>Cunoașterea </a:t>
            </a:r>
            <a:r>
              <a:rPr lang="ro-RO" dirty="0">
                <a:solidFill>
                  <a:schemeClr val="bg1"/>
                </a:solidFill>
              </a:rPr>
              <a:t>mai multor limbi facilitează comunicarea cu alte persoane și accesul la locuri de </a:t>
            </a:r>
            <a:r>
              <a:rPr lang="ro-RO" dirty="0" smtClean="0">
                <a:solidFill>
                  <a:schemeClr val="bg1"/>
                </a:solidFill>
              </a:rPr>
              <a:t>muncă.</a:t>
            </a:r>
          </a:p>
          <a:p>
            <a:endParaRPr lang="ro-RO" dirty="0"/>
          </a:p>
        </p:txBody>
      </p:sp>
    </p:spTree>
    <p:extLst>
      <p:ext uri="{BB962C8B-B14F-4D97-AF65-F5344CB8AC3E}">
        <p14:creationId xmlns:p14="http://schemas.microsoft.com/office/powerpoint/2010/main" val="3556253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7000" r="-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429250"/>
          </a:xfrm>
        </p:spPr>
        <p:txBody>
          <a:bodyPr>
            <a:normAutofit/>
          </a:bodyPr>
          <a:lstStyle/>
          <a:p>
            <a:pPr lvl="0" fontAlgn="base"/>
            <a:endParaRPr lang="ro-RO" dirty="0" smtClean="0">
              <a:hlinkClick r:id="rId3"/>
            </a:endParaRPr>
          </a:p>
          <a:p>
            <a:pPr lvl="0" fontAlgn="base"/>
            <a:r>
              <a:rPr lang="ro-RO" dirty="0" smtClean="0">
                <a:hlinkClick r:id="rId3"/>
              </a:rPr>
              <a:t>Limbile </a:t>
            </a:r>
            <a:r>
              <a:rPr lang="ro-RO" dirty="0">
                <a:hlinkClick r:id="rId3"/>
              </a:rPr>
              <a:t>străine pe platforma </a:t>
            </a:r>
            <a:r>
              <a:rPr lang="ro-RO" b="1" dirty="0" err="1">
                <a:hlinkClick r:id="rId3"/>
              </a:rPr>
              <a:t>School</a:t>
            </a:r>
            <a:r>
              <a:rPr lang="ro-RO" b="1" dirty="0">
                <a:hlinkClick r:id="rId3"/>
              </a:rPr>
              <a:t> </a:t>
            </a:r>
            <a:r>
              <a:rPr lang="ro-RO" b="1" dirty="0" err="1">
                <a:hlinkClick r:id="rId3"/>
              </a:rPr>
              <a:t>Education</a:t>
            </a:r>
            <a:r>
              <a:rPr lang="ro-RO" b="1" dirty="0">
                <a:hlinkClick r:id="rId3"/>
              </a:rPr>
              <a:t> Gateway</a:t>
            </a:r>
            <a:endParaRPr lang="ro-RO" b="1" dirty="0"/>
          </a:p>
          <a:p>
            <a:pPr marL="0" indent="0" fontAlgn="base">
              <a:buNone/>
            </a:pPr>
            <a:r>
              <a:rPr lang="ro-RO" b="1" dirty="0"/>
              <a:t> </a:t>
            </a:r>
          </a:p>
          <a:p>
            <a:pPr lvl="0" fontAlgn="base"/>
            <a:r>
              <a:rPr lang="ro-RO" dirty="0">
                <a:hlinkClick r:id="rId4"/>
              </a:rPr>
              <a:t>Limbile străine pe </a:t>
            </a:r>
            <a:r>
              <a:rPr lang="ro-RO" b="1" dirty="0">
                <a:hlinkClick r:id="rId4"/>
              </a:rPr>
              <a:t>EPALE</a:t>
            </a:r>
            <a:endParaRPr lang="ro-RO" b="1" dirty="0"/>
          </a:p>
          <a:p>
            <a:pPr fontAlgn="base"/>
            <a:endParaRPr lang="ro-RO" dirty="0"/>
          </a:p>
          <a:p>
            <a:pPr lvl="0" fontAlgn="base"/>
            <a:r>
              <a:rPr lang="ro-RO" dirty="0">
                <a:hlinkClick r:id="rId5"/>
              </a:rPr>
              <a:t>Platforma de sprijin lingvistic on-line </a:t>
            </a:r>
            <a:r>
              <a:rPr lang="ro-RO" b="1" dirty="0">
                <a:solidFill>
                  <a:schemeClr val="tx1"/>
                </a:solidFill>
                <a:hlinkClick r:id="rId5"/>
              </a:rPr>
              <a:t>Erasmus+</a:t>
            </a:r>
            <a:endParaRPr lang="ro-RO" b="1" dirty="0">
              <a:solidFill>
                <a:schemeClr val="tx1"/>
              </a:solidFill>
            </a:endParaRPr>
          </a:p>
          <a:p>
            <a:pPr fontAlgn="base"/>
            <a:endParaRPr lang="ro-RO" dirty="0"/>
          </a:p>
          <a:p>
            <a:pPr lvl="0" fontAlgn="base"/>
            <a:r>
              <a:rPr lang="ro-RO" b="1" dirty="0" err="1">
                <a:hlinkClick r:id="rId6"/>
              </a:rPr>
              <a:t>Translating</a:t>
            </a:r>
            <a:r>
              <a:rPr lang="ro-RO" b="1" dirty="0">
                <a:hlinkClick r:id="rId6"/>
              </a:rPr>
              <a:t> for Europe </a:t>
            </a:r>
            <a:r>
              <a:rPr lang="ro-RO" dirty="0">
                <a:hlinkClick r:id="rId6"/>
              </a:rPr>
              <a:t>pe Facebook</a:t>
            </a:r>
            <a:endParaRPr lang="ro-RO" dirty="0"/>
          </a:p>
          <a:p>
            <a:pPr marL="0" indent="0" fontAlgn="base">
              <a:buNone/>
            </a:pPr>
            <a:endParaRPr lang="ro-RO" dirty="0"/>
          </a:p>
          <a:p>
            <a:pPr lvl="0" fontAlgn="base"/>
            <a:r>
              <a:rPr lang="ro-RO" dirty="0" err="1">
                <a:hlinkClick r:id="rId7"/>
              </a:rPr>
              <a:t>Translating</a:t>
            </a:r>
            <a:r>
              <a:rPr lang="ro-RO" dirty="0">
                <a:hlinkClick r:id="rId7"/>
              </a:rPr>
              <a:t> for EU pe </a:t>
            </a:r>
            <a:r>
              <a:rPr lang="ro-RO" b="1" dirty="0" err="1">
                <a:hlinkClick r:id="rId7"/>
              </a:rPr>
              <a:t>Twitter</a:t>
            </a:r>
            <a:endParaRPr lang="ro-RO" b="1" dirty="0"/>
          </a:p>
          <a:p>
            <a:endParaRPr lang="ro-RO" dirty="0"/>
          </a:p>
        </p:txBody>
      </p:sp>
    </p:spTree>
    <p:extLst>
      <p:ext uri="{BB962C8B-B14F-4D97-AF65-F5344CB8AC3E}">
        <p14:creationId xmlns:p14="http://schemas.microsoft.com/office/powerpoint/2010/main" val="27065806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blipFill>
            <a:blip r:embed="rId2"/>
            <a:stretch>
              <a:fillRect/>
            </a:stretch>
          </a:blipFill>
        </p:spPr>
        <p:txBody>
          <a:bodyPr/>
          <a:lstStyle/>
          <a:p>
            <a:endParaRPr lang="ro-RO" dirty="0"/>
          </a:p>
        </p:txBody>
      </p:sp>
      <p:sp>
        <p:nvSpPr>
          <p:cNvPr id="3" name="Content Placeholder 2"/>
          <p:cNvSpPr>
            <a:spLocks noGrp="1"/>
          </p:cNvSpPr>
          <p:nvPr>
            <p:ph idx="1"/>
          </p:nvPr>
        </p:nvSpPr>
        <p:spPr/>
        <p:txBody>
          <a:bodyPr>
            <a:normAutofit lnSpcReduction="10000"/>
          </a:bodyPr>
          <a:lstStyle/>
          <a:p>
            <a:pPr fontAlgn="base"/>
            <a:endParaRPr lang="ro-RO" dirty="0" smtClean="0"/>
          </a:p>
          <a:p>
            <a:pPr fontAlgn="base"/>
            <a:r>
              <a:rPr lang="ro-RO" b="1" dirty="0" smtClean="0">
                <a:solidFill>
                  <a:schemeClr val="tx1"/>
                </a:solidFill>
              </a:rPr>
              <a:t>Limbile </a:t>
            </a:r>
            <a:r>
              <a:rPr lang="ro-RO" b="1" dirty="0">
                <a:solidFill>
                  <a:schemeClr val="tx1"/>
                </a:solidFill>
              </a:rPr>
              <a:t>definesc identități personale</a:t>
            </a:r>
            <a:r>
              <a:rPr lang="ro-RO" dirty="0"/>
              <a:t>, dar fac parte în egală măsură dintr-un patrimoniu comun. Ele pot servi drept punte de legătură cu alți oameni și pot deschide calea către alte țări și culturi, promovând înțelegerea reciprocă. </a:t>
            </a:r>
            <a:endParaRPr lang="ro-RO" dirty="0" smtClean="0"/>
          </a:p>
          <a:p>
            <a:pPr fontAlgn="base"/>
            <a:r>
              <a:rPr lang="ro-RO" dirty="0" smtClean="0"/>
              <a:t>O </a:t>
            </a:r>
            <a:r>
              <a:rPr lang="ro-RO" dirty="0"/>
              <a:t>politică de succes în materie de </a:t>
            </a:r>
            <a:r>
              <a:rPr lang="ro-RO" b="1" dirty="0">
                <a:solidFill>
                  <a:schemeClr val="tx1"/>
                </a:solidFill>
              </a:rPr>
              <a:t>multilingvism</a:t>
            </a:r>
            <a:r>
              <a:rPr lang="ro-RO" dirty="0">
                <a:solidFill>
                  <a:schemeClr val="tx1"/>
                </a:solidFill>
              </a:rPr>
              <a:t> </a:t>
            </a:r>
            <a:r>
              <a:rPr lang="ro-RO" dirty="0"/>
              <a:t>le poate oferi cetățenilor mai multe șanse de a reuși în viață, mai exact de a-și găsi un loc de muncă, de a avea mai ușor acces la servicii și de a-și valorifica mai bine drepturile. </a:t>
            </a:r>
            <a:endParaRPr lang="ro-RO" dirty="0" smtClean="0"/>
          </a:p>
          <a:p>
            <a:pPr fontAlgn="base"/>
            <a:r>
              <a:rPr lang="ro-RO" dirty="0" smtClean="0"/>
              <a:t>De </a:t>
            </a:r>
            <a:r>
              <a:rPr lang="ro-RO" dirty="0"/>
              <a:t>asemenea, </a:t>
            </a:r>
            <a:r>
              <a:rPr lang="ro-RO" b="1" dirty="0">
                <a:solidFill>
                  <a:schemeClr val="tx1"/>
                </a:solidFill>
              </a:rPr>
              <a:t>sprijină solidaritatea </a:t>
            </a:r>
            <a:r>
              <a:rPr lang="ro-RO" dirty="0"/>
              <a:t>prin </a:t>
            </a:r>
            <a:r>
              <a:rPr lang="ro-RO" b="1" dirty="0">
                <a:solidFill>
                  <a:schemeClr val="tx1"/>
                </a:solidFill>
              </a:rPr>
              <a:t>îmbunătățirea</a:t>
            </a:r>
            <a:r>
              <a:rPr lang="ro-RO" dirty="0">
                <a:solidFill>
                  <a:schemeClr val="tx1"/>
                </a:solidFill>
              </a:rPr>
              <a:t> </a:t>
            </a:r>
            <a:r>
              <a:rPr lang="ro-RO" b="1" dirty="0">
                <a:solidFill>
                  <a:schemeClr val="tx1"/>
                </a:solidFill>
              </a:rPr>
              <a:t>dialogului</a:t>
            </a:r>
            <a:r>
              <a:rPr lang="ro-RO" dirty="0">
                <a:solidFill>
                  <a:schemeClr val="tx1"/>
                </a:solidFill>
              </a:rPr>
              <a:t> </a:t>
            </a:r>
            <a:r>
              <a:rPr lang="ro-RO" b="1" dirty="0">
                <a:solidFill>
                  <a:schemeClr val="tx1"/>
                </a:solidFill>
              </a:rPr>
              <a:t>intercultural</a:t>
            </a:r>
            <a:r>
              <a:rPr lang="ro-RO" dirty="0">
                <a:solidFill>
                  <a:schemeClr val="tx1"/>
                </a:solidFill>
              </a:rPr>
              <a:t> </a:t>
            </a:r>
            <a:r>
              <a:rPr lang="ro-RO" dirty="0"/>
              <a:t>și a </a:t>
            </a:r>
            <a:r>
              <a:rPr lang="ro-RO" b="1" dirty="0">
                <a:solidFill>
                  <a:schemeClr val="tx1"/>
                </a:solidFill>
              </a:rPr>
              <a:t>coeziunii sociale</a:t>
            </a:r>
            <a:r>
              <a:rPr lang="ro-RO" dirty="0"/>
              <a:t>.</a:t>
            </a:r>
          </a:p>
          <a:p>
            <a:endParaRPr lang="ro-RO" dirty="0"/>
          </a:p>
        </p:txBody>
      </p:sp>
    </p:spTree>
    <p:extLst>
      <p:ext uri="{BB962C8B-B14F-4D97-AF65-F5344CB8AC3E}">
        <p14:creationId xmlns:p14="http://schemas.microsoft.com/office/powerpoint/2010/main" val="2241208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14128" y="1672390"/>
            <a:ext cx="8534400" cy="3615267"/>
          </a:xfrm>
        </p:spPr>
        <p:txBody>
          <a:bodyPr>
            <a:normAutofit/>
          </a:bodyPr>
          <a:lstStyle/>
          <a:p>
            <a:pPr marL="0" indent="0" algn="ctr">
              <a:buNone/>
            </a:pPr>
            <a:r>
              <a:rPr lang="ro-RO" sz="4400" b="1" dirty="0" smtClean="0">
                <a:solidFill>
                  <a:schemeClr val="tx1"/>
                </a:solidFill>
              </a:rPr>
              <a:t>RECONFIGURAREA COMPETENȚELOR-CHEIE</a:t>
            </a:r>
          </a:p>
          <a:p>
            <a:pPr marL="0" indent="0" algn="ctr">
              <a:buNone/>
            </a:pPr>
            <a:r>
              <a:rPr lang="en-US" sz="3000" dirty="0"/>
              <a:t>ANNEX to the </a:t>
            </a:r>
            <a:r>
              <a:rPr lang="en-US" sz="3000" b="1" dirty="0">
                <a:solidFill>
                  <a:srgbClr val="FFFF00"/>
                </a:solidFill>
              </a:rPr>
              <a:t>Proposal for a Council Recommendation on Key Competences for Lifelong Learning </a:t>
            </a:r>
            <a:r>
              <a:rPr lang="en-US" sz="3000" dirty="0"/>
              <a:t>{SWD(</a:t>
            </a:r>
            <a:r>
              <a:rPr lang="en-US" sz="3000" b="1" dirty="0">
                <a:solidFill>
                  <a:srgbClr val="FFFF00"/>
                </a:solidFill>
              </a:rPr>
              <a:t>2018</a:t>
            </a:r>
            <a:r>
              <a:rPr lang="en-US" sz="3000" dirty="0"/>
              <a:t>) 14 final} </a:t>
            </a:r>
            <a:endParaRPr lang="ro-RO" sz="3000" dirty="0"/>
          </a:p>
          <a:p>
            <a:pPr marL="0" indent="0" algn="ctr">
              <a:buNone/>
            </a:pPr>
            <a:endParaRPr lang="ro-RO" sz="4400" b="1" dirty="0">
              <a:solidFill>
                <a:schemeClr val="tx1"/>
              </a:solidFill>
            </a:endParaRPr>
          </a:p>
        </p:txBody>
      </p:sp>
    </p:spTree>
    <p:extLst>
      <p:ext uri="{BB962C8B-B14F-4D97-AF65-F5344CB8AC3E}">
        <p14:creationId xmlns:p14="http://schemas.microsoft.com/office/powerpoint/2010/main" val="27057517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1000" b="-3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686425"/>
          </a:xfrm>
        </p:spPr>
        <p:txBody>
          <a:bodyPr/>
          <a:lstStyle/>
          <a:p>
            <a:pPr marL="0" indent="0" algn="ctr">
              <a:buNone/>
            </a:pPr>
            <a:r>
              <a:rPr lang="ro-RO" sz="3200" b="1" dirty="0" smtClean="0">
                <a:solidFill>
                  <a:schemeClr val="accent1">
                    <a:lumMod val="60000"/>
                    <a:lumOff val="40000"/>
                  </a:schemeClr>
                </a:solidFill>
              </a:rPr>
              <a:t>KEY COMPETENCES </a:t>
            </a:r>
            <a:endParaRPr lang="ro-RO" sz="3200" dirty="0" smtClean="0">
              <a:solidFill>
                <a:schemeClr val="accent1">
                  <a:lumMod val="60000"/>
                  <a:lumOff val="40000"/>
                </a:schemeClr>
              </a:solidFill>
            </a:endParaRPr>
          </a:p>
          <a:p>
            <a:r>
              <a:rPr lang="en-US" dirty="0" smtClean="0"/>
              <a:t>For </a:t>
            </a:r>
            <a:r>
              <a:rPr lang="en-US" dirty="0"/>
              <a:t>the purposes of this Recommendation, competences are defined as a </a:t>
            </a:r>
            <a:r>
              <a:rPr lang="en-US" b="1" dirty="0">
                <a:solidFill>
                  <a:schemeClr val="accent1">
                    <a:lumMod val="60000"/>
                    <a:lumOff val="40000"/>
                  </a:schemeClr>
                </a:solidFill>
              </a:rPr>
              <a:t>combination of knowledge, skills and attitudes</a:t>
            </a:r>
            <a:r>
              <a:rPr lang="en-US" dirty="0"/>
              <a:t>, where: </a:t>
            </a:r>
          </a:p>
          <a:p>
            <a:endParaRPr lang="ro-RO" dirty="0" smtClean="0"/>
          </a:p>
          <a:p>
            <a:r>
              <a:rPr lang="en-US" dirty="0" smtClean="0"/>
              <a:t>a</a:t>
            </a:r>
            <a:r>
              <a:rPr lang="en-US" dirty="0"/>
              <a:t>) </a:t>
            </a:r>
            <a:r>
              <a:rPr lang="en-US" b="1" dirty="0" smtClean="0">
                <a:solidFill>
                  <a:srgbClr val="0070C0"/>
                </a:solidFill>
              </a:rPr>
              <a:t>KNOWLEDGE</a:t>
            </a:r>
            <a:r>
              <a:rPr lang="en-US" dirty="0" smtClean="0"/>
              <a:t> </a:t>
            </a:r>
            <a:r>
              <a:rPr lang="en-US" dirty="0"/>
              <a:t>is composed of the facts and figures, concepts, ideas and theories which are already established and support the understanding of a certain area or subject; </a:t>
            </a:r>
          </a:p>
          <a:p>
            <a:endParaRPr lang="ro-RO" dirty="0" smtClean="0"/>
          </a:p>
          <a:p>
            <a:r>
              <a:rPr lang="en-US" dirty="0" smtClean="0"/>
              <a:t>b</a:t>
            </a:r>
            <a:r>
              <a:rPr lang="en-US" dirty="0"/>
              <a:t>) </a:t>
            </a:r>
            <a:r>
              <a:rPr lang="en-US" b="1" dirty="0" smtClean="0">
                <a:solidFill>
                  <a:srgbClr val="0070C0"/>
                </a:solidFill>
              </a:rPr>
              <a:t>SKILLS</a:t>
            </a:r>
            <a:r>
              <a:rPr lang="en-US" dirty="0" smtClean="0"/>
              <a:t> </a:t>
            </a:r>
            <a:r>
              <a:rPr lang="en-US" dirty="0"/>
              <a:t>are defined as the ability and capacity to carry out processes and use the existing knowledge to achieve results; </a:t>
            </a:r>
          </a:p>
          <a:p>
            <a:endParaRPr lang="ro-RO" dirty="0" smtClean="0"/>
          </a:p>
          <a:p>
            <a:r>
              <a:rPr lang="en-US" dirty="0" smtClean="0"/>
              <a:t>c</a:t>
            </a:r>
            <a:r>
              <a:rPr lang="en-US" dirty="0"/>
              <a:t>) </a:t>
            </a:r>
            <a:r>
              <a:rPr lang="en-US" b="1" dirty="0" smtClean="0">
                <a:solidFill>
                  <a:srgbClr val="0070C0"/>
                </a:solidFill>
              </a:rPr>
              <a:t>ATTITUDES </a:t>
            </a:r>
            <a:r>
              <a:rPr lang="en-US" dirty="0" smtClean="0"/>
              <a:t>describe </a:t>
            </a:r>
            <a:r>
              <a:rPr lang="en-US" dirty="0"/>
              <a:t>the disposition and mind-sets to act or react to ideas, persons or situations. </a:t>
            </a:r>
            <a:endParaRPr lang="ro-RO" dirty="0"/>
          </a:p>
          <a:p>
            <a:endParaRPr lang="ro-RO" dirty="0"/>
          </a:p>
        </p:txBody>
      </p:sp>
    </p:spTree>
    <p:extLst>
      <p:ext uri="{BB962C8B-B14F-4D97-AF65-F5344CB8AC3E}">
        <p14:creationId xmlns:p14="http://schemas.microsoft.com/office/powerpoint/2010/main" val="4853486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117138" cy="5419725"/>
          </a:xfrm>
        </p:spPr>
        <p:txBody>
          <a:bodyPr/>
          <a:lstStyle/>
          <a:p>
            <a:pPr marL="0" indent="0" algn="ctr">
              <a:buNone/>
            </a:pPr>
            <a:r>
              <a:rPr lang="en-US" sz="2800" b="1" dirty="0">
                <a:solidFill>
                  <a:schemeClr val="tx1"/>
                </a:solidFill>
              </a:rPr>
              <a:t>The main aims of the Reference Framework are to</a:t>
            </a:r>
            <a:r>
              <a:rPr lang="en-US" sz="2800" b="1" dirty="0" smtClean="0">
                <a:solidFill>
                  <a:schemeClr val="tx1"/>
                </a:solidFill>
              </a:rPr>
              <a:t>:</a:t>
            </a:r>
            <a:endParaRPr lang="ro-RO" sz="2800" b="1" dirty="0" smtClean="0">
              <a:solidFill>
                <a:schemeClr val="tx1"/>
              </a:solidFill>
            </a:endParaRPr>
          </a:p>
          <a:p>
            <a:pPr marL="0" indent="0" algn="ctr">
              <a:buNone/>
            </a:pPr>
            <a:r>
              <a:rPr lang="en-US" sz="2800" b="1" dirty="0" smtClean="0">
                <a:solidFill>
                  <a:schemeClr val="tx1"/>
                </a:solidFill>
              </a:rPr>
              <a:t> </a:t>
            </a:r>
            <a:endParaRPr lang="en-US" sz="2800" b="1" dirty="0">
              <a:solidFill>
                <a:schemeClr val="tx1"/>
              </a:solidFill>
            </a:endParaRPr>
          </a:p>
          <a:p>
            <a:r>
              <a:rPr lang="en-US" b="1" dirty="0">
                <a:solidFill>
                  <a:schemeClr val="tx1"/>
                </a:solidFill>
              </a:rPr>
              <a:t>a) identify and define the key competences necessary for employability, personal fulfilment, active citizenship and social inclusion; </a:t>
            </a:r>
            <a:endParaRPr lang="ro-RO" b="1" dirty="0" smtClean="0">
              <a:solidFill>
                <a:schemeClr val="tx1"/>
              </a:solidFill>
            </a:endParaRPr>
          </a:p>
          <a:p>
            <a:pPr marL="0" indent="0">
              <a:buNone/>
            </a:pPr>
            <a:endParaRPr lang="en-US" b="1" dirty="0">
              <a:solidFill>
                <a:schemeClr val="tx1"/>
              </a:solidFill>
            </a:endParaRPr>
          </a:p>
          <a:p>
            <a:r>
              <a:rPr lang="en-US" b="1" dirty="0">
                <a:solidFill>
                  <a:schemeClr val="tx1"/>
                </a:solidFill>
              </a:rPr>
              <a:t>b) provide a European reference tool for policy makers, education and training providers, educational staff, employers, and learners themselves; </a:t>
            </a:r>
            <a:endParaRPr lang="ro-RO" b="1" dirty="0" smtClean="0">
              <a:solidFill>
                <a:schemeClr val="tx1"/>
              </a:solidFill>
            </a:endParaRPr>
          </a:p>
          <a:p>
            <a:pPr marL="0" indent="0">
              <a:buNone/>
            </a:pPr>
            <a:endParaRPr lang="en-US" b="1" dirty="0">
              <a:solidFill>
                <a:schemeClr val="tx1"/>
              </a:solidFill>
            </a:endParaRPr>
          </a:p>
          <a:p>
            <a:r>
              <a:rPr lang="en-US" b="1" dirty="0">
                <a:solidFill>
                  <a:schemeClr val="tx1"/>
                </a:solidFill>
              </a:rPr>
              <a:t>c) support efforts at European, national, regional and local level to foster competence development in a lifelong learning perspective. </a:t>
            </a:r>
            <a:endParaRPr lang="ro-RO" b="1" dirty="0">
              <a:solidFill>
                <a:schemeClr val="tx1"/>
              </a:solidFill>
            </a:endParaRPr>
          </a:p>
        </p:txBody>
      </p:sp>
    </p:spTree>
    <p:extLst>
      <p:ext uri="{BB962C8B-B14F-4D97-AF65-F5344CB8AC3E}">
        <p14:creationId xmlns:p14="http://schemas.microsoft.com/office/powerpoint/2010/main" val="24524107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391150"/>
          </a:xfrm>
        </p:spPr>
        <p:txBody>
          <a:bodyPr>
            <a:normAutofit/>
          </a:bodyPr>
          <a:lstStyle/>
          <a:p>
            <a:endParaRPr lang="ro-RO" dirty="0"/>
          </a:p>
          <a:p>
            <a:r>
              <a:rPr lang="en-US" dirty="0"/>
              <a:t> </a:t>
            </a:r>
            <a:endParaRPr lang="ro-RO" dirty="0"/>
          </a:p>
        </p:txBody>
      </p:sp>
      <p:sp>
        <p:nvSpPr>
          <p:cNvPr id="4" name="Rectangle 3"/>
          <p:cNvSpPr/>
          <p:nvPr/>
        </p:nvSpPr>
        <p:spPr>
          <a:xfrm>
            <a:off x="684212" y="304800"/>
            <a:ext cx="10763250" cy="5632311"/>
          </a:xfrm>
          <a:prstGeom prst="rect">
            <a:avLst/>
          </a:prstGeom>
        </p:spPr>
        <p:txBody>
          <a:bodyPr wrap="square">
            <a:spAutoFit/>
          </a:bodyPr>
          <a:lstStyle/>
          <a:p>
            <a:endParaRPr lang="ro-RO" dirty="0"/>
          </a:p>
          <a:p>
            <a:r>
              <a:rPr lang="en-US" dirty="0"/>
              <a:t> ANNEX to the Proposal for a Council Recommendation on </a:t>
            </a:r>
            <a:r>
              <a:rPr lang="en-US" b="1" dirty="0">
                <a:solidFill>
                  <a:srgbClr val="FF0000"/>
                </a:solidFill>
              </a:rPr>
              <a:t>Key Competences for Lifelong Learning</a:t>
            </a:r>
            <a:r>
              <a:rPr lang="en-US" dirty="0"/>
              <a:t> {SWD(</a:t>
            </a:r>
            <a:r>
              <a:rPr lang="en-US" b="1" dirty="0">
                <a:solidFill>
                  <a:srgbClr val="FF0000"/>
                </a:solidFill>
              </a:rPr>
              <a:t>2018</a:t>
            </a:r>
            <a:r>
              <a:rPr lang="en-US" dirty="0"/>
              <a:t>) 14 final} </a:t>
            </a:r>
            <a:endParaRPr lang="ro-RO" dirty="0" smtClean="0">
              <a:solidFill>
                <a:srgbClr val="000000"/>
              </a:solidFill>
              <a:latin typeface="Times New Roman" panose="02020603050405020304" pitchFamily="18" charset="0"/>
            </a:endParaRPr>
          </a:p>
          <a:p>
            <a:r>
              <a:rPr lang="en-US" dirty="0" smtClean="0">
                <a:solidFill>
                  <a:srgbClr val="000000"/>
                </a:solidFill>
                <a:latin typeface="Times New Roman" panose="02020603050405020304" pitchFamily="18" charset="0"/>
              </a:rPr>
              <a:t>The </a:t>
            </a:r>
            <a:r>
              <a:rPr lang="en-US" dirty="0">
                <a:solidFill>
                  <a:srgbClr val="000000"/>
                </a:solidFill>
                <a:latin typeface="Times New Roman" panose="02020603050405020304" pitchFamily="18" charset="0"/>
              </a:rPr>
              <a:t>key competences are all considered equally important; each of them contributes to a successful life in society. Competences can be applied in many different contexts and in a variety of combinations. They overlap and interlock; aspects essential to one domain will support competence in another. Skills such as critical thinking, problem solving, team work, communication and negotiation skills, analytical skills, creativity, and intercultural skills are embedded throughout the key competences</a:t>
            </a:r>
            <a:r>
              <a:rPr lang="en-US" dirty="0" smtClean="0">
                <a:solidFill>
                  <a:srgbClr val="000000"/>
                </a:solidFill>
                <a:latin typeface="Times New Roman" panose="02020603050405020304" pitchFamily="18" charset="0"/>
              </a:rPr>
              <a:t>.</a:t>
            </a:r>
            <a:endParaRPr lang="ro-RO" dirty="0" smtClean="0">
              <a:solidFill>
                <a:srgbClr val="000000"/>
              </a:solidFill>
              <a:latin typeface="Times New Roman" panose="02020603050405020304" pitchFamily="18" charset="0"/>
            </a:endParaRPr>
          </a:p>
          <a:p>
            <a:r>
              <a:rPr lang="en-US" dirty="0" smtClean="0">
                <a:solidFill>
                  <a:srgbClr val="000000"/>
                </a:solidFill>
                <a:latin typeface="Times New Roman" panose="02020603050405020304" pitchFamily="18" charset="0"/>
              </a:rPr>
              <a:t> </a:t>
            </a:r>
            <a:endParaRPr lang="ro-RO" dirty="0"/>
          </a:p>
          <a:p>
            <a:r>
              <a:rPr lang="en-US" dirty="0"/>
              <a:t>The Reference Framework sets out eight key competences: </a:t>
            </a:r>
            <a:endParaRPr lang="ro-RO" dirty="0" smtClean="0"/>
          </a:p>
          <a:p>
            <a:endParaRPr lang="ro-RO" dirty="0"/>
          </a:p>
          <a:p>
            <a:r>
              <a:rPr lang="ro-RO" dirty="0"/>
              <a:t> </a:t>
            </a:r>
            <a:r>
              <a:rPr lang="ro-RO" b="1" dirty="0" err="1">
                <a:solidFill>
                  <a:srgbClr val="FFFF00"/>
                </a:solidFill>
              </a:rPr>
              <a:t>Literacy</a:t>
            </a:r>
            <a:r>
              <a:rPr lang="ro-RO" b="1" dirty="0">
                <a:solidFill>
                  <a:srgbClr val="FFFF00"/>
                </a:solidFill>
              </a:rPr>
              <a:t> </a:t>
            </a:r>
            <a:r>
              <a:rPr lang="ro-RO" b="1" dirty="0" err="1">
                <a:solidFill>
                  <a:srgbClr val="FFFF00"/>
                </a:solidFill>
              </a:rPr>
              <a:t>competence</a:t>
            </a:r>
            <a:r>
              <a:rPr lang="ro-RO" dirty="0"/>
              <a:t>; </a:t>
            </a:r>
          </a:p>
          <a:p>
            <a:r>
              <a:rPr lang="ro-RO" dirty="0"/>
              <a:t> </a:t>
            </a:r>
            <a:r>
              <a:rPr lang="ro-RO" b="1" dirty="0" err="1">
                <a:solidFill>
                  <a:srgbClr val="FFFF00"/>
                </a:solidFill>
              </a:rPr>
              <a:t>Languages</a:t>
            </a:r>
            <a:r>
              <a:rPr lang="ro-RO" b="1" dirty="0">
                <a:solidFill>
                  <a:srgbClr val="FFFF00"/>
                </a:solidFill>
              </a:rPr>
              <a:t> </a:t>
            </a:r>
            <a:r>
              <a:rPr lang="ro-RO" b="1" dirty="0" err="1">
                <a:solidFill>
                  <a:srgbClr val="FFFF00"/>
                </a:solidFill>
              </a:rPr>
              <a:t>competence</a:t>
            </a:r>
            <a:r>
              <a:rPr lang="ro-RO" dirty="0"/>
              <a:t>; </a:t>
            </a:r>
          </a:p>
          <a:p>
            <a:r>
              <a:rPr lang="en-US" dirty="0"/>
              <a:t> Mathematical competence and competence in science, technology and engineering and; </a:t>
            </a:r>
          </a:p>
          <a:p>
            <a:r>
              <a:rPr lang="ro-RO" dirty="0"/>
              <a:t> Digital </a:t>
            </a:r>
            <a:r>
              <a:rPr lang="ro-RO" dirty="0" err="1"/>
              <a:t>competence</a:t>
            </a:r>
            <a:r>
              <a:rPr lang="ro-RO" dirty="0"/>
              <a:t>; </a:t>
            </a:r>
          </a:p>
          <a:p>
            <a:r>
              <a:rPr lang="en-US" dirty="0"/>
              <a:t> Personal, social and learning competence; </a:t>
            </a:r>
          </a:p>
          <a:p>
            <a:r>
              <a:rPr lang="ro-RO" dirty="0"/>
              <a:t> Civic </a:t>
            </a:r>
            <a:r>
              <a:rPr lang="ro-RO" dirty="0" err="1"/>
              <a:t>competence</a:t>
            </a:r>
            <a:r>
              <a:rPr lang="ro-RO" dirty="0"/>
              <a:t>; </a:t>
            </a:r>
          </a:p>
          <a:p>
            <a:r>
              <a:rPr lang="ro-RO" dirty="0"/>
              <a:t> </a:t>
            </a:r>
            <a:r>
              <a:rPr lang="ro-RO" dirty="0" err="1"/>
              <a:t>Entrepreneurship</a:t>
            </a:r>
            <a:r>
              <a:rPr lang="ro-RO" dirty="0"/>
              <a:t> </a:t>
            </a:r>
            <a:r>
              <a:rPr lang="ro-RO" dirty="0" err="1"/>
              <a:t>competence</a:t>
            </a:r>
            <a:r>
              <a:rPr lang="ro-RO" dirty="0"/>
              <a:t>; </a:t>
            </a:r>
          </a:p>
          <a:p>
            <a:r>
              <a:rPr lang="en-US" dirty="0"/>
              <a:t> </a:t>
            </a:r>
            <a:r>
              <a:rPr lang="en-US" b="1" dirty="0">
                <a:solidFill>
                  <a:srgbClr val="FFFF00"/>
                </a:solidFill>
              </a:rPr>
              <a:t>Cultural awareness and expression competence</a:t>
            </a:r>
            <a:r>
              <a:rPr lang="en-US" b="1" dirty="0">
                <a:solidFill>
                  <a:schemeClr val="tx2">
                    <a:lumMod val="20000"/>
                    <a:lumOff val="80000"/>
                  </a:schemeClr>
                </a:solidFill>
              </a:rPr>
              <a:t>. </a:t>
            </a:r>
          </a:p>
          <a:p>
            <a:endParaRPr lang="ro-RO" dirty="0"/>
          </a:p>
        </p:txBody>
      </p:sp>
    </p:spTree>
    <p:extLst>
      <p:ext uri="{BB962C8B-B14F-4D97-AF65-F5344CB8AC3E}">
        <p14:creationId xmlns:p14="http://schemas.microsoft.com/office/powerpoint/2010/main" val="4282753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086350"/>
            <a:ext cx="8534400" cy="908049"/>
          </a:xfrm>
        </p:spPr>
        <p:txBody>
          <a:bodyPr>
            <a:normAutofit fontScale="90000"/>
          </a:bodyPr>
          <a:lstStyle/>
          <a:p>
            <a:r>
              <a:rPr lang="ro-RO" dirty="0"/>
              <a:t/>
            </a:r>
            <a:br>
              <a:rPr lang="ro-RO" dirty="0"/>
            </a:br>
            <a:r>
              <a:rPr lang="ro-RO" dirty="0" smtClean="0"/>
              <a:t>1. </a:t>
            </a:r>
            <a:r>
              <a:rPr lang="ro-RO" b="1" dirty="0" err="1" smtClean="0">
                <a:solidFill>
                  <a:srgbClr val="FFFF00"/>
                </a:solidFill>
              </a:rPr>
              <a:t>Literacy</a:t>
            </a:r>
            <a:r>
              <a:rPr lang="ro-RO" b="1" dirty="0" smtClean="0">
                <a:solidFill>
                  <a:srgbClr val="FFFF00"/>
                </a:solidFill>
              </a:rPr>
              <a:t> </a:t>
            </a:r>
            <a:r>
              <a:rPr lang="ro-RO" b="1" dirty="0" err="1">
                <a:solidFill>
                  <a:srgbClr val="FFFF00"/>
                </a:solidFill>
              </a:rPr>
              <a:t>competence</a:t>
            </a:r>
            <a:r>
              <a:rPr lang="ro-RO" b="1" dirty="0">
                <a:solidFill>
                  <a:srgbClr val="FFFF00"/>
                </a:solidFill>
              </a:rPr>
              <a:t> </a:t>
            </a:r>
            <a:r>
              <a:rPr lang="ro-RO" dirty="0"/>
              <a:t/>
            </a:r>
            <a:br>
              <a:rPr lang="ro-RO" dirty="0"/>
            </a:br>
            <a:endParaRPr lang="ro-RO" dirty="0"/>
          </a:p>
        </p:txBody>
      </p:sp>
      <p:sp>
        <p:nvSpPr>
          <p:cNvPr id="3" name="Content Placeholder 2"/>
          <p:cNvSpPr>
            <a:spLocks noGrp="1"/>
          </p:cNvSpPr>
          <p:nvPr>
            <p:ph idx="1"/>
          </p:nvPr>
        </p:nvSpPr>
        <p:spPr>
          <a:xfrm>
            <a:off x="684212" y="685800"/>
            <a:ext cx="8534400" cy="4524375"/>
          </a:xfrm>
        </p:spPr>
        <p:txBody>
          <a:bodyPr>
            <a:normAutofit fontScale="70000" lnSpcReduction="20000"/>
          </a:bodyPr>
          <a:lstStyle/>
          <a:p>
            <a:r>
              <a:rPr lang="en-US" b="1" dirty="0">
                <a:solidFill>
                  <a:schemeClr val="tx1"/>
                </a:solidFill>
              </a:rPr>
              <a:t>Literacy is the ability to identify, understand, express, create, and interpret concepts, feelings, facts and opinions in both oral and written forms, using visual, sound/audio and digital materials across disciplines and contexts. It implies the ability to communicate and connect effectively with others, in an appropriate and creative way. </a:t>
            </a:r>
          </a:p>
          <a:p>
            <a:r>
              <a:rPr lang="en-US" b="1" dirty="0">
                <a:solidFill>
                  <a:schemeClr val="tx1"/>
                </a:solidFill>
              </a:rPr>
              <a:t>Development of literacy forms the basis for further learning and further linguistic interaction. Depending on the context, literacy competence can be developed in the mother tongue, the language of schooling and/ or the official language in a country or region. </a:t>
            </a:r>
          </a:p>
          <a:p>
            <a:r>
              <a:rPr lang="en-US" b="1" i="1" dirty="0">
                <a:solidFill>
                  <a:schemeClr val="tx1"/>
                </a:solidFill>
              </a:rPr>
              <a:t>Essential knowledge, skills and attitudes related to this competence </a:t>
            </a:r>
            <a:endParaRPr lang="en-US" b="1" dirty="0">
              <a:solidFill>
                <a:schemeClr val="tx1"/>
              </a:solidFill>
            </a:endParaRPr>
          </a:p>
          <a:p>
            <a:r>
              <a:rPr lang="en-US" b="1" dirty="0">
                <a:solidFill>
                  <a:schemeClr val="tx1"/>
                </a:solidFill>
              </a:rPr>
              <a:t>Literacy involves the knowledge of reading and writing and a sound understanding of written information. Literacy requires an individual to have knowledge of vocabulary, functional grammar and the functions of language. It includes an awareness of the main types of verbal interaction, a range of literary and non-literary texts, and the main features of different styles and registers of language. </a:t>
            </a:r>
          </a:p>
          <a:p>
            <a:r>
              <a:rPr lang="en-US" b="1" dirty="0">
                <a:solidFill>
                  <a:schemeClr val="tx1"/>
                </a:solidFill>
              </a:rPr>
              <a:t>Individuals should have the skills to communicate both orally and in writing in a variety of situations and to monitor and adapt their own communication to the requirements of the situation. This competence also includes the abilities to distinguish and use different types of sources, to search for, collect and process information, to use aids, and to formulate and express one's oral and written arguments in a convincing way appropriate to the context. </a:t>
            </a:r>
          </a:p>
          <a:p>
            <a:r>
              <a:rPr lang="en-US" b="1" dirty="0">
                <a:solidFill>
                  <a:schemeClr val="tx1"/>
                </a:solidFill>
              </a:rPr>
              <a:t>A positive attitude towards literacy involves a disposition to critical and constructive dialogue, an appreciation of aesthetic qualities and an interest in interaction with others. This implies an awareness of the impact of language on others and a need to understand and use language in a positive and socially responsible manner. </a:t>
            </a:r>
            <a:endParaRPr lang="ro-RO" b="1" dirty="0">
              <a:solidFill>
                <a:schemeClr val="tx1"/>
              </a:solidFill>
            </a:endParaRPr>
          </a:p>
        </p:txBody>
      </p:sp>
    </p:spTree>
    <p:extLst>
      <p:ext uri="{BB962C8B-B14F-4D97-AF65-F5344CB8AC3E}">
        <p14:creationId xmlns:p14="http://schemas.microsoft.com/office/powerpoint/2010/main" val="275416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78042" y="2446421"/>
            <a:ext cx="8440570" cy="3874167"/>
          </a:xfrm>
        </p:spPr>
        <p:txBody>
          <a:bodyPr>
            <a:normAutofit/>
          </a:bodyPr>
          <a:lstStyle/>
          <a:p>
            <a:r>
              <a:rPr lang="ro-RO" sz="2400" b="1" i="1" dirty="0"/>
              <a:t>Învățământul românesc în contextul politicilor UE în domeniul educației. </a:t>
            </a:r>
            <a:r>
              <a:rPr lang="ro-RO" sz="2400" b="1" i="1" dirty="0" smtClean="0"/>
              <a:t/>
            </a:r>
            <a:br>
              <a:rPr lang="ro-RO" sz="2400" b="1" i="1" dirty="0" smtClean="0"/>
            </a:br>
            <a:r>
              <a:rPr lang="ro-RO" sz="2400" b="1" i="1" dirty="0" smtClean="0"/>
              <a:t/>
            </a:r>
            <a:br>
              <a:rPr lang="ro-RO" sz="2400" b="1" i="1" dirty="0" smtClean="0"/>
            </a:br>
            <a:r>
              <a:rPr lang="ro-RO" sz="2400" b="1" i="1" dirty="0" smtClean="0"/>
              <a:t>Politici </a:t>
            </a:r>
            <a:r>
              <a:rPr lang="ro-RO" sz="2400" b="1" i="1" dirty="0"/>
              <a:t>lingvistice ale UE. </a:t>
            </a:r>
            <a:r>
              <a:rPr lang="ro-RO" sz="2400" b="1" i="1" dirty="0" smtClean="0"/>
              <a:t/>
            </a:r>
            <a:br>
              <a:rPr lang="ro-RO" sz="2400" b="1" i="1" dirty="0" smtClean="0"/>
            </a:br>
            <a:r>
              <a:rPr lang="ro-RO" sz="2400" b="1" i="1" dirty="0" smtClean="0"/>
              <a:t/>
            </a:r>
            <a:br>
              <a:rPr lang="ro-RO" sz="2400" b="1" i="1" dirty="0" smtClean="0"/>
            </a:br>
            <a:r>
              <a:rPr lang="ro-RO" sz="2400" b="1" i="1" dirty="0" smtClean="0"/>
              <a:t>Rolul </a:t>
            </a:r>
            <a:r>
              <a:rPr lang="ro-RO" sz="2400" b="1" i="1" dirty="0"/>
              <a:t>integrator al susținerii identității  lingvistice și culturale în contextul dinamicii mozaicului etnic în statele UE. </a:t>
            </a:r>
            <a:r>
              <a:rPr lang="ro-RO" sz="2400" dirty="0"/>
              <a:t/>
            </a:r>
            <a:br>
              <a:rPr lang="ro-RO" sz="2400" dirty="0"/>
            </a:br>
            <a:endParaRPr lang="ro-RO" sz="2400" dirty="0"/>
          </a:p>
        </p:txBody>
      </p:sp>
      <p:sp>
        <p:nvSpPr>
          <p:cNvPr id="3" name="Content Placeholder 2"/>
          <p:cNvSpPr>
            <a:spLocks noGrp="1"/>
          </p:cNvSpPr>
          <p:nvPr>
            <p:ph idx="1"/>
          </p:nvPr>
        </p:nvSpPr>
        <p:spPr>
          <a:xfrm>
            <a:off x="684212" y="685800"/>
            <a:ext cx="8534400" cy="1335505"/>
          </a:xfrm>
        </p:spPr>
        <p:txBody>
          <a:bodyPr/>
          <a:lstStyle/>
          <a:p>
            <a:r>
              <a:rPr lang="ro-RO" b="1" i="1" dirty="0"/>
              <a:t>Diagnoza procesului educațional din anul școlar 2017-2018 la limba și literatura română.</a:t>
            </a:r>
            <a:endParaRPr lang="ro-RO" b="1" i="1" dirty="0" smtClean="0"/>
          </a:p>
        </p:txBody>
      </p:sp>
    </p:spTree>
    <p:extLst>
      <p:ext uri="{BB962C8B-B14F-4D97-AF65-F5344CB8AC3E}">
        <p14:creationId xmlns:p14="http://schemas.microsoft.com/office/powerpoint/2010/main" val="25215190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314950"/>
            <a:ext cx="8534400" cy="679449"/>
          </a:xfrm>
        </p:spPr>
        <p:txBody>
          <a:bodyPr>
            <a:normAutofit fontScale="90000"/>
          </a:bodyPr>
          <a:lstStyle/>
          <a:p>
            <a:r>
              <a:rPr lang="ro-RO" dirty="0"/>
              <a:t/>
            </a:r>
            <a:br>
              <a:rPr lang="ro-RO" dirty="0"/>
            </a:br>
            <a:r>
              <a:rPr lang="ro-RO" dirty="0" smtClean="0"/>
              <a:t>2. </a:t>
            </a:r>
            <a:r>
              <a:rPr lang="ro-RO" b="1" dirty="0" err="1" smtClean="0">
                <a:solidFill>
                  <a:srgbClr val="FFFF00"/>
                </a:solidFill>
              </a:rPr>
              <a:t>Languages</a:t>
            </a:r>
            <a:r>
              <a:rPr lang="ro-RO" b="1" dirty="0" smtClean="0">
                <a:solidFill>
                  <a:srgbClr val="FFFF00"/>
                </a:solidFill>
              </a:rPr>
              <a:t> </a:t>
            </a:r>
            <a:r>
              <a:rPr lang="ro-RO" b="1" dirty="0" err="1">
                <a:solidFill>
                  <a:srgbClr val="FFFF00"/>
                </a:solidFill>
              </a:rPr>
              <a:t>competence</a:t>
            </a:r>
            <a:r>
              <a:rPr lang="ro-RO" b="1" dirty="0">
                <a:solidFill>
                  <a:srgbClr val="FFFF00"/>
                </a:solidFill>
              </a:rPr>
              <a:t> </a:t>
            </a:r>
            <a:r>
              <a:rPr lang="ro-RO" dirty="0"/>
              <a:t/>
            </a:r>
            <a:br>
              <a:rPr lang="ro-RO" dirty="0"/>
            </a:br>
            <a:endParaRPr lang="ro-RO" dirty="0"/>
          </a:p>
        </p:txBody>
      </p:sp>
      <p:sp>
        <p:nvSpPr>
          <p:cNvPr id="3" name="Content Placeholder 2"/>
          <p:cNvSpPr>
            <a:spLocks noGrp="1"/>
          </p:cNvSpPr>
          <p:nvPr>
            <p:ph idx="1"/>
          </p:nvPr>
        </p:nvSpPr>
        <p:spPr>
          <a:xfrm>
            <a:off x="684212" y="685800"/>
            <a:ext cx="8534400" cy="4629150"/>
          </a:xfrm>
        </p:spPr>
        <p:txBody>
          <a:bodyPr>
            <a:normAutofit fontScale="62500" lnSpcReduction="20000"/>
          </a:bodyPr>
          <a:lstStyle/>
          <a:p>
            <a:r>
              <a:rPr lang="en-US" b="1" dirty="0">
                <a:solidFill>
                  <a:schemeClr val="tx1"/>
                </a:solidFill>
              </a:rPr>
              <a:t>This competence defines the </a:t>
            </a:r>
            <a:r>
              <a:rPr lang="en-US" b="1" dirty="0">
                <a:solidFill>
                  <a:srgbClr val="C00000"/>
                </a:solidFill>
              </a:rPr>
              <a:t>ability </a:t>
            </a:r>
            <a:r>
              <a:rPr lang="en-US" b="1" dirty="0">
                <a:solidFill>
                  <a:schemeClr val="tx1"/>
                </a:solidFill>
              </a:rPr>
              <a:t>to use different languages appropriately and effectively for communication. </a:t>
            </a:r>
            <a:r>
              <a:rPr lang="en-US" b="1" dirty="0">
                <a:solidFill>
                  <a:srgbClr val="C00000"/>
                </a:solidFill>
              </a:rPr>
              <a:t>It broadly shares the main skill dimensions of literacy</a:t>
            </a:r>
            <a:r>
              <a:rPr lang="en-US" b="1" dirty="0">
                <a:solidFill>
                  <a:schemeClr val="tx1"/>
                </a:solidFill>
              </a:rPr>
              <a:t>: </a:t>
            </a:r>
            <a:endParaRPr lang="ro-RO" b="1" dirty="0" smtClean="0">
              <a:solidFill>
                <a:schemeClr val="tx1"/>
              </a:solidFill>
            </a:endParaRPr>
          </a:p>
          <a:p>
            <a:pPr lvl="1"/>
            <a:r>
              <a:rPr lang="en-US" b="1" dirty="0" smtClean="0">
                <a:solidFill>
                  <a:schemeClr val="tx1"/>
                </a:solidFill>
              </a:rPr>
              <a:t>it </a:t>
            </a:r>
            <a:r>
              <a:rPr lang="en-US" b="1" dirty="0">
                <a:solidFill>
                  <a:schemeClr val="tx1"/>
                </a:solidFill>
              </a:rPr>
              <a:t>is based on the ability to understand, express and interpret concepts, thoughts, feelings, facts and opinions in both oral and written form (listening, speaking, reading and writing) in an appropriate range of societal and cultural contexts according to one's wants or needs. </a:t>
            </a:r>
            <a:endParaRPr lang="ro-RO" b="1" dirty="0">
              <a:solidFill>
                <a:schemeClr val="tx1"/>
              </a:solidFill>
            </a:endParaRPr>
          </a:p>
          <a:p>
            <a:pPr marL="457200" lvl="1" indent="0" algn="ctr">
              <a:buNone/>
            </a:pPr>
            <a:r>
              <a:rPr lang="en-US" sz="3200" b="1" dirty="0" smtClean="0">
                <a:solidFill>
                  <a:srgbClr val="C00000"/>
                </a:solidFill>
              </a:rPr>
              <a:t>As </a:t>
            </a:r>
            <a:r>
              <a:rPr lang="en-US" sz="3200" b="1" dirty="0">
                <a:solidFill>
                  <a:srgbClr val="C00000"/>
                </a:solidFill>
              </a:rPr>
              <a:t>appropriate, it can include maintaining and further developing mother tongue competences. </a:t>
            </a:r>
          </a:p>
          <a:p>
            <a:r>
              <a:rPr lang="en-US" b="1" i="1" dirty="0">
                <a:solidFill>
                  <a:srgbClr val="FFFF00"/>
                </a:solidFill>
              </a:rPr>
              <a:t>Essential knowledge</a:t>
            </a:r>
            <a:r>
              <a:rPr lang="en-US" b="1" i="1" dirty="0">
                <a:solidFill>
                  <a:schemeClr val="tx1"/>
                </a:solidFill>
              </a:rPr>
              <a:t>, </a:t>
            </a:r>
            <a:r>
              <a:rPr lang="en-US" b="1" i="1" dirty="0">
                <a:solidFill>
                  <a:srgbClr val="FFFF00"/>
                </a:solidFill>
              </a:rPr>
              <a:t>skills</a:t>
            </a:r>
            <a:r>
              <a:rPr lang="en-US" b="1" i="1" dirty="0">
                <a:solidFill>
                  <a:schemeClr val="tx1"/>
                </a:solidFill>
              </a:rPr>
              <a:t> and </a:t>
            </a:r>
            <a:r>
              <a:rPr lang="en-US" b="1" i="1" dirty="0">
                <a:solidFill>
                  <a:srgbClr val="FFFF00"/>
                </a:solidFill>
              </a:rPr>
              <a:t>attitudes</a:t>
            </a:r>
            <a:r>
              <a:rPr lang="en-US" b="1" i="1" dirty="0">
                <a:solidFill>
                  <a:schemeClr val="tx1"/>
                </a:solidFill>
              </a:rPr>
              <a:t> related to this competence </a:t>
            </a:r>
            <a:endParaRPr lang="en-US" b="1" dirty="0">
              <a:solidFill>
                <a:schemeClr val="tx1"/>
              </a:solidFill>
            </a:endParaRPr>
          </a:p>
          <a:p>
            <a:r>
              <a:rPr lang="en-US" b="1" dirty="0">
                <a:solidFill>
                  <a:schemeClr val="tx1"/>
                </a:solidFill>
              </a:rPr>
              <a:t>This competence requires knowledge of </a:t>
            </a:r>
            <a:r>
              <a:rPr lang="en-US" b="1" dirty="0">
                <a:solidFill>
                  <a:srgbClr val="FFFF00"/>
                </a:solidFill>
              </a:rPr>
              <a:t>vocabulary</a:t>
            </a:r>
            <a:r>
              <a:rPr lang="en-US" b="1" dirty="0">
                <a:solidFill>
                  <a:schemeClr val="tx1"/>
                </a:solidFill>
              </a:rPr>
              <a:t> and </a:t>
            </a:r>
            <a:r>
              <a:rPr lang="en-US" b="1" dirty="0">
                <a:solidFill>
                  <a:srgbClr val="FFFF00"/>
                </a:solidFill>
              </a:rPr>
              <a:t>functional grammar </a:t>
            </a:r>
            <a:r>
              <a:rPr lang="en-US" b="1" dirty="0">
                <a:solidFill>
                  <a:schemeClr val="tx1"/>
                </a:solidFill>
              </a:rPr>
              <a:t>of different languages and an awareness of the main </a:t>
            </a:r>
            <a:r>
              <a:rPr lang="en-US" b="1" dirty="0">
                <a:solidFill>
                  <a:srgbClr val="FFFF00"/>
                </a:solidFill>
              </a:rPr>
              <a:t>types of verbal interaction </a:t>
            </a:r>
            <a:r>
              <a:rPr lang="en-US" b="1" dirty="0">
                <a:solidFill>
                  <a:schemeClr val="tx1"/>
                </a:solidFill>
              </a:rPr>
              <a:t>and registers of languages. </a:t>
            </a:r>
            <a:endParaRPr lang="ro-RO" b="1" dirty="0" smtClean="0">
              <a:solidFill>
                <a:schemeClr val="tx1"/>
              </a:solidFill>
            </a:endParaRPr>
          </a:p>
          <a:p>
            <a:r>
              <a:rPr lang="en-US" b="1" dirty="0">
                <a:solidFill>
                  <a:srgbClr val="FFFF00"/>
                </a:solidFill>
              </a:rPr>
              <a:t>Knowledge</a:t>
            </a:r>
            <a:r>
              <a:rPr lang="en-US" b="1" dirty="0">
                <a:solidFill>
                  <a:schemeClr val="tx1"/>
                </a:solidFill>
              </a:rPr>
              <a:t> of </a:t>
            </a:r>
            <a:r>
              <a:rPr lang="en-US" b="1" dirty="0">
                <a:solidFill>
                  <a:srgbClr val="FFFF00"/>
                </a:solidFill>
              </a:rPr>
              <a:t>societal</a:t>
            </a:r>
            <a:r>
              <a:rPr lang="en-US" b="1" dirty="0">
                <a:solidFill>
                  <a:schemeClr val="tx1"/>
                </a:solidFill>
              </a:rPr>
              <a:t> </a:t>
            </a:r>
            <a:r>
              <a:rPr lang="en-US" b="1" dirty="0">
                <a:solidFill>
                  <a:srgbClr val="FFFF00"/>
                </a:solidFill>
              </a:rPr>
              <a:t>conventions</a:t>
            </a:r>
            <a:r>
              <a:rPr lang="en-US" b="1" dirty="0">
                <a:solidFill>
                  <a:schemeClr val="tx1"/>
                </a:solidFill>
              </a:rPr>
              <a:t>, and the </a:t>
            </a:r>
            <a:r>
              <a:rPr lang="en-US" b="1" dirty="0">
                <a:solidFill>
                  <a:srgbClr val="FFFF00"/>
                </a:solidFill>
              </a:rPr>
              <a:t>cultural aspect </a:t>
            </a:r>
            <a:r>
              <a:rPr lang="en-US" b="1" dirty="0">
                <a:solidFill>
                  <a:schemeClr val="tx1"/>
                </a:solidFill>
              </a:rPr>
              <a:t>and variability of languages is important. </a:t>
            </a:r>
          </a:p>
          <a:p>
            <a:r>
              <a:rPr lang="en-US" b="1" dirty="0">
                <a:solidFill>
                  <a:srgbClr val="FFFF00"/>
                </a:solidFill>
              </a:rPr>
              <a:t>Essential skills </a:t>
            </a:r>
            <a:r>
              <a:rPr lang="en-US" b="1" dirty="0">
                <a:solidFill>
                  <a:schemeClr val="tx1"/>
                </a:solidFill>
              </a:rPr>
              <a:t>for this competence consist of the </a:t>
            </a:r>
            <a:r>
              <a:rPr lang="en-US" b="1" dirty="0">
                <a:solidFill>
                  <a:srgbClr val="FFC000"/>
                </a:solidFill>
              </a:rPr>
              <a:t>ability to understand spoken messages</a:t>
            </a:r>
            <a:r>
              <a:rPr lang="en-US" b="1" dirty="0">
                <a:solidFill>
                  <a:schemeClr val="tx1"/>
                </a:solidFill>
              </a:rPr>
              <a:t>, to </a:t>
            </a:r>
            <a:r>
              <a:rPr lang="en-US" b="1" dirty="0">
                <a:solidFill>
                  <a:srgbClr val="FFC000"/>
                </a:solidFill>
              </a:rPr>
              <a:t>initiate, sustain and conclude conversations </a:t>
            </a:r>
            <a:r>
              <a:rPr lang="en-US" b="1" dirty="0">
                <a:solidFill>
                  <a:schemeClr val="tx1"/>
                </a:solidFill>
              </a:rPr>
              <a:t>and </a:t>
            </a:r>
            <a:r>
              <a:rPr lang="en-US" b="1" dirty="0">
                <a:solidFill>
                  <a:srgbClr val="FFC000"/>
                </a:solidFill>
              </a:rPr>
              <a:t>to read, understand and draft texts</a:t>
            </a:r>
            <a:r>
              <a:rPr lang="en-US" b="1" dirty="0">
                <a:solidFill>
                  <a:schemeClr val="tx1"/>
                </a:solidFill>
              </a:rPr>
              <a:t>, with </a:t>
            </a:r>
            <a:r>
              <a:rPr lang="en-US" b="1" dirty="0">
                <a:solidFill>
                  <a:srgbClr val="C00000"/>
                </a:solidFill>
              </a:rPr>
              <a:t>different levels of proficiency in different languages</a:t>
            </a:r>
            <a:r>
              <a:rPr lang="en-US" b="1" dirty="0">
                <a:solidFill>
                  <a:schemeClr val="tx1"/>
                </a:solidFill>
              </a:rPr>
              <a:t>, according to the individual's needs. Individuals </a:t>
            </a:r>
            <a:r>
              <a:rPr lang="en-US" b="1" dirty="0">
                <a:solidFill>
                  <a:srgbClr val="FFFF00"/>
                </a:solidFill>
              </a:rPr>
              <a:t>should be able to use tools appropriately and learn languages formally, non-formally and informally throughout life. </a:t>
            </a:r>
          </a:p>
          <a:p>
            <a:r>
              <a:rPr lang="en-US" b="1" dirty="0">
                <a:solidFill>
                  <a:schemeClr val="tx1"/>
                </a:solidFill>
              </a:rPr>
              <a:t>A </a:t>
            </a:r>
            <a:r>
              <a:rPr lang="en-US" b="1" dirty="0">
                <a:solidFill>
                  <a:srgbClr val="FFFF00"/>
                </a:solidFill>
              </a:rPr>
              <a:t>positive attitude </a:t>
            </a:r>
            <a:r>
              <a:rPr lang="en-US" b="1" dirty="0">
                <a:solidFill>
                  <a:schemeClr val="tx1"/>
                </a:solidFill>
              </a:rPr>
              <a:t>involves the </a:t>
            </a:r>
            <a:r>
              <a:rPr lang="en-US" b="1" dirty="0">
                <a:solidFill>
                  <a:srgbClr val="FFFF00"/>
                </a:solidFill>
              </a:rPr>
              <a:t>appreciation of cultural diversity</a:t>
            </a:r>
            <a:r>
              <a:rPr lang="en-US" b="1" dirty="0">
                <a:solidFill>
                  <a:schemeClr val="tx1"/>
                </a:solidFill>
              </a:rPr>
              <a:t>, an interest and curiosity about different languages and </a:t>
            </a:r>
            <a:r>
              <a:rPr lang="en-US" b="1" dirty="0">
                <a:solidFill>
                  <a:srgbClr val="FFFF00"/>
                </a:solidFill>
              </a:rPr>
              <a:t>intercultural communication</a:t>
            </a:r>
            <a:r>
              <a:rPr lang="en-US" b="1" dirty="0">
                <a:solidFill>
                  <a:schemeClr val="tx1"/>
                </a:solidFill>
              </a:rPr>
              <a:t>. </a:t>
            </a:r>
            <a:endParaRPr lang="ro-RO" b="1" dirty="0" smtClean="0">
              <a:solidFill>
                <a:schemeClr val="tx1"/>
              </a:solidFill>
            </a:endParaRPr>
          </a:p>
          <a:p>
            <a:r>
              <a:rPr lang="en-US" b="1" dirty="0" smtClean="0">
                <a:solidFill>
                  <a:schemeClr val="tx1"/>
                </a:solidFill>
              </a:rPr>
              <a:t>It </a:t>
            </a:r>
            <a:r>
              <a:rPr lang="en-US" b="1" dirty="0">
                <a:solidFill>
                  <a:schemeClr val="tx1"/>
                </a:solidFill>
              </a:rPr>
              <a:t>also involves respect for each person's individual linguistic profile, including </a:t>
            </a:r>
            <a:r>
              <a:rPr lang="en-US" b="1" dirty="0">
                <a:solidFill>
                  <a:schemeClr val="accent3">
                    <a:lumMod val="40000"/>
                    <a:lumOff val="60000"/>
                  </a:schemeClr>
                </a:solidFill>
              </a:rPr>
              <a:t>respect for the mother tongue of persons belonging to minorities and/ or with a migrant background</a:t>
            </a:r>
            <a:r>
              <a:rPr lang="en-US" b="1" dirty="0">
                <a:solidFill>
                  <a:schemeClr val="tx1"/>
                </a:solidFill>
              </a:rPr>
              <a:t>. </a:t>
            </a:r>
            <a:endParaRPr lang="ro-RO" b="1" dirty="0">
              <a:solidFill>
                <a:schemeClr val="tx1"/>
              </a:solidFill>
            </a:endParaRPr>
          </a:p>
        </p:txBody>
      </p:sp>
    </p:spTree>
    <p:extLst>
      <p:ext uri="{BB962C8B-B14F-4D97-AF65-F5344CB8AC3E}">
        <p14:creationId xmlns:p14="http://schemas.microsoft.com/office/powerpoint/2010/main" val="869489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248275"/>
            <a:ext cx="8534400" cy="1447800"/>
          </a:xfrm>
        </p:spPr>
        <p:txBody>
          <a:bodyPr>
            <a:normAutofit fontScale="90000"/>
          </a:bodyPr>
          <a:lstStyle/>
          <a:p>
            <a:r>
              <a:rPr lang="ro-RO" dirty="0"/>
              <a:t/>
            </a:r>
            <a:br>
              <a:rPr lang="ro-RO" dirty="0"/>
            </a:br>
            <a:r>
              <a:rPr lang="en-US" b="1" dirty="0"/>
              <a:t>3. Mathematical competence and competence in science, technology, engineering </a:t>
            </a:r>
            <a:r>
              <a:rPr lang="en-US" dirty="0"/>
              <a:t/>
            </a:r>
            <a:br>
              <a:rPr lang="en-US" dirty="0"/>
            </a:br>
            <a:endParaRPr lang="ro-RO" dirty="0"/>
          </a:p>
        </p:txBody>
      </p:sp>
      <p:sp>
        <p:nvSpPr>
          <p:cNvPr id="3" name="Content Placeholder 2"/>
          <p:cNvSpPr>
            <a:spLocks noGrp="1"/>
          </p:cNvSpPr>
          <p:nvPr>
            <p:ph idx="1"/>
          </p:nvPr>
        </p:nvSpPr>
        <p:spPr>
          <a:xfrm>
            <a:off x="684212" y="685800"/>
            <a:ext cx="8534400" cy="4381500"/>
          </a:xfrm>
        </p:spPr>
        <p:txBody>
          <a:bodyPr>
            <a:normAutofit fontScale="92500" lnSpcReduction="20000"/>
          </a:bodyPr>
          <a:lstStyle/>
          <a:p>
            <a:r>
              <a:rPr lang="en-US" b="1" dirty="0">
                <a:solidFill>
                  <a:schemeClr val="tx1"/>
                </a:solidFill>
              </a:rPr>
              <a:t>A. Mathematical competence is the ability to develop and apply mathematical thinking in order to solve a range of problems in everyday situations. Building on a sound mastery of numeracy, the emphasis is on process and activity, as well as knowledge. Mathematical competence involves, to different degrees, the ability and willingness to use mathematical modes of thought (logical and spatial thinking) and presentation (formulas, models, constructs, graphs, charts). </a:t>
            </a:r>
          </a:p>
          <a:p>
            <a:r>
              <a:rPr lang="en-US" b="1" dirty="0">
                <a:solidFill>
                  <a:schemeClr val="tx1"/>
                </a:solidFill>
              </a:rPr>
              <a:t>B. Competence in science refers to the ability and willingness to use the body of knowledge and methodology employed to explain the natural world, in order to identify questions and to draw evidence-based conclusions. Competences in technology and engineering are applications of that knowledge and methodology in response to perceived human wants or needs. Competence in science, technology and engineering involves an understanding of the changes caused by human activity and responsibility as an individual citizen. </a:t>
            </a:r>
            <a:endParaRPr lang="ro-RO" b="1" dirty="0">
              <a:solidFill>
                <a:schemeClr val="tx1"/>
              </a:solidFill>
            </a:endParaRPr>
          </a:p>
        </p:txBody>
      </p:sp>
    </p:spTree>
    <p:extLst>
      <p:ext uri="{BB962C8B-B14F-4D97-AF65-F5344CB8AC3E}">
        <p14:creationId xmlns:p14="http://schemas.microsoft.com/office/powerpoint/2010/main" val="12076399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9150" y="666750"/>
            <a:ext cx="10075862" cy="5610225"/>
          </a:xfrm>
        </p:spPr>
        <p:txBody>
          <a:bodyPr>
            <a:normAutofit fontScale="70000" lnSpcReduction="20000"/>
          </a:bodyPr>
          <a:lstStyle/>
          <a:p>
            <a:r>
              <a:rPr lang="en-US" b="1" i="1" dirty="0">
                <a:solidFill>
                  <a:schemeClr val="tx1"/>
                </a:solidFill>
              </a:rPr>
              <a:t>Essential knowledge, skills and attitudes related to this competence </a:t>
            </a:r>
            <a:endParaRPr lang="ro-RO" b="1" i="1" dirty="0" smtClean="0">
              <a:solidFill>
                <a:schemeClr val="tx1"/>
              </a:solidFill>
            </a:endParaRPr>
          </a:p>
          <a:p>
            <a:r>
              <a:rPr lang="en-US" b="1" dirty="0">
                <a:solidFill>
                  <a:schemeClr val="tx1"/>
                </a:solidFill>
              </a:rPr>
              <a:t>A. Necessary knowledge in mathematics includes a sound knowledge of numbers, measures and structures, basic operations and basic mathematical presentations, an understanding of mathematical terms and concepts, and an awareness of the questions to which mathematics can offer answers. </a:t>
            </a:r>
          </a:p>
          <a:p>
            <a:pPr lvl="1"/>
            <a:r>
              <a:rPr lang="en-US" b="1" dirty="0">
                <a:solidFill>
                  <a:schemeClr val="tx1"/>
                </a:solidFill>
              </a:rPr>
              <a:t>An individual should have the skills to apply basic mathematical principles and processes in everyday contexts at home and work (e.g. financial skills), and to follow and assess chains of arguments. An individual should be able to reason mathematically, understand mathematical proof and communicate in mathematical language, and to use appropriate aids including statistical data and graphs. </a:t>
            </a:r>
          </a:p>
          <a:p>
            <a:pPr lvl="1"/>
            <a:r>
              <a:rPr lang="en-US" b="1" dirty="0">
                <a:solidFill>
                  <a:schemeClr val="tx1"/>
                </a:solidFill>
              </a:rPr>
              <a:t>A positive attitude in mathematics is based on the respect for truth and a willingness to look for reasons and to assess their validity. </a:t>
            </a:r>
          </a:p>
          <a:p>
            <a:r>
              <a:rPr lang="en-US" b="1" dirty="0">
                <a:solidFill>
                  <a:schemeClr val="tx1"/>
                </a:solidFill>
              </a:rPr>
              <a:t>B. For science, technology and engineering, essential knowledge comprises the basic principles of the natural world, fundamental scientific concepts, theories, principles and methods, technology and technological products and processes, as well as an understanding of the impact of science, technology, engineering and human activity in general on the natural world. These competences should enable individuals to better understand the advances, limitations and risks of scientific theories, applications and technology in societies at large (in relation to decision-making, values, moral questions, culture, etc.). </a:t>
            </a:r>
          </a:p>
          <a:p>
            <a:pPr lvl="1"/>
            <a:r>
              <a:rPr lang="en-US" b="1" dirty="0">
                <a:solidFill>
                  <a:schemeClr val="tx1"/>
                </a:solidFill>
              </a:rPr>
              <a:t>Skills include the understanding of science as a process for the investigation of nature through controlled experiments, the ability to use and handle technological tools and machines as well as scientific data to achieve a goal or to reach an evidence-based decision or conclusion, and the readiness to discard one's own convictions when they contradict new experimental findings. Individuals should also be able to </a:t>
            </a:r>
            <a:r>
              <a:rPr lang="en-US" b="1" dirty="0" err="1">
                <a:solidFill>
                  <a:schemeClr val="tx1"/>
                </a:solidFill>
              </a:rPr>
              <a:t>recognise</a:t>
            </a:r>
            <a:r>
              <a:rPr lang="en-US" b="1" dirty="0">
                <a:solidFill>
                  <a:schemeClr val="tx1"/>
                </a:solidFill>
              </a:rPr>
              <a:t> the essential features of scientific inquiry and have the ability to communicate the conclusions and reasoning that led to them. </a:t>
            </a:r>
          </a:p>
          <a:p>
            <a:pPr lvl="1"/>
            <a:r>
              <a:rPr lang="en-US" b="1" dirty="0">
                <a:solidFill>
                  <a:schemeClr val="tx1"/>
                </a:solidFill>
              </a:rPr>
              <a:t>Competence includes an attitude of critical appreciation and curiosity, a concern for ethical issues and support for both safety and environmental sustainability, in particular as regards scientific and technological progress in relation to oneself, family, community, and global issues. </a:t>
            </a:r>
            <a:endParaRPr lang="ro-RO" b="1" dirty="0">
              <a:solidFill>
                <a:schemeClr val="tx1"/>
              </a:solidFill>
            </a:endParaRPr>
          </a:p>
        </p:txBody>
      </p:sp>
    </p:spTree>
    <p:extLst>
      <p:ext uri="{BB962C8B-B14F-4D97-AF65-F5344CB8AC3E}">
        <p14:creationId xmlns:p14="http://schemas.microsoft.com/office/powerpoint/2010/main" val="13305732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095875"/>
            <a:ext cx="8534400" cy="898524"/>
          </a:xfrm>
        </p:spPr>
        <p:txBody>
          <a:bodyPr>
            <a:normAutofit fontScale="90000"/>
          </a:bodyPr>
          <a:lstStyle/>
          <a:p>
            <a:r>
              <a:rPr lang="ro-RO" dirty="0"/>
              <a:t/>
            </a:r>
            <a:br>
              <a:rPr lang="ro-RO" dirty="0"/>
            </a:br>
            <a:r>
              <a:rPr lang="ro-RO" b="1" dirty="0"/>
              <a:t>4. Digital </a:t>
            </a:r>
            <a:r>
              <a:rPr lang="ro-RO" b="1" dirty="0" err="1"/>
              <a:t>competence</a:t>
            </a:r>
            <a:r>
              <a:rPr lang="ro-RO" b="1" dirty="0"/>
              <a:t> </a:t>
            </a:r>
            <a:r>
              <a:rPr lang="ro-RO" dirty="0"/>
              <a:t/>
            </a:r>
            <a:br>
              <a:rPr lang="ro-RO" dirty="0"/>
            </a:br>
            <a:endParaRPr lang="ro-RO" dirty="0"/>
          </a:p>
        </p:txBody>
      </p:sp>
      <p:sp>
        <p:nvSpPr>
          <p:cNvPr id="3" name="Content Placeholder 2"/>
          <p:cNvSpPr>
            <a:spLocks noGrp="1"/>
          </p:cNvSpPr>
          <p:nvPr>
            <p:ph idx="1"/>
          </p:nvPr>
        </p:nvSpPr>
        <p:spPr>
          <a:xfrm>
            <a:off x="684211" y="685800"/>
            <a:ext cx="10088563" cy="4495800"/>
          </a:xfrm>
        </p:spPr>
        <p:txBody>
          <a:bodyPr>
            <a:normAutofit fontScale="70000" lnSpcReduction="20000"/>
          </a:bodyPr>
          <a:lstStyle/>
          <a:p>
            <a:r>
              <a:rPr lang="en-US" b="1" dirty="0">
                <a:solidFill>
                  <a:schemeClr val="tx1"/>
                </a:solidFill>
              </a:rPr>
              <a:t>Digital competence involves the confident, critical and responsible use of, and engagement with, digital technologies for learning, at work, and for participation in society. It includes information and data literacy, communication and collaboration, digital content creation (including programming), safety (including digital well-being and competences related to cybersecurity), and problem solving. </a:t>
            </a:r>
          </a:p>
          <a:p>
            <a:r>
              <a:rPr lang="en-US" b="1" i="1" dirty="0">
                <a:solidFill>
                  <a:schemeClr val="tx1"/>
                </a:solidFill>
              </a:rPr>
              <a:t>Essential knowledge, skills and attitudes related to this competence </a:t>
            </a:r>
            <a:endParaRPr lang="en-US" b="1" dirty="0">
              <a:solidFill>
                <a:schemeClr val="tx1"/>
              </a:solidFill>
            </a:endParaRPr>
          </a:p>
          <a:p>
            <a:r>
              <a:rPr lang="en-US" b="1" dirty="0">
                <a:solidFill>
                  <a:schemeClr val="tx1"/>
                </a:solidFill>
              </a:rPr>
              <a:t>Individuals should understand how digital technologies can support communication, creativity and innovation, and be aware of their opportunities, limitations, effects and risks. They should understand the general principles, mechanisms and logic underlying evolving digital technologies and know the basic function and use of different devices, software, and networks. Individuals should take a critical approach to the validity, reliability and impact of information and data made available by digital means and be aware of the legal and ethical principles involved in engaging with digital technologies. </a:t>
            </a:r>
          </a:p>
          <a:p>
            <a:r>
              <a:rPr lang="en-US" b="1" dirty="0">
                <a:solidFill>
                  <a:schemeClr val="tx1"/>
                </a:solidFill>
              </a:rPr>
              <a:t>Individuals should be able to use digital technologies to support their active citizenship and social inclusion, collaboration with others, and creativity towards personal, social or commercial goals. Skills include the ability to use, access, filter, evaluate, create, program and share digital content. Individuals should be able to manage and protect information, content, data, and digital identities, as well as </a:t>
            </a:r>
            <a:r>
              <a:rPr lang="en-US" b="1" dirty="0" err="1">
                <a:solidFill>
                  <a:schemeClr val="tx1"/>
                </a:solidFill>
              </a:rPr>
              <a:t>recognise</a:t>
            </a:r>
            <a:r>
              <a:rPr lang="en-US" b="1" dirty="0">
                <a:solidFill>
                  <a:schemeClr val="tx1"/>
                </a:solidFill>
              </a:rPr>
              <a:t> and effectively engage with software, devices, artificial intelligence or robots. </a:t>
            </a:r>
          </a:p>
          <a:p>
            <a:r>
              <a:rPr lang="en-US" b="1" dirty="0">
                <a:solidFill>
                  <a:schemeClr val="tx1"/>
                </a:solidFill>
              </a:rPr>
              <a:t>Engagement with digital technologies and content requires a reflective and critical, yet curious, open-minded and forward-looking attitude to their evolution. It also requires an ethical, safe and responsible approach to the use of these tools. </a:t>
            </a:r>
            <a:endParaRPr lang="ro-RO" b="1" dirty="0">
              <a:solidFill>
                <a:schemeClr val="tx1"/>
              </a:solidFill>
            </a:endParaRPr>
          </a:p>
        </p:txBody>
      </p:sp>
    </p:spTree>
    <p:extLst>
      <p:ext uri="{BB962C8B-B14F-4D97-AF65-F5344CB8AC3E}">
        <p14:creationId xmlns:p14="http://schemas.microsoft.com/office/powerpoint/2010/main" val="38671376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133975"/>
            <a:ext cx="8534400" cy="860424"/>
          </a:xfrm>
        </p:spPr>
        <p:txBody>
          <a:bodyPr>
            <a:normAutofit fontScale="90000"/>
          </a:bodyPr>
          <a:lstStyle/>
          <a:p>
            <a:r>
              <a:rPr lang="ro-RO" dirty="0"/>
              <a:t/>
            </a:r>
            <a:br>
              <a:rPr lang="ro-RO" dirty="0"/>
            </a:br>
            <a:r>
              <a:rPr lang="en-US" b="1" dirty="0"/>
              <a:t>5. Personal, social and learning competence </a:t>
            </a:r>
            <a:r>
              <a:rPr lang="en-US" dirty="0"/>
              <a:t/>
            </a:r>
            <a:br>
              <a:rPr lang="en-US" dirty="0"/>
            </a:br>
            <a:endParaRPr lang="ro-RO" dirty="0"/>
          </a:p>
        </p:txBody>
      </p:sp>
      <p:sp>
        <p:nvSpPr>
          <p:cNvPr id="3" name="Content Placeholder 2"/>
          <p:cNvSpPr>
            <a:spLocks noGrp="1"/>
          </p:cNvSpPr>
          <p:nvPr>
            <p:ph idx="1"/>
          </p:nvPr>
        </p:nvSpPr>
        <p:spPr>
          <a:xfrm>
            <a:off x="684212" y="685800"/>
            <a:ext cx="10536238" cy="4314825"/>
          </a:xfrm>
        </p:spPr>
        <p:txBody>
          <a:bodyPr>
            <a:normAutofit lnSpcReduction="10000"/>
          </a:bodyPr>
          <a:lstStyle/>
          <a:p>
            <a:r>
              <a:rPr lang="en-US" b="1" dirty="0">
                <a:solidFill>
                  <a:schemeClr val="tx1"/>
                </a:solidFill>
              </a:rPr>
              <a:t>Personal, social and learning competence is the ability to reflect upon oneself, effectively manage time and information, work with others in a constructive way, remain resilient and manage one's own learning and career. It includes the ability to cope with uncertainty and complexity, learn to learn, support one's physical and emotional well-being, empathize and manage conflict. </a:t>
            </a:r>
          </a:p>
          <a:p>
            <a:r>
              <a:rPr lang="en-US" b="1" i="1" dirty="0">
                <a:solidFill>
                  <a:schemeClr val="tx1"/>
                </a:solidFill>
              </a:rPr>
              <a:t>Essential knowledge, skills and attitudes related to this competence </a:t>
            </a:r>
            <a:endParaRPr lang="en-US" b="1" dirty="0">
              <a:solidFill>
                <a:schemeClr val="tx1"/>
              </a:solidFill>
            </a:endParaRPr>
          </a:p>
          <a:p>
            <a:r>
              <a:rPr lang="en-US" b="1" dirty="0">
                <a:solidFill>
                  <a:schemeClr val="tx1"/>
                </a:solidFill>
              </a:rPr>
              <a:t>For successful interpersonal relations and social participation it is essential to understand the codes of conduct and rules of communication generally accepted in different societies and environments. Personal, social and learning competence requires also knowledge of the components of a healthy mind, body and lifestyle. It involves knowing one's preferred learning strategies, knowing one's competence development needs and various ways to develop competences and search for the education, training and career opportunities and guidance or support available </a:t>
            </a:r>
            <a:endParaRPr lang="ro-RO" b="1" dirty="0">
              <a:solidFill>
                <a:schemeClr val="tx1"/>
              </a:solidFill>
            </a:endParaRPr>
          </a:p>
        </p:txBody>
      </p:sp>
    </p:spTree>
    <p:extLst>
      <p:ext uri="{BB962C8B-B14F-4D97-AF65-F5344CB8AC3E}">
        <p14:creationId xmlns:p14="http://schemas.microsoft.com/office/powerpoint/2010/main" val="11795233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344735" cy="5265821"/>
          </a:xfrm>
        </p:spPr>
        <p:txBody>
          <a:bodyPr>
            <a:normAutofit fontScale="92500" lnSpcReduction="10000"/>
          </a:bodyPr>
          <a:lstStyle/>
          <a:p>
            <a:r>
              <a:rPr lang="en-US" b="1" dirty="0">
                <a:solidFill>
                  <a:schemeClr val="tx1"/>
                </a:solidFill>
              </a:rPr>
              <a:t>Skills include the ability to identify one's capacities, focus, deal with complexity, critically reflect and make decisions. This includes the ability to learn and work both collaboratively and autonomously and to </a:t>
            </a:r>
            <a:r>
              <a:rPr lang="en-US" b="1" dirty="0" err="1">
                <a:solidFill>
                  <a:schemeClr val="tx1"/>
                </a:solidFill>
              </a:rPr>
              <a:t>organise</a:t>
            </a:r>
            <a:r>
              <a:rPr lang="en-US" b="1" dirty="0">
                <a:solidFill>
                  <a:schemeClr val="tx1"/>
                </a:solidFill>
              </a:rPr>
              <a:t> and persevere with one's learning, evaluate and share it, seek support when appropriate and effectively manage one's career and social interactions. Individuals should be resilient and able to cope with uncertainty and stress. They should be able to communicate constructively in different environments, collaborate in teams and negotiate. This includes showing tolerance, expressing and understanding different viewpoints, as well as the ability to create confidence and feel empathy. </a:t>
            </a:r>
          </a:p>
          <a:p>
            <a:r>
              <a:rPr lang="en-US" b="1" dirty="0">
                <a:solidFill>
                  <a:schemeClr val="tx1"/>
                </a:solidFill>
              </a:rPr>
              <a:t>The competence is based on a positive attitude toward one's personal, social and physical well-being and learning throughout one's life. It is based on an attitude of collaboration, assertiveness and integrity. This includes respecting others and being prepared both to overcome prejudices and to compromise. Individuals should be able to identify and set goals, motivate themselves, and develop resilience and confidence to pursue and succeed at learning throughout their lives. A problem-solving attitude supports both the learning process and the individual's ability to handle obstacles and change. It includes the desire to apply prior learning and life experiences and the curiosity to look for opportunities to learn and develop in a variety of life contexts. </a:t>
            </a:r>
            <a:endParaRPr lang="ro-RO" b="1" dirty="0">
              <a:solidFill>
                <a:schemeClr val="tx1"/>
              </a:solidFill>
            </a:endParaRPr>
          </a:p>
        </p:txBody>
      </p:sp>
    </p:spTree>
    <p:extLst>
      <p:ext uri="{BB962C8B-B14F-4D97-AF65-F5344CB8AC3E}">
        <p14:creationId xmlns:p14="http://schemas.microsoft.com/office/powerpoint/2010/main" val="802193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076825"/>
            <a:ext cx="8534400" cy="917574"/>
          </a:xfrm>
        </p:spPr>
        <p:txBody>
          <a:bodyPr>
            <a:normAutofit fontScale="90000"/>
          </a:bodyPr>
          <a:lstStyle/>
          <a:p>
            <a:r>
              <a:rPr lang="ro-RO" dirty="0"/>
              <a:t/>
            </a:r>
            <a:br>
              <a:rPr lang="ro-RO" dirty="0"/>
            </a:br>
            <a:r>
              <a:rPr lang="ro-RO" b="1" dirty="0"/>
              <a:t>6. Civic </a:t>
            </a:r>
            <a:r>
              <a:rPr lang="ro-RO" b="1" dirty="0" err="1"/>
              <a:t>competence</a:t>
            </a:r>
            <a:r>
              <a:rPr lang="ro-RO" b="1" dirty="0"/>
              <a:t> </a:t>
            </a:r>
            <a:r>
              <a:rPr lang="ro-RO" dirty="0"/>
              <a:t/>
            </a:r>
            <a:br>
              <a:rPr lang="ro-RO" dirty="0"/>
            </a:br>
            <a:endParaRPr lang="ro-RO" dirty="0"/>
          </a:p>
        </p:txBody>
      </p:sp>
      <p:sp>
        <p:nvSpPr>
          <p:cNvPr id="3" name="Content Placeholder 2"/>
          <p:cNvSpPr>
            <a:spLocks noGrp="1"/>
          </p:cNvSpPr>
          <p:nvPr>
            <p:ph idx="1"/>
          </p:nvPr>
        </p:nvSpPr>
        <p:spPr>
          <a:xfrm>
            <a:off x="684211" y="685800"/>
            <a:ext cx="10164763" cy="4562475"/>
          </a:xfrm>
        </p:spPr>
        <p:txBody>
          <a:bodyPr>
            <a:normAutofit fontScale="62500" lnSpcReduction="20000"/>
          </a:bodyPr>
          <a:lstStyle/>
          <a:p>
            <a:r>
              <a:rPr lang="en-US" b="1" dirty="0">
                <a:solidFill>
                  <a:schemeClr val="tx1"/>
                </a:solidFill>
              </a:rPr>
              <a:t>Civic competence is the ability to act as responsible citizens and to fully participate in civic and social life, based on understanding of social, economic and political concepts and structures, as well as global developments and sustainability. </a:t>
            </a:r>
          </a:p>
          <a:p>
            <a:r>
              <a:rPr lang="en-US" b="1" i="1" dirty="0">
                <a:solidFill>
                  <a:schemeClr val="tx1"/>
                </a:solidFill>
              </a:rPr>
              <a:t>Essential knowledge, skills and attitudes related to this competence </a:t>
            </a:r>
            <a:endParaRPr lang="en-US" b="1" dirty="0">
              <a:solidFill>
                <a:schemeClr val="tx1"/>
              </a:solidFill>
            </a:endParaRPr>
          </a:p>
          <a:p>
            <a:r>
              <a:rPr lang="en-US" b="1" dirty="0">
                <a:solidFill>
                  <a:schemeClr val="tx1"/>
                </a:solidFill>
              </a:rPr>
              <a:t>Civic competence is based on knowledge of basic concepts relating to individuals, groups, work </a:t>
            </a:r>
            <a:r>
              <a:rPr lang="en-US" b="1" dirty="0" err="1">
                <a:solidFill>
                  <a:schemeClr val="tx1"/>
                </a:solidFill>
              </a:rPr>
              <a:t>organisations</a:t>
            </a:r>
            <a:r>
              <a:rPr lang="en-US" b="1" dirty="0">
                <a:solidFill>
                  <a:schemeClr val="tx1"/>
                </a:solidFill>
              </a:rPr>
              <a:t>, society, economy and culture. This involves an understanding of the European common values, as expressed in Article 2 of the Treaty on the European Union and the Charter of Fundamental Rights of the European Union. It includes knowledge of contemporary events, as well as a critical understanding of the main developments in national, European and world history. In addition, it includes an awareness of the aims, values and policies of social and political movements, as well as of sustainable systems, in particular climate and demographic change at the global level and their underlying causes. Knowledge of European integration as well as an awareness of diversity and cultural identities in Europe and the world is essential. This includes an understanding of the multi-cultural and socio-economic dimensions of European societies, and how national cultural identity contributes to the European identity. </a:t>
            </a:r>
          </a:p>
          <a:p>
            <a:r>
              <a:rPr lang="en-US" b="1" dirty="0">
                <a:solidFill>
                  <a:schemeClr val="tx1"/>
                </a:solidFill>
              </a:rPr>
              <a:t>Skills for civic competence relate to the ability to engage effectively with others in common or public interest, including the sustainable development of society. This involves critical thinking skills and constructive participation in community activities, as well as in decision-making at all levels, from local and national to the European and international level. This also involves the ability to access, have a critical understanding of, and interact with both traditional and new forms of media. </a:t>
            </a:r>
          </a:p>
          <a:p>
            <a:r>
              <a:rPr lang="en-US" b="1" dirty="0">
                <a:solidFill>
                  <a:schemeClr val="tx1"/>
                </a:solidFill>
              </a:rPr>
              <a:t>Respect for human rights as a basis for democracy lays the foundations for a responsible and constructive attitude. Constructive participation involves willingness to participate in democratic decision-making at all levels and civic activities. It includes support for social and cultural diversity, gender equality and social cohesion, a readiness to respect the privacy of others, and to take responsibility for the environment. Interest in political and socio-economic developments and intercultural communication is needed to be prepared both to overcome prejudices and to compromise where necessary and to ensure social justice and fairness. </a:t>
            </a:r>
            <a:endParaRPr lang="ro-RO" b="1" dirty="0">
              <a:solidFill>
                <a:schemeClr val="tx1"/>
              </a:solidFill>
            </a:endParaRPr>
          </a:p>
        </p:txBody>
      </p:sp>
    </p:spTree>
    <p:extLst>
      <p:ext uri="{BB962C8B-B14F-4D97-AF65-F5344CB8AC3E}">
        <p14:creationId xmlns:p14="http://schemas.microsoft.com/office/powerpoint/2010/main" val="2615396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200650"/>
            <a:ext cx="8534400" cy="793749"/>
          </a:xfrm>
        </p:spPr>
        <p:txBody>
          <a:bodyPr>
            <a:normAutofit fontScale="90000"/>
          </a:bodyPr>
          <a:lstStyle/>
          <a:p>
            <a:r>
              <a:rPr lang="ro-RO" dirty="0"/>
              <a:t/>
            </a:r>
            <a:br>
              <a:rPr lang="ro-RO" dirty="0"/>
            </a:br>
            <a:r>
              <a:rPr lang="ro-RO" b="1" dirty="0"/>
              <a:t>7. </a:t>
            </a:r>
            <a:r>
              <a:rPr lang="ro-RO" b="1" dirty="0" err="1"/>
              <a:t>Entrepreneurship</a:t>
            </a:r>
            <a:r>
              <a:rPr lang="ro-RO" b="1" dirty="0"/>
              <a:t> </a:t>
            </a:r>
            <a:r>
              <a:rPr lang="ro-RO" b="1" dirty="0" err="1"/>
              <a:t>competence</a:t>
            </a:r>
            <a:r>
              <a:rPr lang="ro-RO" b="1" dirty="0"/>
              <a:t> </a:t>
            </a:r>
            <a:r>
              <a:rPr lang="ro-RO" dirty="0"/>
              <a:t/>
            </a:r>
            <a:br>
              <a:rPr lang="ro-RO" dirty="0"/>
            </a:br>
            <a:endParaRPr lang="ro-RO" dirty="0"/>
          </a:p>
        </p:txBody>
      </p:sp>
      <p:sp>
        <p:nvSpPr>
          <p:cNvPr id="3" name="Content Placeholder 2"/>
          <p:cNvSpPr>
            <a:spLocks noGrp="1"/>
          </p:cNvSpPr>
          <p:nvPr>
            <p:ph idx="1"/>
          </p:nvPr>
        </p:nvSpPr>
        <p:spPr>
          <a:xfrm>
            <a:off x="684211" y="685800"/>
            <a:ext cx="10488613" cy="4514850"/>
          </a:xfrm>
        </p:spPr>
        <p:txBody>
          <a:bodyPr>
            <a:normAutofit fontScale="70000" lnSpcReduction="20000"/>
          </a:bodyPr>
          <a:lstStyle/>
          <a:p>
            <a:r>
              <a:rPr lang="en-US" b="1" dirty="0">
                <a:solidFill>
                  <a:schemeClr val="tx1"/>
                </a:solidFill>
              </a:rPr>
              <a:t>Entrepreneurship competence refers to the capacity to act upon opportunities and ideas, and to transform them into values for others. It is founded upon creativity, critical thinking and problem solving, taking initiative and perseverance and the ability to work collaboratively in order to plan and manage projects that are of cultural, social or commercial value. </a:t>
            </a:r>
          </a:p>
          <a:p>
            <a:r>
              <a:rPr lang="en-US" b="1" i="1" dirty="0">
                <a:solidFill>
                  <a:schemeClr val="tx1"/>
                </a:solidFill>
              </a:rPr>
              <a:t>Essential knowledge, skills and attitudes related to this competence </a:t>
            </a:r>
            <a:endParaRPr lang="en-US" b="1" dirty="0">
              <a:solidFill>
                <a:schemeClr val="tx1"/>
              </a:solidFill>
            </a:endParaRPr>
          </a:p>
          <a:p>
            <a:r>
              <a:rPr lang="en-US" b="1" dirty="0">
                <a:solidFill>
                  <a:schemeClr val="tx1"/>
                </a:solidFill>
              </a:rPr>
              <a:t>Entrepreneurship competence requires knowing that there are different contexts and opportunities for turning ideas into action in personal, social and professional activities, and an understanding of how these arise. Individuals should know and understand approaches to planning and management of projects, which include both processes and resources. They should have an understanding of economics and the social and economic opportunities and challenges facing an employer, </a:t>
            </a:r>
            <a:r>
              <a:rPr lang="en-US" b="1" dirty="0" err="1">
                <a:solidFill>
                  <a:schemeClr val="tx1"/>
                </a:solidFill>
              </a:rPr>
              <a:t>organisation</a:t>
            </a:r>
            <a:r>
              <a:rPr lang="en-US" b="1" dirty="0">
                <a:solidFill>
                  <a:schemeClr val="tx1"/>
                </a:solidFill>
              </a:rPr>
              <a:t> or society. They should also be aware of ethical principles, and have self-awareness of their own strengths and weaknesses. </a:t>
            </a:r>
          </a:p>
          <a:p>
            <a:r>
              <a:rPr lang="en-US" b="1" dirty="0">
                <a:solidFill>
                  <a:schemeClr val="tx1"/>
                </a:solidFill>
              </a:rPr>
              <a:t>Entrepreneurial skills are founded on creativity which includes imagination, strategic thinking and problem-solving, and critical and constructive reflection within evolving creative processes and innovation. They include the ability to work both as an individual and collaboratively in teams, to mobilize resources (people and things) and to sustain activity. This includes the ability to make financial decisions relating to cost and value. The ability to effectively communicate and negotiate with others, and to cope with uncertainty, ambiguity and risk as part of making informed decisions is essential. </a:t>
            </a:r>
            <a:endParaRPr lang="ro-RO" b="1" dirty="0" smtClean="0">
              <a:solidFill>
                <a:schemeClr val="tx1"/>
              </a:solidFill>
            </a:endParaRPr>
          </a:p>
          <a:p>
            <a:r>
              <a:rPr lang="en-US" b="1" dirty="0" smtClean="0">
                <a:solidFill>
                  <a:schemeClr val="tx1"/>
                </a:solidFill>
              </a:rPr>
              <a:t>An </a:t>
            </a:r>
            <a:r>
              <a:rPr lang="en-US" b="1" dirty="0">
                <a:solidFill>
                  <a:schemeClr val="tx1"/>
                </a:solidFill>
              </a:rPr>
              <a:t>entrepreneurial attitude is </a:t>
            </a:r>
            <a:r>
              <a:rPr lang="en-US" b="1" dirty="0" err="1">
                <a:solidFill>
                  <a:schemeClr val="tx1"/>
                </a:solidFill>
              </a:rPr>
              <a:t>characterised</a:t>
            </a:r>
            <a:r>
              <a:rPr lang="en-US" b="1" dirty="0">
                <a:solidFill>
                  <a:schemeClr val="tx1"/>
                </a:solidFill>
              </a:rPr>
              <a:t> by a sense of initiative and agency, pro-activity, being forward-looking, courage and perseverance in achieving objectives. It includes a desire to motivate others and value their ideas, empathy and taking care of people and the world, and accepting responsibility taking ethical approaches throughout the process. </a:t>
            </a:r>
            <a:endParaRPr lang="ro-RO" b="1" dirty="0" smtClean="0">
              <a:solidFill>
                <a:schemeClr val="tx1"/>
              </a:solidFill>
            </a:endParaRPr>
          </a:p>
          <a:p>
            <a:endParaRPr lang="ro-RO" dirty="0"/>
          </a:p>
        </p:txBody>
      </p:sp>
    </p:spTree>
    <p:extLst>
      <p:ext uri="{BB962C8B-B14F-4D97-AF65-F5344CB8AC3E}">
        <p14:creationId xmlns:p14="http://schemas.microsoft.com/office/powerpoint/2010/main" val="13839762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029200"/>
            <a:ext cx="8534400" cy="965199"/>
          </a:xfrm>
        </p:spPr>
        <p:txBody>
          <a:bodyPr>
            <a:normAutofit fontScale="90000"/>
          </a:bodyPr>
          <a:lstStyle/>
          <a:p>
            <a:r>
              <a:rPr lang="ro-RO" dirty="0"/>
              <a:t/>
            </a:r>
            <a:br>
              <a:rPr lang="ro-RO" dirty="0"/>
            </a:br>
            <a:r>
              <a:rPr lang="en-US" b="1" dirty="0"/>
              <a:t>8. </a:t>
            </a:r>
            <a:r>
              <a:rPr lang="en-US" b="1" dirty="0">
                <a:solidFill>
                  <a:srgbClr val="FFFF00"/>
                </a:solidFill>
              </a:rPr>
              <a:t>Cultural awareness and expression competence </a:t>
            </a:r>
            <a:r>
              <a:rPr lang="en-US" dirty="0">
                <a:solidFill>
                  <a:srgbClr val="FFFF00"/>
                </a:solidFill>
              </a:rPr>
              <a:t/>
            </a:r>
            <a:br>
              <a:rPr lang="en-US" dirty="0">
                <a:solidFill>
                  <a:srgbClr val="FFFF00"/>
                </a:solidFill>
              </a:rPr>
            </a:br>
            <a:endParaRPr lang="ro-RO" dirty="0">
              <a:solidFill>
                <a:srgbClr val="FFFF00"/>
              </a:solidFill>
            </a:endParaRPr>
          </a:p>
        </p:txBody>
      </p:sp>
      <p:sp>
        <p:nvSpPr>
          <p:cNvPr id="3" name="Content Placeholder 2"/>
          <p:cNvSpPr>
            <a:spLocks noGrp="1"/>
          </p:cNvSpPr>
          <p:nvPr>
            <p:ph idx="1"/>
          </p:nvPr>
        </p:nvSpPr>
        <p:spPr>
          <a:xfrm>
            <a:off x="684212" y="685800"/>
            <a:ext cx="8534400" cy="4343400"/>
          </a:xfrm>
        </p:spPr>
        <p:txBody>
          <a:bodyPr>
            <a:normAutofit fontScale="55000" lnSpcReduction="20000"/>
          </a:bodyPr>
          <a:lstStyle/>
          <a:p>
            <a:r>
              <a:rPr lang="en-US" b="1" dirty="0">
                <a:solidFill>
                  <a:schemeClr val="tx1"/>
                </a:solidFill>
              </a:rPr>
              <a:t>Competence in cultural awareness and expression involves having an understanding of and respect for how ideas and meaning are creatively expressed and communicated in different cultures and through a range of arts and other cultural forms. It involves being engaged in understanding, developing and expressing one's own ideas and sense of place or role in society in a variety of ways and contexts. </a:t>
            </a:r>
          </a:p>
          <a:p>
            <a:r>
              <a:rPr lang="en-US" sz="2900" b="1" i="1" dirty="0">
                <a:solidFill>
                  <a:srgbClr val="FFFF00"/>
                </a:solidFill>
              </a:rPr>
              <a:t>Essential knowledge, skills and attitudes related to this competence </a:t>
            </a:r>
            <a:endParaRPr lang="en-US" sz="2900" b="1" dirty="0">
              <a:solidFill>
                <a:srgbClr val="FFFF00"/>
              </a:solidFill>
            </a:endParaRPr>
          </a:p>
          <a:p>
            <a:pPr algn="just"/>
            <a:r>
              <a:rPr lang="en-US" b="1" dirty="0">
                <a:solidFill>
                  <a:schemeClr val="tx1"/>
                </a:solidFill>
              </a:rPr>
              <a:t>This </a:t>
            </a:r>
            <a:r>
              <a:rPr lang="en-US" b="1" dirty="0" smtClean="0">
                <a:solidFill>
                  <a:schemeClr val="tx1"/>
                </a:solidFill>
              </a:rPr>
              <a:t>COMPETENCE </a:t>
            </a:r>
            <a:r>
              <a:rPr lang="en-US" b="1" dirty="0">
                <a:solidFill>
                  <a:schemeClr val="tx1"/>
                </a:solidFill>
              </a:rPr>
              <a:t>requires </a:t>
            </a:r>
            <a:r>
              <a:rPr lang="en-US" b="1" dirty="0">
                <a:solidFill>
                  <a:srgbClr val="FFFF00"/>
                </a:solidFill>
              </a:rPr>
              <a:t>knowledge</a:t>
            </a:r>
            <a:r>
              <a:rPr lang="en-US" b="1" dirty="0">
                <a:solidFill>
                  <a:schemeClr val="tx1"/>
                </a:solidFill>
              </a:rPr>
              <a:t> of </a:t>
            </a:r>
            <a:r>
              <a:rPr lang="en-US" b="1" dirty="0">
                <a:solidFill>
                  <a:srgbClr val="FFC000"/>
                </a:solidFill>
              </a:rPr>
              <a:t>local</a:t>
            </a:r>
            <a:r>
              <a:rPr lang="en-US" b="1" dirty="0">
                <a:solidFill>
                  <a:schemeClr val="tx1"/>
                </a:solidFill>
              </a:rPr>
              <a:t>, </a:t>
            </a:r>
            <a:r>
              <a:rPr lang="en-US" b="1" dirty="0">
                <a:solidFill>
                  <a:srgbClr val="FFC000"/>
                </a:solidFill>
              </a:rPr>
              <a:t>national</a:t>
            </a:r>
            <a:r>
              <a:rPr lang="en-US" b="1" dirty="0">
                <a:solidFill>
                  <a:schemeClr val="tx1"/>
                </a:solidFill>
              </a:rPr>
              <a:t>, </a:t>
            </a:r>
            <a:r>
              <a:rPr lang="en-US" b="1" dirty="0">
                <a:solidFill>
                  <a:srgbClr val="FFC000"/>
                </a:solidFill>
              </a:rPr>
              <a:t>European</a:t>
            </a:r>
            <a:r>
              <a:rPr lang="en-US" b="1" dirty="0">
                <a:solidFill>
                  <a:schemeClr val="tx1"/>
                </a:solidFill>
              </a:rPr>
              <a:t> and </a:t>
            </a:r>
            <a:r>
              <a:rPr lang="en-US" b="1" dirty="0">
                <a:solidFill>
                  <a:srgbClr val="FFC000"/>
                </a:solidFill>
              </a:rPr>
              <a:t>global</a:t>
            </a:r>
            <a:r>
              <a:rPr lang="en-US" b="1" dirty="0">
                <a:solidFill>
                  <a:schemeClr val="tx1"/>
                </a:solidFill>
              </a:rPr>
              <a:t> </a:t>
            </a:r>
            <a:r>
              <a:rPr lang="en-US" b="1" dirty="0">
                <a:solidFill>
                  <a:srgbClr val="FFFF00"/>
                </a:solidFill>
              </a:rPr>
              <a:t>cultures and expressions</a:t>
            </a:r>
            <a:r>
              <a:rPr lang="en-US" b="1" dirty="0">
                <a:solidFill>
                  <a:schemeClr val="tx1"/>
                </a:solidFill>
              </a:rPr>
              <a:t>, including their </a:t>
            </a:r>
            <a:r>
              <a:rPr lang="en-US" b="1" dirty="0">
                <a:solidFill>
                  <a:srgbClr val="FFFF00"/>
                </a:solidFill>
              </a:rPr>
              <a:t>languages</a:t>
            </a:r>
            <a:r>
              <a:rPr lang="en-US" b="1" dirty="0">
                <a:solidFill>
                  <a:schemeClr val="tx1"/>
                </a:solidFill>
              </a:rPr>
              <a:t>, </a:t>
            </a:r>
            <a:r>
              <a:rPr lang="en-US" b="1" dirty="0">
                <a:solidFill>
                  <a:srgbClr val="FFFF00"/>
                </a:solidFill>
              </a:rPr>
              <a:t>heritage</a:t>
            </a:r>
            <a:r>
              <a:rPr lang="en-US" b="1" dirty="0">
                <a:solidFill>
                  <a:schemeClr val="tx1"/>
                </a:solidFill>
              </a:rPr>
              <a:t> and </a:t>
            </a:r>
            <a:r>
              <a:rPr lang="en-US" b="1" dirty="0">
                <a:solidFill>
                  <a:srgbClr val="FFFF00"/>
                </a:solidFill>
              </a:rPr>
              <a:t>traditions</a:t>
            </a:r>
            <a:r>
              <a:rPr lang="en-US" b="1" dirty="0">
                <a:solidFill>
                  <a:schemeClr val="tx1"/>
                </a:solidFill>
              </a:rPr>
              <a:t>, and </a:t>
            </a:r>
            <a:r>
              <a:rPr lang="en-US" b="1" dirty="0">
                <a:solidFill>
                  <a:srgbClr val="FFFF00"/>
                </a:solidFill>
              </a:rPr>
              <a:t>cultural products</a:t>
            </a:r>
            <a:r>
              <a:rPr lang="en-US" b="1" dirty="0">
                <a:solidFill>
                  <a:schemeClr val="tx1"/>
                </a:solidFill>
              </a:rPr>
              <a:t>, and an understanding of </a:t>
            </a:r>
            <a:r>
              <a:rPr lang="en-US" b="1" dirty="0">
                <a:solidFill>
                  <a:srgbClr val="FFFF00"/>
                </a:solidFill>
              </a:rPr>
              <a:t>how these expressions can influence each other as well as the ideas of the individual</a:t>
            </a:r>
            <a:r>
              <a:rPr lang="en-US" b="1" dirty="0">
                <a:solidFill>
                  <a:schemeClr val="tx1"/>
                </a:solidFill>
              </a:rPr>
              <a:t>. It includes understanding the different ways of communicating ideas between creator, participant and audience within </a:t>
            </a:r>
            <a:r>
              <a:rPr lang="en-US" b="1" dirty="0">
                <a:solidFill>
                  <a:srgbClr val="FFFF00"/>
                </a:solidFill>
              </a:rPr>
              <a:t>written, printed and digital texts</a:t>
            </a:r>
            <a:r>
              <a:rPr lang="en-US" b="1" dirty="0">
                <a:solidFill>
                  <a:schemeClr val="tx1"/>
                </a:solidFill>
              </a:rPr>
              <a:t>, </a:t>
            </a:r>
            <a:r>
              <a:rPr lang="en-US" b="1" dirty="0">
                <a:solidFill>
                  <a:srgbClr val="FFFF00"/>
                </a:solidFill>
              </a:rPr>
              <a:t>theatre, film, dance, games, art and design, music, rituals, and architecture, as well as hybrid forms</a:t>
            </a:r>
            <a:r>
              <a:rPr lang="en-US" b="1" dirty="0">
                <a:solidFill>
                  <a:schemeClr val="tx1"/>
                </a:solidFill>
              </a:rPr>
              <a:t>. It requires an understanding of one's own </a:t>
            </a:r>
            <a:r>
              <a:rPr lang="en-US" b="1" dirty="0">
                <a:solidFill>
                  <a:srgbClr val="FFFF00"/>
                </a:solidFill>
              </a:rPr>
              <a:t>developing identity </a:t>
            </a:r>
            <a:r>
              <a:rPr lang="en-US" b="1" dirty="0">
                <a:solidFill>
                  <a:schemeClr val="tx1"/>
                </a:solidFill>
              </a:rPr>
              <a:t>within </a:t>
            </a:r>
            <a:r>
              <a:rPr lang="en-US" b="1" dirty="0">
                <a:solidFill>
                  <a:srgbClr val="FFFF00"/>
                </a:solidFill>
              </a:rPr>
              <a:t>a world of cultural diversity </a:t>
            </a:r>
            <a:r>
              <a:rPr lang="en-US" b="1" dirty="0">
                <a:solidFill>
                  <a:schemeClr val="tx1"/>
                </a:solidFill>
              </a:rPr>
              <a:t>and </a:t>
            </a:r>
            <a:r>
              <a:rPr lang="en-US" b="1" dirty="0" smtClean="0">
                <a:solidFill>
                  <a:srgbClr val="FF0000"/>
                </a:solidFill>
              </a:rPr>
              <a:t>HOW</a:t>
            </a:r>
            <a:r>
              <a:rPr lang="en-US" b="1" dirty="0" smtClean="0">
                <a:solidFill>
                  <a:schemeClr val="tx1"/>
                </a:solidFill>
              </a:rPr>
              <a:t> </a:t>
            </a:r>
            <a:r>
              <a:rPr lang="en-US" b="1" dirty="0" smtClean="0">
                <a:solidFill>
                  <a:srgbClr val="FFFF00"/>
                </a:solidFill>
              </a:rPr>
              <a:t>arts</a:t>
            </a:r>
            <a:r>
              <a:rPr lang="en-US" b="1" dirty="0" smtClean="0">
                <a:solidFill>
                  <a:schemeClr val="tx1"/>
                </a:solidFill>
              </a:rPr>
              <a:t> </a:t>
            </a:r>
            <a:r>
              <a:rPr lang="en-US" b="1" dirty="0">
                <a:solidFill>
                  <a:schemeClr val="tx1"/>
                </a:solidFill>
              </a:rPr>
              <a:t>and </a:t>
            </a:r>
            <a:r>
              <a:rPr lang="en-US" b="1" dirty="0">
                <a:solidFill>
                  <a:srgbClr val="FFFF00"/>
                </a:solidFill>
              </a:rPr>
              <a:t>other cultural forms</a:t>
            </a:r>
            <a:r>
              <a:rPr lang="en-US" b="1" dirty="0">
                <a:solidFill>
                  <a:schemeClr val="tx1"/>
                </a:solidFill>
              </a:rPr>
              <a:t> can be </a:t>
            </a:r>
            <a:r>
              <a:rPr lang="en-US" b="1" dirty="0" smtClean="0">
                <a:solidFill>
                  <a:srgbClr val="FF0000"/>
                </a:solidFill>
              </a:rPr>
              <a:t>A WAY TO BOTH VIEW AND SHAPE THE WORLD</a:t>
            </a:r>
            <a:r>
              <a:rPr lang="en-US" b="1" dirty="0" smtClean="0">
                <a:solidFill>
                  <a:schemeClr val="tx1"/>
                </a:solidFill>
              </a:rPr>
              <a:t>. </a:t>
            </a:r>
            <a:endParaRPr lang="en-US" b="1" dirty="0">
              <a:solidFill>
                <a:schemeClr val="tx1"/>
              </a:solidFill>
            </a:endParaRPr>
          </a:p>
          <a:p>
            <a:pPr algn="just"/>
            <a:r>
              <a:rPr lang="en-US" b="1" dirty="0" smtClean="0">
                <a:solidFill>
                  <a:schemeClr val="tx1"/>
                </a:solidFill>
              </a:rPr>
              <a:t>SKILLS include </a:t>
            </a:r>
            <a:r>
              <a:rPr lang="en-US" b="1" dirty="0">
                <a:solidFill>
                  <a:schemeClr val="tx1"/>
                </a:solidFill>
              </a:rPr>
              <a:t>the ability to </a:t>
            </a:r>
            <a:r>
              <a:rPr lang="en-US" b="1" dirty="0">
                <a:solidFill>
                  <a:srgbClr val="FFC000"/>
                </a:solidFill>
              </a:rPr>
              <a:t>express and interpret figurative </a:t>
            </a:r>
            <a:r>
              <a:rPr lang="en-US" b="1" dirty="0">
                <a:solidFill>
                  <a:schemeClr val="tx1"/>
                </a:solidFill>
              </a:rPr>
              <a:t>and </a:t>
            </a:r>
            <a:r>
              <a:rPr lang="en-US" b="1" dirty="0">
                <a:solidFill>
                  <a:srgbClr val="FFC000"/>
                </a:solidFill>
              </a:rPr>
              <a:t>abstract ideas</a:t>
            </a:r>
            <a:r>
              <a:rPr lang="en-US" b="1" dirty="0">
                <a:solidFill>
                  <a:schemeClr val="tx1"/>
                </a:solidFill>
              </a:rPr>
              <a:t>, </a:t>
            </a:r>
            <a:r>
              <a:rPr lang="en-US" b="1" dirty="0">
                <a:solidFill>
                  <a:srgbClr val="FFC000"/>
                </a:solidFill>
              </a:rPr>
              <a:t>experiences</a:t>
            </a:r>
            <a:r>
              <a:rPr lang="en-US" b="1" dirty="0">
                <a:solidFill>
                  <a:schemeClr val="tx1"/>
                </a:solidFill>
              </a:rPr>
              <a:t> and </a:t>
            </a:r>
            <a:r>
              <a:rPr lang="en-US" b="1" dirty="0">
                <a:solidFill>
                  <a:srgbClr val="FFC000"/>
                </a:solidFill>
              </a:rPr>
              <a:t>emotions</a:t>
            </a:r>
            <a:r>
              <a:rPr lang="en-US" b="1" dirty="0">
                <a:solidFill>
                  <a:schemeClr val="tx1"/>
                </a:solidFill>
              </a:rPr>
              <a:t> with </a:t>
            </a:r>
            <a:r>
              <a:rPr lang="en-US" b="1" dirty="0" smtClean="0">
                <a:solidFill>
                  <a:schemeClr val="tx1"/>
                </a:solidFill>
              </a:rPr>
              <a:t>EMPATHY, </a:t>
            </a:r>
            <a:r>
              <a:rPr lang="en-US" b="1" dirty="0">
                <a:solidFill>
                  <a:schemeClr val="tx1"/>
                </a:solidFill>
              </a:rPr>
              <a:t>and the </a:t>
            </a:r>
            <a:r>
              <a:rPr lang="en-US" b="1" dirty="0" smtClean="0">
                <a:solidFill>
                  <a:schemeClr val="tx1"/>
                </a:solidFill>
              </a:rPr>
              <a:t>ABILITY TO DO SO IN A RANGE OF ARTS AND OTHER CULTURAL FORMS. </a:t>
            </a:r>
            <a:r>
              <a:rPr lang="en-US" b="1" dirty="0">
                <a:solidFill>
                  <a:schemeClr val="tx1"/>
                </a:solidFill>
              </a:rPr>
              <a:t>Skills also include the ability to </a:t>
            </a:r>
            <a:r>
              <a:rPr lang="en-US" b="1" dirty="0">
                <a:solidFill>
                  <a:srgbClr val="FF0000"/>
                </a:solidFill>
              </a:rPr>
              <a:t>identify</a:t>
            </a:r>
            <a:r>
              <a:rPr lang="en-US" b="1" dirty="0">
                <a:solidFill>
                  <a:schemeClr val="tx1"/>
                </a:solidFill>
              </a:rPr>
              <a:t> and </a:t>
            </a:r>
            <a:r>
              <a:rPr lang="en-US" b="1" dirty="0" err="1">
                <a:solidFill>
                  <a:srgbClr val="FF0000"/>
                </a:solidFill>
              </a:rPr>
              <a:t>realise</a:t>
            </a:r>
            <a:r>
              <a:rPr lang="en-US" b="1" dirty="0">
                <a:solidFill>
                  <a:srgbClr val="FF0000"/>
                </a:solidFill>
              </a:rPr>
              <a:t> opportunities for personal, social or commercial value </a:t>
            </a:r>
            <a:r>
              <a:rPr lang="en-US" b="1" dirty="0">
                <a:solidFill>
                  <a:schemeClr val="tx1"/>
                </a:solidFill>
              </a:rPr>
              <a:t>through the arts and other cultural forms and the ability </a:t>
            </a:r>
            <a:r>
              <a:rPr lang="en-US" b="1" dirty="0">
                <a:solidFill>
                  <a:srgbClr val="FF0000"/>
                </a:solidFill>
              </a:rPr>
              <a:t>to engage in creative processes</a:t>
            </a:r>
            <a:r>
              <a:rPr lang="en-US" b="1" dirty="0">
                <a:solidFill>
                  <a:schemeClr val="tx1"/>
                </a:solidFill>
              </a:rPr>
              <a:t>, both as an </a:t>
            </a:r>
            <a:r>
              <a:rPr lang="en-US" b="1" dirty="0">
                <a:solidFill>
                  <a:srgbClr val="FF0000"/>
                </a:solidFill>
              </a:rPr>
              <a:t>individual</a:t>
            </a:r>
            <a:r>
              <a:rPr lang="en-US" b="1" dirty="0">
                <a:solidFill>
                  <a:schemeClr val="tx1"/>
                </a:solidFill>
              </a:rPr>
              <a:t> and </a:t>
            </a:r>
            <a:r>
              <a:rPr lang="en-US" b="1" dirty="0">
                <a:solidFill>
                  <a:srgbClr val="FF0000"/>
                </a:solidFill>
              </a:rPr>
              <a:t>collectively</a:t>
            </a:r>
            <a:r>
              <a:rPr lang="en-US" b="1" dirty="0">
                <a:solidFill>
                  <a:schemeClr val="tx1"/>
                </a:solidFill>
              </a:rPr>
              <a:t>. </a:t>
            </a:r>
            <a:endParaRPr lang="ro-RO" b="1" dirty="0" smtClean="0">
              <a:solidFill>
                <a:schemeClr val="tx1"/>
              </a:solidFill>
            </a:endParaRPr>
          </a:p>
          <a:p>
            <a:pPr marL="0" indent="0" algn="just">
              <a:buNone/>
            </a:pPr>
            <a:endParaRPr lang="en-US" b="1" dirty="0">
              <a:solidFill>
                <a:schemeClr val="tx1"/>
              </a:solidFill>
            </a:endParaRPr>
          </a:p>
          <a:p>
            <a:pPr algn="just"/>
            <a:r>
              <a:rPr lang="en-US" b="1" dirty="0">
                <a:solidFill>
                  <a:schemeClr val="tx1"/>
                </a:solidFill>
              </a:rPr>
              <a:t>It is important to have </a:t>
            </a:r>
            <a:r>
              <a:rPr lang="en-US" b="1" dirty="0">
                <a:solidFill>
                  <a:srgbClr val="FFFF00"/>
                </a:solidFill>
              </a:rPr>
              <a:t>an open attitude towards</a:t>
            </a:r>
            <a:r>
              <a:rPr lang="en-US" b="1" dirty="0">
                <a:solidFill>
                  <a:schemeClr val="tx1"/>
                </a:solidFill>
              </a:rPr>
              <a:t>, and </a:t>
            </a:r>
            <a:r>
              <a:rPr lang="en-US" b="1" dirty="0">
                <a:solidFill>
                  <a:srgbClr val="FFFF00"/>
                </a:solidFill>
              </a:rPr>
              <a:t>respect </a:t>
            </a:r>
            <a:r>
              <a:rPr lang="en-US" b="1" dirty="0" smtClean="0">
                <a:solidFill>
                  <a:srgbClr val="FFFF00"/>
                </a:solidFill>
              </a:rPr>
              <a:t>for </a:t>
            </a:r>
            <a:r>
              <a:rPr lang="en-US" b="1" dirty="0">
                <a:solidFill>
                  <a:srgbClr val="FFFF00"/>
                </a:solidFill>
              </a:rPr>
              <a:t>diversity of cultural expression together with an ethical and responsible approach to intellectual and cultural ownership</a:t>
            </a:r>
            <a:r>
              <a:rPr lang="en-US" b="1" dirty="0">
                <a:solidFill>
                  <a:schemeClr val="tx1"/>
                </a:solidFill>
              </a:rPr>
              <a:t>. A positive attitude also includes a curiosity about the world, </a:t>
            </a:r>
            <a:r>
              <a:rPr lang="en-US" b="1" dirty="0" smtClean="0">
                <a:solidFill>
                  <a:srgbClr val="FFFF00"/>
                </a:solidFill>
              </a:rPr>
              <a:t>AN OPENNESS TO IMAGINE NEW POSSIBILITIES</a:t>
            </a:r>
            <a:r>
              <a:rPr lang="en-US" b="1" dirty="0" smtClean="0">
                <a:solidFill>
                  <a:schemeClr val="tx1"/>
                </a:solidFill>
              </a:rPr>
              <a:t>, </a:t>
            </a:r>
            <a:r>
              <a:rPr lang="en-US" b="1" dirty="0">
                <a:solidFill>
                  <a:schemeClr val="tx1"/>
                </a:solidFill>
              </a:rPr>
              <a:t>and </a:t>
            </a:r>
            <a:r>
              <a:rPr lang="en-US" b="1" dirty="0" smtClean="0">
                <a:solidFill>
                  <a:srgbClr val="FFFF00"/>
                </a:solidFill>
              </a:rPr>
              <a:t>A WILLINGNESS TO PARTICIPATE IN CULTURAL EXPERIENCES</a:t>
            </a:r>
            <a:r>
              <a:rPr lang="en-US" b="1" dirty="0" smtClean="0">
                <a:solidFill>
                  <a:schemeClr val="tx1"/>
                </a:solidFill>
              </a:rPr>
              <a:t>. </a:t>
            </a:r>
            <a:endParaRPr lang="ro-RO" b="1" dirty="0">
              <a:solidFill>
                <a:schemeClr val="tx1"/>
              </a:solidFill>
            </a:endParaRPr>
          </a:p>
        </p:txBody>
      </p:sp>
    </p:spTree>
    <p:extLst>
      <p:ext uri="{BB962C8B-B14F-4D97-AF65-F5344CB8AC3E}">
        <p14:creationId xmlns:p14="http://schemas.microsoft.com/office/powerpoint/2010/main" val="28222764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860088" cy="5553075"/>
          </a:xfrm>
        </p:spPr>
        <p:txBody>
          <a:bodyPr>
            <a:normAutofit/>
          </a:bodyPr>
          <a:lstStyle/>
          <a:p>
            <a:pPr algn="ctr"/>
            <a:r>
              <a:rPr lang="en-US" b="1" dirty="0" smtClean="0">
                <a:solidFill>
                  <a:srgbClr val="FF0000"/>
                </a:solidFill>
              </a:rPr>
              <a:t>SUPPORTING THE DEVELOPMENT OF KEY COMPETENCES </a:t>
            </a:r>
            <a:br>
              <a:rPr lang="en-US" b="1" dirty="0" smtClean="0">
                <a:solidFill>
                  <a:srgbClr val="FF0000"/>
                </a:solidFill>
              </a:rPr>
            </a:br>
            <a:endParaRPr lang="ro-RO" b="1" dirty="0" smtClean="0">
              <a:solidFill>
                <a:srgbClr val="FF0000"/>
              </a:solidFill>
            </a:endParaRPr>
          </a:p>
          <a:p>
            <a:r>
              <a:rPr lang="en-US" b="1" dirty="0" smtClean="0">
                <a:solidFill>
                  <a:schemeClr val="tx1"/>
                </a:solidFill>
              </a:rPr>
              <a:t>Key </a:t>
            </a:r>
            <a:r>
              <a:rPr lang="en-US" b="1" dirty="0">
                <a:solidFill>
                  <a:schemeClr val="tx1"/>
                </a:solidFill>
              </a:rPr>
              <a:t>competences are a dynamic combination of the knowledge, skills and attitudes a learner needs to develop throughout life, </a:t>
            </a:r>
            <a:r>
              <a:rPr lang="en-US" b="1" dirty="0">
                <a:solidFill>
                  <a:srgbClr val="FFFF00"/>
                </a:solidFill>
              </a:rPr>
              <a:t>starting from early age </a:t>
            </a:r>
            <a:r>
              <a:rPr lang="en-US" b="1" dirty="0">
                <a:solidFill>
                  <a:schemeClr val="tx1"/>
                </a:solidFill>
              </a:rPr>
              <a:t>onwards. High quality and inclusive education, training and lifelong learning provides </a:t>
            </a:r>
            <a:r>
              <a:rPr lang="en-US" b="1" dirty="0" err="1">
                <a:solidFill>
                  <a:schemeClr val="tx1"/>
                </a:solidFill>
              </a:rPr>
              <a:t>opportunites</a:t>
            </a:r>
            <a:r>
              <a:rPr lang="en-US" b="1" dirty="0">
                <a:solidFill>
                  <a:schemeClr val="tx1"/>
                </a:solidFill>
              </a:rPr>
              <a:t> for all </a:t>
            </a:r>
            <a:r>
              <a:rPr lang="en-US" b="1" dirty="0">
                <a:solidFill>
                  <a:srgbClr val="FFFF00"/>
                </a:solidFill>
              </a:rPr>
              <a:t>to develop key competences</a:t>
            </a:r>
            <a:r>
              <a:rPr lang="en-US" b="1" dirty="0">
                <a:solidFill>
                  <a:schemeClr val="tx1"/>
                </a:solidFill>
              </a:rPr>
              <a:t>, therefore competence-oriented approaches can be used in all education, training and learning settings throughout life. </a:t>
            </a:r>
          </a:p>
          <a:p>
            <a:r>
              <a:rPr lang="en-US" b="1" dirty="0">
                <a:solidFill>
                  <a:schemeClr val="tx1"/>
                </a:solidFill>
              </a:rPr>
              <a:t>In support of competence-oriented education, training and learning in lifelong learning context, </a:t>
            </a:r>
            <a:r>
              <a:rPr lang="en-US" b="1" dirty="0">
                <a:solidFill>
                  <a:srgbClr val="FFFF00"/>
                </a:solidFill>
              </a:rPr>
              <a:t>three challenges </a:t>
            </a:r>
            <a:r>
              <a:rPr lang="en-US" b="1" dirty="0">
                <a:solidFill>
                  <a:schemeClr val="tx1"/>
                </a:solidFill>
              </a:rPr>
              <a:t>have been identified: </a:t>
            </a:r>
            <a:endParaRPr lang="ro-RO" b="1" dirty="0" smtClean="0">
              <a:solidFill>
                <a:schemeClr val="tx1"/>
              </a:solidFill>
            </a:endParaRPr>
          </a:p>
          <a:p>
            <a:pPr lvl="1"/>
            <a:r>
              <a:rPr lang="en-US" b="1" dirty="0" smtClean="0">
                <a:solidFill>
                  <a:schemeClr val="tx1"/>
                </a:solidFill>
              </a:rPr>
              <a:t>the </a:t>
            </a:r>
            <a:r>
              <a:rPr lang="en-US" b="1" dirty="0">
                <a:solidFill>
                  <a:schemeClr val="tx1"/>
                </a:solidFill>
              </a:rPr>
              <a:t>use of a variety of learning approaches and contexts; </a:t>
            </a:r>
            <a:endParaRPr lang="ro-RO" b="1" dirty="0" smtClean="0">
              <a:solidFill>
                <a:schemeClr val="tx1"/>
              </a:solidFill>
            </a:endParaRPr>
          </a:p>
          <a:p>
            <a:pPr lvl="1"/>
            <a:r>
              <a:rPr lang="en-US" b="1" dirty="0" smtClean="0">
                <a:solidFill>
                  <a:schemeClr val="tx1"/>
                </a:solidFill>
              </a:rPr>
              <a:t>support </a:t>
            </a:r>
            <a:r>
              <a:rPr lang="en-US" b="1" dirty="0">
                <a:solidFill>
                  <a:schemeClr val="tx1"/>
                </a:solidFill>
              </a:rPr>
              <a:t>for teachers and other educational staff; </a:t>
            </a:r>
            <a:endParaRPr lang="ro-RO" b="1" dirty="0" smtClean="0">
              <a:solidFill>
                <a:schemeClr val="tx1"/>
              </a:solidFill>
            </a:endParaRPr>
          </a:p>
          <a:p>
            <a:pPr lvl="1"/>
            <a:r>
              <a:rPr lang="en-US" b="1" dirty="0" smtClean="0">
                <a:solidFill>
                  <a:schemeClr val="tx1"/>
                </a:solidFill>
              </a:rPr>
              <a:t>assessment </a:t>
            </a:r>
            <a:r>
              <a:rPr lang="en-US" b="1" dirty="0">
                <a:solidFill>
                  <a:schemeClr val="tx1"/>
                </a:solidFill>
              </a:rPr>
              <a:t>and validation of competence development. </a:t>
            </a:r>
            <a:endParaRPr lang="ro-RO" b="1" dirty="0">
              <a:solidFill>
                <a:schemeClr val="tx1"/>
              </a:solidFill>
            </a:endParaRPr>
          </a:p>
          <a:p>
            <a:pPr marL="457200" lvl="1" indent="0">
              <a:buNone/>
            </a:pPr>
            <a:r>
              <a:rPr lang="en-US" sz="2000" b="1" dirty="0" smtClean="0">
                <a:solidFill>
                  <a:srgbClr val="FFFF00"/>
                </a:solidFill>
              </a:rPr>
              <a:t>In </a:t>
            </a:r>
            <a:r>
              <a:rPr lang="en-US" sz="2000" b="1" dirty="0">
                <a:solidFill>
                  <a:srgbClr val="FFFF00"/>
                </a:solidFill>
              </a:rPr>
              <a:t>order to address those challenges, certain good practices can be recognized</a:t>
            </a:r>
            <a:r>
              <a:rPr lang="en-US" b="1" dirty="0">
                <a:solidFill>
                  <a:schemeClr val="tx1"/>
                </a:solidFill>
              </a:rPr>
              <a:t>. </a:t>
            </a:r>
            <a:endParaRPr lang="ro-RO" b="1" dirty="0">
              <a:solidFill>
                <a:schemeClr val="tx1"/>
              </a:solidFill>
            </a:endParaRPr>
          </a:p>
        </p:txBody>
      </p:sp>
    </p:spTree>
    <p:extLst>
      <p:ext uri="{BB962C8B-B14F-4D97-AF65-F5344CB8AC3E}">
        <p14:creationId xmlns:p14="http://schemas.microsoft.com/office/powerpoint/2010/main" val="2834095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00B0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179094" y="1299411"/>
            <a:ext cx="8159833" cy="4644189"/>
          </a:xfrm>
        </p:spPr>
        <p:txBody>
          <a:bodyPr/>
          <a:lstStyle/>
          <a:p>
            <a:pPr marL="0" indent="0">
              <a:buNone/>
            </a:pPr>
            <a:r>
              <a:rPr lang="en-US" b="1" i="1" dirty="0" smtClean="0">
                <a:solidFill>
                  <a:schemeClr val="tx1">
                    <a:lumMod val="95000"/>
                  </a:schemeClr>
                </a:solidFill>
              </a:rPr>
              <a:t>-</a:t>
            </a:r>
            <a:r>
              <a:rPr lang="ro-RO" b="1" i="1" dirty="0" smtClean="0">
                <a:solidFill>
                  <a:schemeClr val="tx1">
                    <a:lumMod val="95000"/>
                  </a:schemeClr>
                </a:solidFill>
              </a:rPr>
              <a:t>Comunicarea lingvistică – limba ca instrument de comunicare (valoare pragmatică), integratoare din punct de vedere social</a:t>
            </a:r>
          </a:p>
          <a:p>
            <a:pPr marL="0" indent="0">
              <a:buNone/>
            </a:pPr>
            <a:r>
              <a:rPr lang="en-US" b="1" i="1" dirty="0" smtClean="0">
                <a:solidFill>
                  <a:schemeClr val="tx1">
                    <a:lumMod val="95000"/>
                  </a:schemeClr>
                </a:solidFill>
              </a:rPr>
              <a:t>-</a:t>
            </a:r>
            <a:r>
              <a:rPr lang="ro-RO" b="1" i="1" dirty="0" smtClean="0">
                <a:solidFill>
                  <a:schemeClr val="tx1">
                    <a:lumMod val="95000"/>
                  </a:schemeClr>
                </a:solidFill>
              </a:rPr>
              <a:t>Limba </a:t>
            </a:r>
            <a:r>
              <a:rPr lang="ro-RO" b="1" i="1" dirty="0">
                <a:solidFill>
                  <a:schemeClr val="tx1">
                    <a:lumMod val="95000"/>
                  </a:schemeClr>
                </a:solidFill>
              </a:rPr>
              <a:t>(maternă) – ca spațiu al locuirii (valoare afectivă, cu rol edificator - construiește identitatea</a:t>
            </a:r>
            <a:r>
              <a:rPr lang="ro-RO" b="1" i="1" dirty="0" smtClean="0">
                <a:solidFill>
                  <a:schemeClr val="tx1">
                    <a:lumMod val="95000"/>
                  </a:schemeClr>
                </a:solidFill>
              </a:rPr>
              <a:t>)</a:t>
            </a:r>
          </a:p>
          <a:p>
            <a:pPr marL="0" indent="0">
              <a:buNone/>
            </a:pPr>
            <a:r>
              <a:rPr lang="en-US" b="1" i="1" dirty="0" smtClean="0">
                <a:solidFill>
                  <a:schemeClr val="tx1">
                    <a:lumMod val="95000"/>
                  </a:schemeClr>
                </a:solidFill>
              </a:rPr>
              <a:t>-</a:t>
            </a:r>
            <a:r>
              <a:rPr lang="ro-RO" b="1" i="1" dirty="0" smtClean="0">
                <a:solidFill>
                  <a:schemeClr val="tx1">
                    <a:lumMod val="95000"/>
                  </a:schemeClr>
                </a:solidFill>
              </a:rPr>
              <a:t>Limba </a:t>
            </a:r>
            <a:r>
              <a:rPr lang="ro-RO" b="1" i="1" dirty="0">
                <a:solidFill>
                  <a:schemeClr val="tx1">
                    <a:lumMod val="95000"/>
                  </a:schemeClr>
                </a:solidFill>
              </a:rPr>
              <a:t>română: </a:t>
            </a:r>
            <a:endParaRPr lang="ro-RO" b="1" i="1" dirty="0" smtClean="0">
              <a:solidFill>
                <a:schemeClr val="tx1">
                  <a:lumMod val="95000"/>
                </a:schemeClr>
              </a:solidFill>
            </a:endParaRPr>
          </a:p>
          <a:p>
            <a:pPr marL="0" indent="0">
              <a:buNone/>
            </a:pPr>
            <a:r>
              <a:rPr lang="ro-RO" b="1" i="1" dirty="0" smtClean="0">
                <a:solidFill>
                  <a:schemeClr val="tx1">
                    <a:lumMod val="95000"/>
                  </a:schemeClr>
                </a:solidFill>
              </a:rPr>
              <a:t>	-limbă </a:t>
            </a:r>
            <a:r>
              <a:rPr lang="ro-RO" b="1" i="1" dirty="0">
                <a:solidFill>
                  <a:schemeClr val="tx1">
                    <a:lumMod val="95000"/>
                  </a:schemeClr>
                </a:solidFill>
              </a:rPr>
              <a:t>maternă, </a:t>
            </a:r>
            <a:endParaRPr lang="ro-RO" b="1" i="1" dirty="0" smtClean="0">
              <a:solidFill>
                <a:schemeClr val="tx1">
                  <a:lumMod val="95000"/>
                </a:schemeClr>
              </a:solidFill>
            </a:endParaRPr>
          </a:p>
          <a:p>
            <a:pPr marL="0" indent="0">
              <a:buNone/>
            </a:pPr>
            <a:r>
              <a:rPr lang="ro-RO" b="1" i="1" dirty="0" smtClean="0">
                <a:solidFill>
                  <a:schemeClr val="tx1">
                    <a:lumMod val="95000"/>
                  </a:schemeClr>
                </a:solidFill>
              </a:rPr>
              <a:t>	-a </a:t>
            </a:r>
            <a:r>
              <a:rPr lang="ro-RO" b="1" i="1" dirty="0">
                <a:solidFill>
                  <a:schemeClr val="tx1">
                    <a:lumMod val="95000"/>
                  </a:schemeClr>
                </a:solidFill>
              </a:rPr>
              <a:t>doua limbă de comunicare, </a:t>
            </a:r>
            <a:endParaRPr lang="ro-RO" b="1" i="1" dirty="0" smtClean="0">
              <a:solidFill>
                <a:schemeClr val="tx1">
                  <a:lumMod val="95000"/>
                </a:schemeClr>
              </a:solidFill>
            </a:endParaRPr>
          </a:p>
          <a:p>
            <a:pPr marL="0" indent="0">
              <a:buNone/>
            </a:pPr>
            <a:r>
              <a:rPr lang="ro-RO" b="1" i="1" dirty="0" smtClean="0">
                <a:solidFill>
                  <a:schemeClr val="tx1">
                    <a:lumMod val="95000"/>
                  </a:schemeClr>
                </a:solidFill>
              </a:rPr>
              <a:t>	-limbă </a:t>
            </a:r>
            <a:r>
              <a:rPr lang="ro-RO" b="1" i="1" dirty="0">
                <a:solidFill>
                  <a:schemeClr val="tx1">
                    <a:lumMod val="95000"/>
                  </a:schemeClr>
                </a:solidFill>
              </a:rPr>
              <a:t>străină.</a:t>
            </a:r>
            <a:endParaRPr lang="ro-RO" dirty="0">
              <a:solidFill>
                <a:schemeClr val="tx1">
                  <a:lumMod val="95000"/>
                </a:schemeClr>
              </a:solidFill>
            </a:endParaRPr>
          </a:p>
          <a:p>
            <a:pPr marL="0" indent="0">
              <a:buNone/>
            </a:pPr>
            <a:endParaRPr lang="ro-RO" b="1" i="1" dirty="0" smtClean="0">
              <a:solidFill>
                <a:schemeClr val="tx1">
                  <a:lumMod val="95000"/>
                </a:schemeClr>
              </a:solidFill>
            </a:endParaRPr>
          </a:p>
          <a:p>
            <a:pPr marL="0" indent="0">
              <a:buNone/>
            </a:pPr>
            <a:r>
              <a:rPr lang="en-US" b="1" i="1" dirty="0" smtClean="0">
                <a:solidFill>
                  <a:schemeClr val="tx1">
                    <a:lumMod val="95000"/>
                  </a:schemeClr>
                </a:solidFill>
              </a:rPr>
              <a:t>-</a:t>
            </a:r>
            <a:r>
              <a:rPr lang="ro-RO" b="1" i="1" dirty="0" smtClean="0">
                <a:solidFill>
                  <a:schemeClr val="tx1">
                    <a:lumMod val="95000"/>
                  </a:schemeClr>
                </a:solidFill>
              </a:rPr>
              <a:t>Orientarea </a:t>
            </a:r>
            <a:r>
              <a:rPr lang="ro-RO" b="1" i="1" dirty="0">
                <a:solidFill>
                  <a:schemeClr val="tx1">
                    <a:lumMod val="95000"/>
                  </a:schemeClr>
                </a:solidFill>
              </a:rPr>
              <a:t>culturală - competența interculturală</a:t>
            </a:r>
            <a:endParaRPr lang="ro-RO" dirty="0">
              <a:solidFill>
                <a:schemeClr val="tx1">
                  <a:lumMod val="95000"/>
                </a:schemeClr>
              </a:solidFill>
            </a:endParaRPr>
          </a:p>
        </p:txBody>
      </p:sp>
    </p:spTree>
    <p:extLst>
      <p:ext uri="{BB962C8B-B14F-4D97-AF65-F5344CB8AC3E}">
        <p14:creationId xmlns:p14="http://schemas.microsoft.com/office/powerpoint/2010/main" val="34012273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231438" cy="5362575"/>
          </a:xfrm>
        </p:spPr>
        <p:txBody>
          <a:bodyPr>
            <a:normAutofit fontScale="77500" lnSpcReduction="20000"/>
          </a:bodyPr>
          <a:lstStyle/>
          <a:p>
            <a:endParaRPr lang="ro-RO" dirty="0"/>
          </a:p>
          <a:p>
            <a:r>
              <a:rPr lang="en-US" b="1" i="1" dirty="0">
                <a:solidFill>
                  <a:srgbClr val="FF0000"/>
                </a:solidFill>
              </a:rPr>
              <a:t>a. </a:t>
            </a:r>
            <a:r>
              <a:rPr lang="en-US" b="1" i="1" dirty="0" smtClean="0">
                <a:solidFill>
                  <a:srgbClr val="FF0000"/>
                </a:solidFill>
              </a:rPr>
              <a:t>A VARIETY OF LEARNING APPROACHES AND CONTEXTS </a:t>
            </a:r>
            <a:endParaRPr lang="en-US" b="1" dirty="0" smtClean="0">
              <a:solidFill>
                <a:srgbClr val="FF0000"/>
              </a:solidFill>
            </a:endParaRPr>
          </a:p>
          <a:p>
            <a:endParaRPr lang="ro-RO" b="1" dirty="0">
              <a:solidFill>
                <a:schemeClr val="tx1"/>
              </a:solidFill>
            </a:endParaRPr>
          </a:p>
          <a:p>
            <a:r>
              <a:rPr lang="en-US" b="1" dirty="0">
                <a:solidFill>
                  <a:schemeClr val="tx1"/>
                </a:solidFill>
              </a:rPr>
              <a:t>(a) </a:t>
            </a:r>
            <a:r>
              <a:rPr lang="en-US" b="1" dirty="0">
                <a:solidFill>
                  <a:srgbClr val="FFFF00"/>
                </a:solidFill>
              </a:rPr>
              <a:t>Cross-discipline learning</a:t>
            </a:r>
            <a:r>
              <a:rPr lang="en-US" b="1" dirty="0">
                <a:solidFill>
                  <a:schemeClr val="tx1"/>
                </a:solidFill>
              </a:rPr>
              <a:t>, partnerships between different education levels, training and learning actors, including from the </a:t>
            </a:r>
            <a:r>
              <a:rPr lang="en-US" b="1" dirty="0" err="1">
                <a:solidFill>
                  <a:schemeClr val="tx1"/>
                </a:solidFill>
              </a:rPr>
              <a:t>labour</a:t>
            </a:r>
            <a:r>
              <a:rPr lang="en-US" b="1" dirty="0">
                <a:solidFill>
                  <a:schemeClr val="tx1"/>
                </a:solidFill>
              </a:rPr>
              <a:t> market, as well as concepts such as whole school approaches with its emphasis on collaborative teaching and learning and active participation and decision-making of learners can enrich learning. </a:t>
            </a:r>
            <a:r>
              <a:rPr lang="en-US" b="1" dirty="0" smtClean="0">
                <a:solidFill>
                  <a:srgbClr val="FFFF00"/>
                </a:solidFill>
              </a:rPr>
              <a:t>Cross-sector</a:t>
            </a:r>
            <a:r>
              <a:rPr lang="ro-RO" b="1" dirty="0">
                <a:solidFill>
                  <a:srgbClr val="FFFF00"/>
                </a:solidFill>
              </a:rPr>
              <a:t>i</a:t>
            </a:r>
            <a:r>
              <a:rPr lang="en-US" b="1" dirty="0" smtClean="0">
                <a:solidFill>
                  <a:srgbClr val="FFFF00"/>
                </a:solidFill>
              </a:rPr>
              <a:t>al </a:t>
            </a:r>
            <a:r>
              <a:rPr lang="en-US" b="1" dirty="0">
                <a:solidFill>
                  <a:srgbClr val="FFFF00"/>
                </a:solidFill>
              </a:rPr>
              <a:t>cooperation </a:t>
            </a:r>
            <a:r>
              <a:rPr lang="en-US" b="1" dirty="0">
                <a:solidFill>
                  <a:schemeClr val="tx1"/>
                </a:solidFill>
              </a:rPr>
              <a:t>between education and training institutions and external actors from business, arts, sport and youth community, higher education or research institutes, can be </a:t>
            </a:r>
            <a:r>
              <a:rPr lang="en-US" b="1" dirty="0">
                <a:solidFill>
                  <a:srgbClr val="FFFF00"/>
                </a:solidFill>
              </a:rPr>
              <a:t>key to effective competence development</a:t>
            </a:r>
            <a:r>
              <a:rPr lang="en-US" b="1" dirty="0">
                <a:solidFill>
                  <a:schemeClr val="tx1"/>
                </a:solidFill>
              </a:rPr>
              <a:t>. </a:t>
            </a:r>
          </a:p>
          <a:p>
            <a:r>
              <a:rPr lang="en-US" b="1" dirty="0">
                <a:solidFill>
                  <a:schemeClr val="tx1"/>
                </a:solidFill>
              </a:rPr>
              <a:t>(b) Acquisition of basic skills as well as broader competence development can be fostered by </a:t>
            </a:r>
            <a:r>
              <a:rPr lang="en-US" b="1" dirty="0">
                <a:solidFill>
                  <a:srgbClr val="FFFF00"/>
                </a:solidFill>
              </a:rPr>
              <a:t>systematically complementing academic learning </a:t>
            </a:r>
            <a:r>
              <a:rPr lang="en-US" b="1" dirty="0">
                <a:solidFill>
                  <a:schemeClr val="tx1"/>
                </a:solidFill>
              </a:rPr>
              <a:t>with </a:t>
            </a:r>
            <a:r>
              <a:rPr lang="en-US" b="1" dirty="0">
                <a:solidFill>
                  <a:srgbClr val="FFFF00"/>
                </a:solidFill>
              </a:rPr>
              <a:t>social</a:t>
            </a:r>
            <a:r>
              <a:rPr lang="en-US" b="1" dirty="0">
                <a:solidFill>
                  <a:schemeClr val="tx1"/>
                </a:solidFill>
              </a:rPr>
              <a:t> and </a:t>
            </a:r>
            <a:r>
              <a:rPr lang="en-US" b="1" dirty="0">
                <a:solidFill>
                  <a:srgbClr val="FFFF00"/>
                </a:solidFill>
              </a:rPr>
              <a:t>emotional</a:t>
            </a:r>
            <a:r>
              <a:rPr lang="en-US" b="1" dirty="0">
                <a:solidFill>
                  <a:schemeClr val="tx1"/>
                </a:solidFill>
              </a:rPr>
              <a:t> </a:t>
            </a:r>
            <a:r>
              <a:rPr lang="en-US" b="1" dirty="0">
                <a:solidFill>
                  <a:srgbClr val="FFFF00"/>
                </a:solidFill>
              </a:rPr>
              <a:t>learning</a:t>
            </a:r>
            <a:r>
              <a:rPr lang="en-US" b="1" dirty="0">
                <a:solidFill>
                  <a:schemeClr val="tx1"/>
                </a:solidFill>
              </a:rPr>
              <a:t>, </a:t>
            </a:r>
            <a:r>
              <a:rPr lang="en-US" b="1" dirty="0">
                <a:solidFill>
                  <a:srgbClr val="FFFF00"/>
                </a:solidFill>
              </a:rPr>
              <a:t>arts</a:t>
            </a:r>
            <a:r>
              <a:rPr lang="en-US" b="1" dirty="0">
                <a:solidFill>
                  <a:schemeClr val="tx1"/>
                </a:solidFill>
              </a:rPr>
              <a:t> and </a:t>
            </a:r>
            <a:r>
              <a:rPr lang="en-US" b="1" dirty="0">
                <a:solidFill>
                  <a:srgbClr val="FFFF00"/>
                </a:solidFill>
              </a:rPr>
              <a:t>sports</a:t>
            </a:r>
            <a:r>
              <a:rPr lang="en-US" b="1" dirty="0">
                <a:solidFill>
                  <a:schemeClr val="tx1"/>
                </a:solidFill>
              </a:rPr>
              <a:t>. </a:t>
            </a:r>
            <a:r>
              <a:rPr lang="en-US" b="1" dirty="0">
                <a:solidFill>
                  <a:srgbClr val="C00000"/>
                </a:solidFill>
              </a:rPr>
              <a:t>Strengthening personal, social and learning competences from early age can provide a foundation for development of basic skills</a:t>
            </a:r>
            <a:r>
              <a:rPr lang="en-US" b="1" dirty="0">
                <a:solidFill>
                  <a:schemeClr val="tx1"/>
                </a:solidFill>
              </a:rPr>
              <a:t>. </a:t>
            </a:r>
          </a:p>
          <a:p>
            <a:r>
              <a:rPr lang="en-US" b="1" dirty="0">
                <a:solidFill>
                  <a:schemeClr val="tx1"/>
                </a:solidFill>
              </a:rPr>
              <a:t>(c) Learning methodologies such as inquiry-based, project-based, blended, arts- and games-based learning can increase learning motivation and engagement. Equally, experimental learning, work-based learning and scientific methods in science, technology, engineering and mathematics (STEM) can foster development of a range of competences. </a:t>
            </a:r>
          </a:p>
          <a:p>
            <a:r>
              <a:rPr lang="en-US" b="1" dirty="0">
                <a:solidFill>
                  <a:schemeClr val="tx1"/>
                </a:solidFill>
              </a:rPr>
              <a:t>(d) Learners, educational staff and learning providers could be encouraged to </a:t>
            </a:r>
            <a:r>
              <a:rPr lang="en-US" b="1" dirty="0">
                <a:solidFill>
                  <a:srgbClr val="FFFF00"/>
                </a:solidFill>
              </a:rPr>
              <a:t>use digital technologies </a:t>
            </a:r>
            <a:r>
              <a:rPr lang="en-US" b="1" dirty="0">
                <a:solidFill>
                  <a:schemeClr val="tx1"/>
                </a:solidFill>
              </a:rPr>
              <a:t>to improve learning and </a:t>
            </a:r>
            <a:r>
              <a:rPr lang="en-US" b="1" dirty="0">
                <a:solidFill>
                  <a:srgbClr val="FFFF00"/>
                </a:solidFill>
              </a:rPr>
              <a:t>to support the development of digital competences</a:t>
            </a:r>
            <a:r>
              <a:rPr lang="en-US" b="1" dirty="0">
                <a:solidFill>
                  <a:schemeClr val="tx1"/>
                </a:solidFill>
              </a:rPr>
              <a:t>. For example, by participating in Union initiatives such as "The EU Code Week"1. The use of </a:t>
            </a:r>
            <a:r>
              <a:rPr lang="en-US" b="1" dirty="0">
                <a:solidFill>
                  <a:srgbClr val="FFFF00"/>
                </a:solidFill>
              </a:rPr>
              <a:t>self-assessment tools</a:t>
            </a:r>
            <a:r>
              <a:rPr lang="en-US" b="1" dirty="0">
                <a:solidFill>
                  <a:schemeClr val="tx1"/>
                </a:solidFill>
              </a:rPr>
              <a:t>, such as the SELFIE tool2, could improve the digital capacity of education, training and learning providers. </a:t>
            </a:r>
          </a:p>
          <a:p>
            <a:endParaRPr lang="ro-RO" dirty="0"/>
          </a:p>
        </p:txBody>
      </p:sp>
    </p:spTree>
    <p:extLst>
      <p:ext uri="{BB962C8B-B14F-4D97-AF65-F5344CB8AC3E}">
        <p14:creationId xmlns:p14="http://schemas.microsoft.com/office/powerpoint/2010/main" val="13611121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526713" cy="5648325"/>
          </a:xfrm>
        </p:spPr>
        <p:txBody>
          <a:bodyPr>
            <a:normAutofit fontScale="85000" lnSpcReduction="20000"/>
          </a:bodyPr>
          <a:lstStyle/>
          <a:p>
            <a:endParaRPr lang="ro-RO" dirty="0"/>
          </a:p>
          <a:p>
            <a:r>
              <a:rPr lang="en-US" b="1" dirty="0">
                <a:solidFill>
                  <a:schemeClr val="tx1"/>
                </a:solidFill>
              </a:rPr>
              <a:t>(e) Specific opportunities for entrepreneurial experiences, such as mini companies, traineeships in companies or entrepreneurs visiting education and training institutions could be </a:t>
            </a:r>
            <a:r>
              <a:rPr lang="en-US" b="1" dirty="0" err="1">
                <a:solidFill>
                  <a:schemeClr val="tx1"/>
                </a:solidFill>
              </a:rPr>
              <a:t>particulary</a:t>
            </a:r>
            <a:r>
              <a:rPr lang="en-US" b="1" dirty="0">
                <a:solidFill>
                  <a:schemeClr val="tx1"/>
                </a:solidFill>
              </a:rPr>
              <a:t> beneficial for young people, but also for adults and for teachers. Young people could be given the opportunity to have at least one entrepreneurial experience during primary or secondary education. School and business partnerships and platforms at local level, notably in rural areas, can be key players in spreading entrepreneurial education. Appropriate training and support for teachers and principals could be crucial to create sustained progress and leadership. </a:t>
            </a:r>
          </a:p>
          <a:p>
            <a:r>
              <a:rPr lang="en-US" b="1" dirty="0">
                <a:solidFill>
                  <a:schemeClr val="tx1"/>
                </a:solidFill>
              </a:rPr>
              <a:t>(f) Languages competence can be developed by close cooperation with education, training and learning settings abroad, the mobility of educational staff and learners or the use of eTwinning, EPALE and or similar on-line portals. </a:t>
            </a:r>
          </a:p>
          <a:p>
            <a:r>
              <a:rPr lang="en-US" b="1" dirty="0">
                <a:solidFill>
                  <a:schemeClr val="tx1"/>
                </a:solidFill>
              </a:rPr>
              <a:t>(g) Young people and adults who are disadvantaged, either due to their socio-economic background or to their migrant background, or have special educational needs could be given adequate support in inclusive settings to fulfil their educational potential. Such support could consist of language, academic or emotional support, peer coaching, extra-curricular activity, career guidance or material support. </a:t>
            </a:r>
          </a:p>
          <a:p>
            <a:r>
              <a:rPr lang="en-US" b="1" dirty="0">
                <a:solidFill>
                  <a:schemeClr val="tx1"/>
                </a:solidFill>
              </a:rPr>
              <a:t>(h) The collaboration between education, training and learning settings at all levels can be key to improve the continuity of learner competence development throughout life and for developing innovative learning approaches. </a:t>
            </a:r>
          </a:p>
          <a:p>
            <a:r>
              <a:rPr lang="en-US" b="1" dirty="0">
                <a:solidFill>
                  <a:schemeClr val="tx1"/>
                </a:solidFill>
              </a:rPr>
              <a:t>(</a:t>
            </a:r>
            <a:r>
              <a:rPr lang="en-US" b="1" dirty="0" err="1">
                <a:solidFill>
                  <a:schemeClr val="tx1"/>
                </a:solidFill>
              </a:rPr>
              <a:t>i</a:t>
            </a:r>
            <a:r>
              <a:rPr lang="en-US" b="1" dirty="0">
                <a:solidFill>
                  <a:schemeClr val="tx1"/>
                </a:solidFill>
              </a:rPr>
              <a:t>) Cooperation between education and training and non-educational partners in local communities and employers in combination with formal and non-formal learning support competence development and can ease the transition from education to work. </a:t>
            </a:r>
          </a:p>
          <a:p>
            <a:endParaRPr lang="ro-RO" dirty="0"/>
          </a:p>
        </p:txBody>
      </p:sp>
    </p:spTree>
    <p:extLst>
      <p:ext uri="{BB962C8B-B14F-4D97-AF65-F5344CB8AC3E}">
        <p14:creationId xmlns:p14="http://schemas.microsoft.com/office/powerpoint/2010/main" val="21771234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726738" cy="5676900"/>
          </a:xfrm>
        </p:spPr>
        <p:txBody>
          <a:bodyPr>
            <a:normAutofit fontScale="92500" lnSpcReduction="20000"/>
          </a:bodyPr>
          <a:lstStyle/>
          <a:p>
            <a:endParaRPr lang="ro-RO" dirty="0"/>
          </a:p>
          <a:p>
            <a:r>
              <a:rPr lang="en-US" b="1" i="1" dirty="0">
                <a:solidFill>
                  <a:srgbClr val="FF0000"/>
                </a:solidFill>
              </a:rPr>
              <a:t>b. </a:t>
            </a:r>
            <a:r>
              <a:rPr lang="en-US" b="1" i="1" dirty="0" smtClean="0">
                <a:solidFill>
                  <a:srgbClr val="FF0000"/>
                </a:solidFill>
              </a:rPr>
              <a:t>SUPPORT FOR EDUCATIONAL STAFF </a:t>
            </a:r>
            <a:endParaRPr lang="ro-RO" b="1" i="1" dirty="0" smtClean="0">
              <a:solidFill>
                <a:srgbClr val="FF0000"/>
              </a:solidFill>
            </a:endParaRPr>
          </a:p>
          <a:p>
            <a:endParaRPr lang="ro-RO" b="1" dirty="0">
              <a:solidFill>
                <a:schemeClr val="tx1"/>
              </a:solidFill>
            </a:endParaRPr>
          </a:p>
          <a:p>
            <a:r>
              <a:rPr lang="en-US" b="1" dirty="0">
                <a:solidFill>
                  <a:schemeClr val="tx1"/>
                </a:solidFill>
              </a:rPr>
              <a:t>(a) Embedding competence-oriented approaches to education, training and learning in initial education and continuing professional development can help educational staff in changing teaching and learning in their settings and to be competent in implementing the approach. </a:t>
            </a:r>
          </a:p>
          <a:p>
            <a:r>
              <a:rPr lang="en-US" b="1" dirty="0">
                <a:solidFill>
                  <a:schemeClr val="tx1"/>
                </a:solidFill>
              </a:rPr>
              <a:t>(b) Educational staff could be supported in developing competence-oriented approaches in their specific contexts by staff exchanges and peer learning allowing for flexibility and autonomy in </a:t>
            </a:r>
            <a:r>
              <a:rPr lang="en-US" b="1" dirty="0" err="1">
                <a:solidFill>
                  <a:schemeClr val="tx1"/>
                </a:solidFill>
              </a:rPr>
              <a:t>organising</a:t>
            </a:r>
            <a:r>
              <a:rPr lang="en-US" b="1" dirty="0">
                <a:solidFill>
                  <a:schemeClr val="tx1"/>
                </a:solidFill>
              </a:rPr>
              <a:t> learning, through networks, collaboration and communities of practice. </a:t>
            </a:r>
          </a:p>
          <a:p>
            <a:r>
              <a:rPr lang="en-US" b="1" dirty="0">
                <a:solidFill>
                  <a:schemeClr val="tx1"/>
                </a:solidFill>
              </a:rPr>
              <a:t>(c) Educational staff could be provided assistance in creating innovative practices, taking part in research and make appropriate use of new technologies for competence-oriented approaches in teaching and learning. </a:t>
            </a:r>
          </a:p>
          <a:p>
            <a:endParaRPr lang="ro-RO" b="1" dirty="0">
              <a:solidFill>
                <a:schemeClr val="tx1"/>
              </a:solidFill>
            </a:endParaRPr>
          </a:p>
          <a:p>
            <a:r>
              <a:rPr lang="en-US" b="1" dirty="0">
                <a:solidFill>
                  <a:schemeClr val="tx1"/>
                </a:solidFill>
              </a:rPr>
              <a:t>(d) Guidance could be provided for educational staff, access to </a:t>
            </a:r>
            <a:r>
              <a:rPr lang="en-US" b="1" dirty="0" err="1">
                <a:solidFill>
                  <a:schemeClr val="tx1"/>
                </a:solidFill>
              </a:rPr>
              <a:t>centres</a:t>
            </a:r>
            <a:r>
              <a:rPr lang="en-US" b="1" dirty="0">
                <a:solidFill>
                  <a:schemeClr val="tx1"/>
                </a:solidFill>
              </a:rPr>
              <a:t> of expertise, appropriate tools and materials can enhance teaching and learning methods and practice. </a:t>
            </a:r>
          </a:p>
          <a:p>
            <a:endParaRPr lang="en-US" dirty="0"/>
          </a:p>
          <a:p>
            <a:endParaRPr lang="ro-RO" dirty="0"/>
          </a:p>
        </p:txBody>
      </p:sp>
    </p:spTree>
    <p:extLst>
      <p:ext uri="{BB962C8B-B14F-4D97-AF65-F5344CB8AC3E}">
        <p14:creationId xmlns:p14="http://schemas.microsoft.com/office/powerpoint/2010/main" val="17934999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526713" cy="5591175"/>
          </a:xfrm>
        </p:spPr>
        <p:txBody>
          <a:bodyPr>
            <a:normAutofit fontScale="85000" lnSpcReduction="10000"/>
          </a:bodyPr>
          <a:lstStyle/>
          <a:p>
            <a:endParaRPr lang="ro-RO" dirty="0"/>
          </a:p>
          <a:p>
            <a:r>
              <a:rPr lang="en-US" b="1" i="1" dirty="0">
                <a:solidFill>
                  <a:srgbClr val="FF0000"/>
                </a:solidFill>
              </a:rPr>
              <a:t>c. </a:t>
            </a:r>
            <a:r>
              <a:rPr lang="en-US" b="1" i="1" dirty="0" smtClean="0">
                <a:solidFill>
                  <a:srgbClr val="FF0000"/>
                </a:solidFill>
              </a:rPr>
              <a:t>ASSESSMENT AND VALIDATION OF COMPETENCE DEVELOPMENT </a:t>
            </a:r>
            <a:endParaRPr lang="en-US" b="1" dirty="0">
              <a:solidFill>
                <a:srgbClr val="FF0000"/>
              </a:solidFill>
            </a:endParaRPr>
          </a:p>
          <a:p>
            <a:r>
              <a:rPr lang="en-US" dirty="0"/>
              <a:t>Self-assessment tool on digital capacity (SELFIE), https://ec.europa.eu/jrc/en/digcomporg/selfie-tool, or </a:t>
            </a:r>
            <a:r>
              <a:rPr lang="en-US" dirty="0" err="1"/>
              <a:t>HEInnovate</a:t>
            </a:r>
            <a:r>
              <a:rPr lang="en-US" dirty="0"/>
              <a:t>, https://heinnovate.eu/ </a:t>
            </a:r>
            <a:endParaRPr lang="ro-RO" b="1" dirty="0">
              <a:solidFill>
                <a:schemeClr val="tx1"/>
              </a:solidFill>
            </a:endParaRPr>
          </a:p>
          <a:p>
            <a:r>
              <a:rPr lang="en-US" b="1" dirty="0">
                <a:solidFill>
                  <a:schemeClr val="tx1"/>
                </a:solidFill>
              </a:rPr>
              <a:t>(a) Key competence descriptions could translate into frameworks of learning outcomes that could be complemented with suitable tools for diagnostic, formative and summative assessment and validation at appropriate levels3. </a:t>
            </a:r>
          </a:p>
          <a:p>
            <a:r>
              <a:rPr lang="en-US" b="1" dirty="0">
                <a:solidFill>
                  <a:schemeClr val="tx1"/>
                </a:solidFill>
              </a:rPr>
              <a:t>(b) Digital technologies, in particular, could contribute to capturing the multiple dimensions of learner progression, including entrepreneurial learning. </a:t>
            </a:r>
          </a:p>
          <a:p>
            <a:r>
              <a:rPr lang="en-US" b="1" dirty="0">
                <a:solidFill>
                  <a:schemeClr val="tx1"/>
                </a:solidFill>
              </a:rPr>
              <a:t>(c) Different approaches to assessment of key competences in non-formal and informal learning settings could be developed, including related activities of employers, guidance practitioners and social partners. These should be available to everyone, and especially to low skilled individuals to support their progression to further learning. </a:t>
            </a:r>
          </a:p>
          <a:p>
            <a:r>
              <a:rPr lang="en-US" b="1" dirty="0">
                <a:solidFill>
                  <a:schemeClr val="tx1"/>
                </a:solidFill>
              </a:rPr>
              <a:t>(d) Validation of learning outcomes acquired through non-formal and informal learning could expand and become more robust, in line with the Council Recommendation on the Validation of prior non-formal and informal learning, including different validation processes and the use of tools such as </a:t>
            </a:r>
            <a:r>
              <a:rPr lang="en-US" b="1" dirty="0" err="1">
                <a:solidFill>
                  <a:schemeClr val="tx1"/>
                </a:solidFill>
              </a:rPr>
              <a:t>Europass</a:t>
            </a:r>
            <a:r>
              <a:rPr lang="en-US" b="1" dirty="0">
                <a:solidFill>
                  <a:schemeClr val="tx1"/>
                </a:solidFill>
              </a:rPr>
              <a:t> and </a:t>
            </a:r>
            <a:r>
              <a:rPr lang="en-US" b="1" dirty="0" err="1">
                <a:solidFill>
                  <a:schemeClr val="tx1"/>
                </a:solidFill>
              </a:rPr>
              <a:t>Youthpass</a:t>
            </a:r>
            <a:r>
              <a:rPr lang="en-US" b="1" dirty="0">
                <a:solidFill>
                  <a:schemeClr val="tx1"/>
                </a:solidFill>
              </a:rPr>
              <a:t>. </a:t>
            </a:r>
          </a:p>
          <a:p>
            <a:endParaRPr lang="ro-RO" dirty="0"/>
          </a:p>
        </p:txBody>
      </p:sp>
    </p:spTree>
    <p:extLst>
      <p:ext uri="{BB962C8B-B14F-4D97-AF65-F5344CB8AC3E}">
        <p14:creationId xmlns:p14="http://schemas.microsoft.com/office/powerpoint/2010/main" val="8794632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6000" b="-6000"/>
          </a:stretch>
        </a:blipFill>
        <a:effectLst/>
      </p:bgPr>
    </p:bg>
    <p:spTree>
      <p:nvGrpSpPr>
        <p:cNvPr id="1" name=""/>
        <p:cNvGrpSpPr/>
        <p:nvPr/>
      </p:nvGrpSpPr>
      <p:grpSpPr>
        <a:xfrm>
          <a:off x="0" y="0"/>
          <a:ext cx="0" cy="0"/>
          <a:chOff x="0" y="0"/>
          <a:chExt cx="0" cy="0"/>
        </a:xfrm>
      </p:grpSpPr>
      <p:sp>
        <p:nvSpPr>
          <p:cNvPr id="6" name="Rectangle 5"/>
          <p:cNvSpPr/>
          <p:nvPr/>
        </p:nvSpPr>
        <p:spPr>
          <a:xfrm>
            <a:off x="1009650" y="1295400"/>
            <a:ext cx="9906000" cy="4832092"/>
          </a:xfrm>
          <a:prstGeom prst="rect">
            <a:avLst/>
          </a:prstGeom>
        </p:spPr>
        <p:txBody>
          <a:bodyPr wrap="square">
            <a:spAutoFit/>
          </a:bodyPr>
          <a:lstStyle/>
          <a:p>
            <a:r>
              <a:rPr lang="ro-RO" sz="2800" b="1" dirty="0"/>
              <a:t>Limbile regionale și minoritare beneficiază de o mai mare protecție specifică printr-o cartă adoptată în cadrul Consiliului Europei. </a:t>
            </a:r>
          </a:p>
          <a:p>
            <a:r>
              <a:rPr lang="ro-RO" sz="2800" b="1" dirty="0"/>
              <a:t>Diversitatea lingvistică:</a:t>
            </a:r>
          </a:p>
          <a:p>
            <a:pPr marL="914400" lvl="1" indent="-457200">
              <a:buFont typeface="Wingdings" panose="05000000000000000000" pitchFamily="2" charset="2"/>
              <a:buChar char="§"/>
            </a:pPr>
            <a:r>
              <a:rPr lang="ro-RO" sz="2800" b="1" dirty="0"/>
              <a:t>23 de limbi oficiale ale UE </a:t>
            </a:r>
            <a:endParaRPr lang="ro-RO" sz="2800" b="1" dirty="0" smtClean="0"/>
          </a:p>
          <a:p>
            <a:pPr marL="914400" lvl="1" indent="-457200">
              <a:buFont typeface="Wingdings" panose="05000000000000000000" pitchFamily="2" charset="2"/>
              <a:buChar char="§"/>
            </a:pPr>
            <a:r>
              <a:rPr lang="ro-RO" sz="2800" b="1" dirty="0" smtClean="0"/>
              <a:t>peste </a:t>
            </a:r>
            <a:r>
              <a:rPr lang="ro-RO" sz="2800" b="1" dirty="0"/>
              <a:t>60 de limbi regionale sau minoritare, cu toate că numărul real depinde de modul în care definim o limbă (spre deosebire de un dialect, de </a:t>
            </a:r>
            <a:r>
              <a:rPr lang="ro-RO" sz="2800" b="1" dirty="0" smtClean="0"/>
              <a:t>exemplu)</a:t>
            </a:r>
          </a:p>
          <a:p>
            <a:pPr marL="914400" lvl="1" indent="-457200">
              <a:buFont typeface="Wingdings" panose="05000000000000000000" pitchFamily="2" charset="2"/>
              <a:buChar char="§"/>
            </a:pPr>
            <a:r>
              <a:rPr lang="ro-RO" sz="2800" b="1" dirty="0" smtClean="0"/>
              <a:t>50 </a:t>
            </a:r>
            <a:r>
              <a:rPr lang="ro-RO" sz="2800" b="1" dirty="0"/>
              <a:t>de milioane de </a:t>
            </a:r>
            <a:r>
              <a:rPr lang="ro-RO" sz="2800" b="1" dirty="0" smtClean="0"/>
              <a:t>vorbitori din </a:t>
            </a:r>
            <a:r>
              <a:rPr lang="ro-RO" sz="2800" b="1" dirty="0"/>
              <a:t>întreaga Uniune Europeană</a:t>
            </a:r>
            <a:endParaRPr lang="ro-RO" sz="2800" b="1" dirty="0"/>
          </a:p>
        </p:txBody>
      </p:sp>
    </p:spTree>
    <p:extLst>
      <p:ext uri="{BB962C8B-B14F-4D97-AF65-F5344CB8AC3E}">
        <p14:creationId xmlns:p14="http://schemas.microsoft.com/office/powerpoint/2010/main" val="8127766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774363" cy="5419725"/>
          </a:xfrm>
        </p:spPr>
        <p:txBody>
          <a:bodyPr>
            <a:normAutofit/>
          </a:bodyPr>
          <a:lstStyle/>
          <a:p>
            <a:r>
              <a:rPr lang="ro-RO" b="1" dirty="0" smtClean="0">
                <a:solidFill>
                  <a:schemeClr val="tx1"/>
                </a:solidFill>
              </a:rPr>
              <a:t>Există trei </a:t>
            </a:r>
            <a:r>
              <a:rPr lang="ro-RO" b="1" dirty="0">
                <a:solidFill>
                  <a:schemeClr val="tx1"/>
                </a:solidFill>
              </a:rPr>
              <a:t>categorii general acceptate de </a:t>
            </a:r>
            <a:r>
              <a:rPr lang="ro-RO" b="1" dirty="0">
                <a:solidFill>
                  <a:srgbClr val="C00000"/>
                </a:solidFill>
              </a:rPr>
              <a:t>limbi regionale </a:t>
            </a:r>
            <a:r>
              <a:rPr lang="ro-RO" b="1" dirty="0">
                <a:solidFill>
                  <a:schemeClr val="tx1"/>
                </a:solidFill>
              </a:rPr>
              <a:t>sau </a:t>
            </a:r>
            <a:r>
              <a:rPr lang="ro-RO" b="1" dirty="0">
                <a:solidFill>
                  <a:srgbClr val="C00000"/>
                </a:solidFill>
              </a:rPr>
              <a:t>minoritare</a:t>
            </a:r>
            <a:r>
              <a:rPr lang="ro-RO" b="1" dirty="0">
                <a:solidFill>
                  <a:schemeClr val="tx1"/>
                </a:solidFill>
              </a:rPr>
              <a:t>: </a:t>
            </a:r>
            <a:endParaRPr lang="ro-RO" b="1" dirty="0" smtClean="0">
              <a:solidFill>
                <a:schemeClr val="tx1"/>
              </a:solidFill>
            </a:endParaRPr>
          </a:p>
          <a:p>
            <a:pPr lvl="1"/>
            <a:r>
              <a:rPr lang="ro-RO" b="1" dirty="0" smtClean="0">
                <a:solidFill>
                  <a:schemeClr val="tx1"/>
                </a:solidFill>
              </a:rPr>
              <a:t>limbi </a:t>
            </a:r>
            <a:r>
              <a:rPr lang="ro-RO" b="1" dirty="0">
                <a:solidFill>
                  <a:schemeClr val="tx1"/>
                </a:solidFill>
              </a:rPr>
              <a:t>care sunt specifice unei regiuni aflate în interiorul unui stat membru sau al unei regiuni transfrontaliere și care nu reprezintă o limbă dominantă în nicio țară a </a:t>
            </a:r>
            <a:r>
              <a:rPr lang="ro-RO" b="1" dirty="0" smtClean="0">
                <a:solidFill>
                  <a:schemeClr val="tx1"/>
                </a:solidFill>
              </a:rPr>
              <a:t>UE (</a:t>
            </a:r>
            <a:r>
              <a:rPr lang="ro-RO" b="1" dirty="0" smtClean="0">
                <a:solidFill>
                  <a:srgbClr val="FFFF00"/>
                </a:solidFill>
              </a:rPr>
              <a:t>basca</a:t>
            </a:r>
            <a:r>
              <a:rPr lang="ro-RO" b="1" dirty="0">
                <a:solidFill>
                  <a:srgbClr val="FFFF00"/>
                </a:solidFill>
              </a:rPr>
              <a:t>, bretona, catalana, </a:t>
            </a:r>
            <a:r>
              <a:rPr lang="ro-RO" b="1" dirty="0" err="1">
                <a:solidFill>
                  <a:srgbClr val="FFFF00"/>
                </a:solidFill>
              </a:rPr>
              <a:t>frizona</a:t>
            </a:r>
            <a:r>
              <a:rPr lang="ro-RO" b="1" dirty="0">
                <a:solidFill>
                  <a:srgbClr val="FFFF00"/>
                </a:solidFill>
              </a:rPr>
              <a:t>, sarda și </a:t>
            </a:r>
            <a:r>
              <a:rPr lang="ro-RO" b="1" dirty="0" smtClean="0">
                <a:solidFill>
                  <a:srgbClr val="FFFF00"/>
                </a:solidFill>
              </a:rPr>
              <a:t>galeza</a:t>
            </a:r>
            <a:r>
              <a:rPr lang="ro-RO" b="1" dirty="0" smtClean="0">
                <a:solidFill>
                  <a:schemeClr val="tx1"/>
                </a:solidFill>
              </a:rPr>
              <a:t>); </a:t>
            </a:r>
          </a:p>
          <a:p>
            <a:pPr lvl="1"/>
            <a:r>
              <a:rPr lang="ro-RO" b="1" dirty="0" smtClean="0">
                <a:solidFill>
                  <a:schemeClr val="tx1"/>
                </a:solidFill>
              </a:rPr>
              <a:t>limbi </a:t>
            </a:r>
            <a:r>
              <a:rPr lang="ro-RO" b="1" dirty="0">
                <a:solidFill>
                  <a:schemeClr val="tx1"/>
                </a:solidFill>
              </a:rPr>
              <a:t>vorbite de o populație minoritară dintr-o țară a UE, dar care sunt limbi oficiale într-o altă țară: </a:t>
            </a:r>
            <a:r>
              <a:rPr lang="ro-RO" b="1" dirty="0" smtClean="0">
                <a:solidFill>
                  <a:schemeClr val="tx1"/>
                </a:solidFill>
              </a:rPr>
              <a:t>(</a:t>
            </a:r>
            <a:r>
              <a:rPr lang="ro-RO" b="1" dirty="0" smtClean="0">
                <a:solidFill>
                  <a:srgbClr val="FFFF00"/>
                </a:solidFill>
              </a:rPr>
              <a:t>germana </a:t>
            </a:r>
            <a:r>
              <a:rPr lang="ro-RO" b="1" dirty="0">
                <a:solidFill>
                  <a:srgbClr val="FFFF00"/>
                </a:solidFill>
              </a:rPr>
              <a:t>în sudul Danemarcei, franceza în </a:t>
            </a:r>
            <a:r>
              <a:rPr lang="ro-RO" b="1" dirty="0" err="1">
                <a:solidFill>
                  <a:srgbClr val="FFFF00"/>
                </a:solidFill>
              </a:rPr>
              <a:t>Valle</a:t>
            </a:r>
            <a:r>
              <a:rPr lang="ro-RO" b="1" dirty="0">
                <a:solidFill>
                  <a:srgbClr val="FFFF00"/>
                </a:solidFill>
              </a:rPr>
              <a:t> </a:t>
            </a:r>
            <a:r>
              <a:rPr lang="ro-RO" b="1" dirty="0" err="1">
                <a:solidFill>
                  <a:srgbClr val="FFFF00"/>
                </a:solidFill>
              </a:rPr>
              <a:t>d'Aosta</a:t>
            </a:r>
            <a:r>
              <a:rPr lang="ro-RO" b="1" dirty="0">
                <a:solidFill>
                  <a:srgbClr val="FFFF00"/>
                </a:solidFill>
              </a:rPr>
              <a:t> din nordul Italiei și maghiara în </a:t>
            </a:r>
            <a:r>
              <a:rPr lang="ro-RO" b="1" dirty="0" smtClean="0">
                <a:solidFill>
                  <a:srgbClr val="FFFF00"/>
                </a:solidFill>
              </a:rPr>
              <a:t>Slovacia</a:t>
            </a:r>
            <a:r>
              <a:rPr lang="ro-RO" b="1" dirty="0" smtClean="0">
                <a:solidFill>
                  <a:schemeClr val="tx1"/>
                </a:solidFill>
              </a:rPr>
              <a:t>);</a:t>
            </a:r>
          </a:p>
          <a:p>
            <a:pPr lvl="1"/>
            <a:r>
              <a:rPr lang="ro-RO" b="1" dirty="0" smtClean="0">
                <a:solidFill>
                  <a:schemeClr val="tx1"/>
                </a:solidFill>
              </a:rPr>
              <a:t>limbi </a:t>
            </a:r>
            <a:r>
              <a:rPr lang="ro-RO" b="1" dirty="0">
                <a:solidFill>
                  <a:schemeClr val="tx1"/>
                </a:solidFill>
              </a:rPr>
              <a:t>non-teritoriale, cum ar fi cele ale comunităților rome sau evreiești din UE (</a:t>
            </a:r>
            <a:r>
              <a:rPr lang="ro-RO" b="1" dirty="0">
                <a:solidFill>
                  <a:srgbClr val="FFFF00"/>
                </a:solidFill>
              </a:rPr>
              <a:t>romani și idiș</a:t>
            </a:r>
            <a:r>
              <a:rPr lang="ro-RO" b="1" dirty="0">
                <a:solidFill>
                  <a:schemeClr val="tx1"/>
                </a:solidFill>
              </a:rPr>
              <a:t>). </a:t>
            </a:r>
            <a:endParaRPr lang="ro-RO" b="1" dirty="0" smtClean="0">
              <a:solidFill>
                <a:schemeClr val="tx1"/>
              </a:solidFill>
            </a:endParaRPr>
          </a:p>
          <a:p>
            <a:r>
              <a:rPr lang="ro-RO" b="1" dirty="0" smtClean="0">
                <a:solidFill>
                  <a:srgbClr val="FFFF00"/>
                </a:solidFill>
              </a:rPr>
              <a:t>Noțiunea </a:t>
            </a:r>
            <a:r>
              <a:rPr lang="ro-RO" b="1" dirty="0">
                <a:solidFill>
                  <a:srgbClr val="FFFF00"/>
                </a:solidFill>
              </a:rPr>
              <a:t>de limbi regionale și minoritare nu include dialectele vreuneia dintre limbile oficiale sau limbile vorbite de comunitățile de imigranți aflate în Uniunea Europeană. </a:t>
            </a:r>
          </a:p>
        </p:txBody>
      </p:sp>
    </p:spTree>
    <p:extLst>
      <p:ext uri="{BB962C8B-B14F-4D97-AF65-F5344CB8AC3E}">
        <p14:creationId xmlns:p14="http://schemas.microsoft.com/office/powerpoint/2010/main" val="29558837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2" y="5019675"/>
            <a:ext cx="8534400" cy="974724"/>
          </a:xfrm>
        </p:spPr>
        <p:txBody>
          <a:bodyPr>
            <a:normAutofit fontScale="90000"/>
          </a:bodyPr>
          <a:lstStyle/>
          <a:p>
            <a:pPr algn="ctr"/>
            <a:r>
              <a:rPr lang="ro-RO" b="1" dirty="0" smtClean="0"/>
              <a:t>DIVERSITATE, TOLERANȚĂ, CONVIEȚUIRE</a:t>
            </a:r>
            <a:endParaRPr lang="ro-RO" b="1" dirty="0"/>
          </a:p>
        </p:txBody>
      </p:sp>
      <p:sp>
        <p:nvSpPr>
          <p:cNvPr id="3" name="Content Placeholder 2"/>
          <p:cNvSpPr>
            <a:spLocks noGrp="1"/>
          </p:cNvSpPr>
          <p:nvPr>
            <p:ph idx="1"/>
          </p:nvPr>
        </p:nvSpPr>
        <p:spPr>
          <a:xfrm>
            <a:off x="684211" y="685800"/>
            <a:ext cx="10850563" cy="4457700"/>
          </a:xfrm>
        </p:spPr>
        <p:txBody>
          <a:bodyPr>
            <a:normAutofit fontScale="85000" lnSpcReduction="20000"/>
          </a:bodyPr>
          <a:lstStyle/>
          <a:p>
            <a:pPr marL="0" indent="0">
              <a:buNone/>
            </a:pPr>
            <a:endParaRPr lang="ro-RO" dirty="0"/>
          </a:p>
          <a:p>
            <a:r>
              <a:rPr lang="ro-RO" b="1" dirty="0" smtClean="0">
                <a:solidFill>
                  <a:srgbClr val="C00000"/>
                </a:solidFill>
              </a:rPr>
              <a:t>Limbile </a:t>
            </a:r>
            <a:r>
              <a:rPr lang="ro-RO" b="1" dirty="0" err="1" smtClean="0">
                <a:solidFill>
                  <a:srgbClr val="C00000"/>
                </a:solidFill>
              </a:rPr>
              <a:t>neindigene</a:t>
            </a:r>
            <a:r>
              <a:rPr lang="ro-RO" b="1" dirty="0" smtClean="0">
                <a:solidFill>
                  <a:srgbClr val="C00000"/>
                </a:solidFill>
              </a:rPr>
              <a:t> </a:t>
            </a:r>
            <a:r>
              <a:rPr lang="ro-RO" b="1" dirty="0" smtClean="0">
                <a:solidFill>
                  <a:schemeClr val="tx1"/>
                </a:solidFill>
              </a:rPr>
              <a:t>- O </a:t>
            </a:r>
            <a:r>
              <a:rPr lang="ro-RO" b="1" dirty="0">
                <a:solidFill>
                  <a:schemeClr val="tx1"/>
                </a:solidFill>
              </a:rPr>
              <a:t>gamă largă de limbi provenite din alte părți ale lumii sunt vorbite de comunitățile de </a:t>
            </a:r>
            <a:r>
              <a:rPr lang="ro-RO" b="1" dirty="0">
                <a:solidFill>
                  <a:srgbClr val="C00000"/>
                </a:solidFill>
              </a:rPr>
              <a:t>imigranți</a:t>
            </a:r>
            <a:r>
              <a:rPr lang="ro-RO" b="1" dirty="0">
                <a:solidFill>
                  <a:schemeClr val="tx1"/>
                </a:solidFill>
              </a:rPr>
              <a:t> din țările </a:t>
            </a:r>
            <a:r>
              <a:rPr lang="ro-RO" b="1" dirty="0" smtClean="0">
                <a:solidFill>
                  <a:schemeClr val="tx1"/>
                </a:solidFill>
              </a:rPr>
              <a:t>UE:</a:t>
            </a:r>
          </a:p>
          <a:p>
            <a:pPr lvl="1"/>
            <a:r>
              <a:rPr lang="ro-RO" b="1" dirty="0" smtClean="0">
                <a:solidFill>
                  <a:schemeClr val="tx1"/>
                </a:solidFill>
              </a:rPr>
              <a:t>limba </a:t>
            </a:r>
            <a:r>
              <a:rPr lang="ro-RO" b="1" dirty="0">
                <a:solidFill>
                  <a:srgbClr val="FFFF00"/>
                </a:solidFill>
              </a:rPr>
              <a:t>turcă</a:t>
            </a:r>
            <a:r>
              <a:rPr lang="ro-RO" b="1" dirty="0">
                <a:solidFill>
                  <a:schemeClr val="tx1"/>
                </a:solidFill>
              </a:rPr>
              <a:t> în vastele comunități de imigranți din Germania, Belgia și Țările de Jos. </a:t>
            </a:r>
            <a:endParaRPr lang="ro-RO" b="1" dirty="0" smtClean="0">
              <a:solidFill>
                <a:schemeClr val="tx1"/>
              </a:solidFill>
            </a:endParaRPr>
          </a:p>
          <a:p>
            <a:pPr lvl="1"/>
            <a:r>
              <a:rPr lang="ro-RO" b="1" dirty="0" smtClean="0">
                <a:solidFill>
                  <a:srgbClr val="FFFF00"/>
                </a:solidFill>
              </a:rPr>
              <a:t>araba</a:t>
            </a:r>
            <a:r>
              <a:rPr lang="ro-RO" b="1" dirty="0" smtClean="0">
                <a:solidFill>
                  <a:schemeClr val="tx1"/>
                </a:solidFill>
              </a:rPr>
              <a:t> </a:t>
            </a:r>
            <a:r>
              <a:rPr lang="ro-RO" b="1" dirty="0" err="1">
                <a:solidFill>
                  <a:schemeClr val="tx1"/>
                </a:solidFill>
              </a:rPr>
              <a:t>maghrebiană</a:t>
            </a:r>
            <a:r>
              <a:rPr lang="ro-RO" b="1" dirty="0">
                <a:solidFill>
                  <a:schemeClr val="tx1"/>
                </a:solidFill>
              </a:rPr>
              <a:t> (în principal în Franța, Spania și Belgia), </a:t>
            </a:r>
            <a:endParaRPr lang="ro-RO" b="1" dirty="0" smtClean="0">
              <a:solidFill>
                <a:schemeClr val="tx1"/>
              </a:solidFill>
            </a:endParaRPr>
          </a:p>
          <a:p>
            <a:pPr lvl="1"/>
            <a:r>
              <a:rPr lang="ro-RO" b="1" dirty="0" smtClean="0">
                <a:solidFill>
                  <a:schemeClr val="tx1"/>
                </a:solidFill>
              </a:rPr>
              <a:t>limbile </a:t>
            </a:r>
            <a:r>
              <a:rPr lang="ro-RO" b="1" dirty="0">
                <a:solidFill>
                  <a:srgbClr val="FFFF00"/>
                </a:solidFill>
              </a:rPr>
              <a:t>urdu</a:t>
            </a:r>
            <a:r>
              <a:rPr lang="ro-RO" b="1" dirty="0">
                <a:solidFill>
                  <a:schemeClr val="tx1"/>
                </a:solidFill>
              </a:rPr>
              <a:t>, </a:t>
            </a:r>
            <a:r>
              <a:rPr lang="ro-RO" b="1" dirty="0">
                <a:solidFill>
                  <a:srgbClr val="FFFF00"/>
                </a:solidFill>
              </a:rPr>
              <a:t>bengali</a:t>
            </a:r>
            <a:r>
              <a:rPr lang="ro-RO" b="1" dirty="0">
                <a:solidFill>
                  <a:schemeClr val="tx1"/>
                </a:solidFill>
              </a:rPr>
              <a:t> și </a:t>
            </a:r>
            <a:r>
              <a:rPr lang="ro-RO" b="1" dirty="0">
                <a:solidFill>
                  <a:srgbClr val="FFFF00"/>
                </a:solidFill>
              </a:rPr>
              <a:t>hindi</a:t>
            </a:r>
            <a:r>
              <a:rPr lang="ro-RO" b="1" dirty="0">
                <a:solidFill>
                  <a:schemeClr val="tx1"/>
                </a:solidFill>
              </a:rPr>
              <a:t>, vorbite de imigranții veniți în Regatul Unit de pe </a:t>
            </a:r>
            <a:r>
              <a:rPr lang="ro-RO" b="1" dirty="0" err="1">
                <a:solidFill>
                  <a:schemeClr val="tx1"/>
                </a:solidFill>
              </a:rPr>
              <a:t>subcontinentul</a:t>
            </a:r>
            <a:r>
              <a:rPr lang="ro-RO" b="1" dirty="0">
                <a:solidFill>
                  <a:schemeClr val="tx1"/>
                </a:solidFill>
              </a:rPr>
              <a:t> indian. </a:t>
            </a:r>
            <a:endParaRPr lang="ro-RO" b="1" dirty="0" smtClean="0">
              <a:solidFill>
                <a:schemeClr val="tx1"/>
              </a:solidFill>
            </a:endParaRPr>
          </a:p>
          <a:p>
            <a:r>
              <a:rPr lang="ro-RO" b="1" dirty="0" smtClean="0">
                <a:solidFill>
                  <a:schemeClr val="tx1"/>
                </a:solidFill>
              </a:rPr>
              <a:t>În </a:t>
            </a:r>
            <a:r>
              <a:rPr lang="ro-RO" b="1" dirty="0">
                <a:solidFill>
                  <a:schemeClr val="tx1"/>
                </a:solidFill>
              </a:rPr>
              <a:t>general, aceste limbi </a:t>
            </a:r>
            <a:r>
              <a:rPr lang="ro-RO" b="1" dirty="0" err="1">
                <a:solidFill>
                  <a:schemeClr val="tx1"/>
                </a:solidFill>
              </a:rPr>
              <a:t>neindigene</a:t>
            </a:r>
            <a:r>
              <a:rPr lang="ro-RO" b="1" dirty="0">
                <a:solidFill>
                  <a:schemeClr val="tx1"/>
                </a:solidFill>
              </a:rPr>
              <a:t> nu beneficiază de statut sau recunoaștere oficială în țările </a:t>
            </a:r>
            <a:r>
              <a:rPr lang="ro-RO" b="1" dirty="0" smtClean="0">
                <a:solidFill>
                  <a:schemeClr val="tx1"/>
                </a:solidFill>
              </a:rPr>
              <a:t>UE, dar comunitățile </a:t>
            </a:r>
            <a:r>
              <a:rPr lang="ro-RO" b="1" dirty="0">
                <a:solidFill>
                  <a:schemeClr val="tx1"/>
                </a:solidFill>
              </a:rPr>
              <a:t>de imigranți primesc finanțare de la UE pentru a le ajuta să se integreze în noile țări de reședință prin programele de dezvoltare socială și regională. </a:t>
            </a:r>
            <a:endParaRPr lang="ro-RO" b="1" dirty="0" smtClean="0">
              <a:solidFill>
                <a:schemeClr val="tx1"/>
              </a:solidFill>
            </a:endParaRPr>
          </a:p>
          <a:p>
            <a:r>
              <a:rPr lang="ro-RO" b="1" dirty="0" smtClean="0">
                <a:solidFill>
                  <a:schemeClr val="tx1"/>
                </a:solidFill>
              </a:rPr>
              <a:t>În </a:t>
            </a:r>
            <a:r>
              <a:rPr lang="ro-RO" b="1" dirty="0">
                <a:solidFill>
                  <a:schemeClr val="tx1"/>
                </a:solidFill>
              </a:rPr>
              <a:t>unele țări, acestea </a:t>
            </a:r>
            <a:r>
              <a:rPr lang="ro-RO" b="1" dirty="0" smtClean="0">
                <a:solidFill>
                  <a:schemeClr val="tx1"/>
                </a:solidFill>
              </a:rPr>
              <a:t>primesc și sprijin </a:t>
            </a:r>
            <a:r>
              <a:rPr lang="ro-RO" b="1" dirty="0">
                <a:solidFill>
                  <a:schemeClr val="tx1"/>
                </a:solidFill>
              </a:rPr>
              <a:t>pentru dezvoltarea aptitudinilor </a:t>
            </a:r>
            <a:r>
              <a:rPr lang="ro-RO" b="1" dirty="0" smtClean="0">
                <a:solidFill>
                  <a:schemeClr val="tx1"/>
                </a:solidFill>
              </a:rPr>
              <a:t>de comunicare în limbile </a:t>
            </a:r>
            <a:r>
              <a:rPr lang="ro-RO" b="1" dirty="0">
                <a:solidFill>
                  <a:schemeClr val="tx1"/>
                </a:solidFill>
              </a:rPr>
              <a:t>țărilor lor de origine, iar copiii învață aceste limbi în școli. </a:t>
            </a:r>
            <a:endParaRPr lang="ro-RO" b="1" dirty="0" smtClean="0">
              <a:solidFill>
                <a:schemeClr val="tx1"/>
              </a:solidFill>
            </a:endParaRPr>
          </a:p>
          <a:p>
            <a:r>
              <a:rPr lang="ro-RO" b="1" dirty="0" smtClean="0">
                <a:solidFill>
                  <a:srgbClr val="C00000"/>
                </a:solidFill>
              </a:rPr>
              <a:t>SCOP</a:t>
            </a:r>
            <a:r>
              <a:rPr lang="ro-RO" b="1" dirty="0" smtClean="0">
                <a:solidFill>
                  <a:schemeClr val="tx1"/>
                </a:solidFill>
              </a:rPr>
              <a:t>: comunitățile </a:t>
            </a:r>
            <a:r>
              <a:rPr lang="ro-RO" b="1" dirty="0">
                <a:solidFill>
                  <a:schemeClr val="tx1"/>
                </a:solidFill>
              </a:rPr>
              <a:t>în cauză </a:t>
            </a:r>
            <a:r>
              <a:rPr lang="ro-RO" b="1" dirty="0">
                <a:solidFill>
                  <a:srgbClr val="FFFF00"/>
                </a:solidFill>
              </a:rPr>
              <a:t>păstrează legătura cu rădăcinile lor culturale</a:t>
            </a:r>
            <a:r>
              <a:rPr lang="ro-RO" b="1" dirty="0">
                <a:solidFill>
                  <a:schemeClr val="tx1"/>
                </a:solidFill>
              </a:rPr>
              <a:t>, asimilând în același timp </a:t>
            </a:r>
            <a:r>
              <a:rPr lang="ro-RO" b="1" dirty="0">
                <a:solidFill>
                  <a:srgbClr val="FFFF00"/>
                </a:solidFill>
              </a:rPr>
              <a:t>limba și cultura </a:t>
            </a:r>
            <a:r>
              <a:rPr lang="ro-RO" b="1" dirty="0" smtClean="0">
                <a:solidFill>
                  <a:srgbClr val="FFFF00"/>
                </a:solidFill>
              </a:rPr>
              <a:t>țării de adopție</a:t>
            </a:r>
            <a:r>
              <a:rPr lang="ro-RO" b="1" dirty="0" smtClean="0">
                <a:solidFill>
                  <a:schemeClr val="tx1"/>
                </a:solidFill>
              </a:rPr>
              <a:t>. </a:t>
            </a:r>
          </a:p>
          <a:p>
            <a:r>
              <a:rPr lang="ro-RO" b="1" dirty="0" smtClean="0">
                <a:solidFill>
                  <a:schemeClr val="tx1"/>
                </a:solidFill>
              </a:rPr>
              <a:t>Asemenea </a:t>
            </a:r>
            <a:r>
              <a:rPr lang="ro-RO" b="1" dirty="0">
                <a:solidFill>
                  <a:srgbClr val="FFFF00"/>
                </a:solidFill>
              </a:rPr>
              <a:t>aptitudini bilingve </a:t>
            </a:r>
            <a:r>
              <a:rPr lang="ro-RO" b="1" dirty="0" smtClean="0">
                <a:solidFill>
                  <a:schemeClr val="tx1"/>
                </a:solidFill>
              </a:rPr>
              <a:t>reprezintă un </a:t>
            </a:r>
            <a:r>
              <a:rPr lang="ro-RO" b="1" dirty="0">
                <a:solidFill>
                  <a:schemeClr val="tx1"/>
                </a:solidFill>
              </a:rPr>
              <a:t>câștig personal și </a:t>
            </a:r>
            <a:r>
              <a:rPr lang="ro-RO" b="1" dirty="0" smtClean="0">
                <a:solidFill>
                  <a:schemeClr val="tx1"/>
                </a:solidFill>
              </a:rPr>
              <a:t>oferă oportunități </a:t>
            </a:r>
            <a:r>
              <a:rPr lang="ro-RO" b="1" dirty="0">
                <a:solidFill>
                  <a:schemeClr val="tx1"/>
                </a:solidFill>
              </a:rPr>
              <a:t>profesionale în mai multe domenii. </a:t>
            </a:r>
          </a:p>
        </p:txBody>
      </p:sp>
    </p:spTree>
    <p:extLst>
      <p:ext uri="{BB962C8B-B14F-4D97-AF65-F5344CB8AC3E}">
        <p14:creationId xmlns:p14="http://schemas.microsoft.com/office/powerpoint/2010/main" val="32857387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561304" cy="5674895"/>
          </a:xfrm>
        </p:spPr>
        <p:txBody>
          <a:bodyPr>
            <a:normAutofit fontScale="92500" lnSpcReduction="20000"/>
          </a:bodyPr>
          <a:lstStyle/>
          <a:p>
            <a:r>
              <a:rPr lang="ro-RO" b="1" dirty="0">
                <a:solidFill>
                  <a:srgbClr val="FFFF00"/>
                </a:solidFill>
              </a:rPr>
              <a:t>Limbile de integrare </a:t>
            </a:r>
            <a:endParaRPr lang="ro-RO" b="1" dirty="0" smtClean="0">
              <a:solidFill>
                <a:srgbClr val="FFFF00"/>
              </a:solidFill>
            </a:endParaRPr>
          </a:p>
          <a:p>
            <a:r>
              <a:rPr lang="ro-RO" dirty="0" smtClean="0"/>
              <a:t>Diferite </a:t>
            </a:r>
            <a:r>
              <a:rPr lang="ro-RO" dirty="0"/>
              <a:t>autorități locale și guverne naționale oferă imigranților stagii de învățare a limbii, cursuri de familiarizare cu societatea și cultura locală, precum și sprijin în </a:t>
            </a:r>
            <a:r>
              <a:rPr lang="ro-RO" dirty="0" smtClean="0"/>
              <a:t>găsirea </a:t>
            </a:r>
            <a:r>
              <a:rPr lang="ro-RO" dirty="0"/>
              <a:t>locurilor de muncă. Acestea din urmă sunt adesea furnizate în limba proprie a imigranților. </a:t>
            </a:r>
            <a:endParaRPr lang="ro-RO" dirty="0" smtClean="0"/>
          </a:p>
          <a:p>
            <a:pPr lvl="1"/>
            <a:r>
              <a:rPr lang="ro-RO" dirty="0" smtClean="0"/>
              <a:t>Exemple de bună practică:</a:t>
            </a:r>
          </a:p>
          <a:p>
            <a:pPr lvl="1">
              <a:buFont typeface="Wingdings" panose="05000000000000000000" pitchFamily="2" charset="2"/>
              <a:buChar char="q"/>
            </a:pPr>
            <a:r>
              <a:rPr lang="ro-RO" dirty="0" smtClean="0"/>
              <a:t>În </a:t>
            </a:r>
            <a:r>
              <a:rPr lang="ro-RO" dirty="0"/>
              <a:t>orașul flamand </a:t>
            </a:r>
            <a:r>
              <a:rPr lang="ro-RO" dirty="0" err="1"/>
              <a:t>Ghent</a:t>
            </a:r>
            <a:r>
              <a:rPr lang="ro-RO" dirty="0"/>
              <a:t> din Belgia, </a:t>
            </a:r>
            <a:r>
              <a:rPr lang="ro-RO" dirty="0" smtClean="0"/>
              <a:t>imigranții </a:t>
            </a:r>
            <a:r>
              <a:rPr lang="ro-RO" dirty="0"/>
              <a:t>și refugiații cu statut recunoscut beneficiază de un program introductiv care cuprinde 1 200 de ore de lecții în limba olandeză (limba regiunii flamande), plus 75 de ore de </a:t>
            </a:r>
            <a:r>
              <a:rPr lang="ro-RO" b="1" dirty="0">
                <a:solidFill>
                  <a:srgbClr val="C00000"/>
                </a:solidFill>
              </a:rPr>
              <a:t>cursuri de orientare civică. </a:t>
            </a:r>
            <a:r>
              <a:rPr lang="ro-RO" dirty="0"/>
              <a:t>Acestea din urmă sunt oferite în limbile </a:t>
            </a:r>
            <a:r>
              <a:rPr lang="ro-RO" b="1" i="1" dirty="0">
                <a:solidFill>
                  <a:srgbClr val="FFFF00"/>
                </a:solidFill>
              </a:rPr>
              <a:t>albaneză, arabă, engleză, franceză, persană, rusă, somaleză, spaniolă și turcă</a:t>
            </a:r>
            <a:r>
              <a:rPr lang="ro-RO" dirty="0"/>
              <a:t>. </a:t>
            </a:r>
          </a:p>
          <a:p>
            <a:pPr lvl="1">
              <a:buFont typeface="Wingdings" panose="05000000000000000000" pitchFamily="2" charset="2"/>
              <a:buChar char="q"/>
            </a:pPr>
            <a:r>
              <a:rPr lang="ro-RO" dirty="0" smtClean="0"/>
              <a:t>În </a:t>
            </a:r>
            <a:r>
              <a:rPr lang="ro-RO" dirty="0"/>
              <a:t>orașul german Frankfurt pe Main, un curs de limbă de 600 de ore este precedat </a:t>
            </a:r>
            <a:r>
              <a:rPr lang="ro-RO" dirty="0" smtClean="0"/>
              <a:t>printr-un  program </a:t>
            </a:r>
            <a:r>
              <a:rPr lang="ro-RO" dirty="0"/>
              <a:t>de familiarizare cu orașul și de o prezentare a instituțiilor germane și a sistemului juridic național. </a:t>
            </a:r>
            <a:r>
              <a:rPr lang="ro-RO" b="1" dirty="0">
                <a:solidFill>
                  <a:srgbClr val="FFFF00"/>
                </a:solidFill>
              </a:rPr>
              <a:t>Cursul este oferit în opt limbi </a:t>
            </a:r>
            <a:r>
              <a:rPr lang="ro-RO" dirty="0"/>
              <a:t>și </a:t>
            </a:r>
            <a:r>
              <a:rPr lang="ro-RO" b="1" dirty="0">
                <a:solidFill>
                  <a:srgbClr val="FFFF00"/>
                </a:solidFill>
              </a:rPr>
              <a:t>predat de </a:t>
            </a:r>
            <a:r>
              <a:rPr lang="ro-RO" b="1" dirty="0" err="1">
                <a:solidFill>
                  <a:srgbClr val="FFFF00"/>
                </a:solidFill>
              </a:rPr>
              <a:t>migranți</a:t>
            </a:r>
            <a:r>
              <a:rPr lang="ro-RO" b="1" dirty="0">
                <a:solidFill>
                  <a:srgbClr val="FFFF00"/>
                </a:solidFill>
              </a:rPr>
              <a:t> locali </a:t>
            </a:r>
            <a:r>
              <a:rPr lang="ro-RO" b="1" dirty="0" smtClean="0">
                <a:solidFill>
                  <a:srgbClr val="FFFF00"/>
                </a:solidFill>
              </a:rPr>
              <a:t>stabiliți deja în zonă</a:t>
            </a:r>
            <a:r>
              <a:rPr lang="ro-RO" dirty="0" smtClean="0"/>
              <a:t>. </a:t>
            </a:r>
          </a:p>
          <a:p>
            <a:pPr lvl="1">
              <a:buFont typeface="Wingdings" panose="05000000000000000000" pitchFamily="2" charset="2"/>
              <a:buChar char="q"/>
            </a:pPr>
            <a:r>
              <a:rPr lang="ro-RO" dirty="0" smtClean="0"/>
              <a:t>Sistemul </a:t>
            </a:r>
            <a:r>
              <a:rPr lang="ro-RO" dirty="0"/>
              <a:t>de învățământ finlandez sprijină </a:t>
            </a:r>
            <a:r>
              <a:rPr lang="ro-RO" b="1" dirty="0">
                <a:solidFill>
                  <a:srgbClr val="FFFF00"/>
                </a:solidFill>
              </a:rPr>
              <a:t>păstrarea și dezvoltarea limbilor materne ale imigranților</a:t>
            </a:r>
            <a:r>
              <a:rPr lang="ro-RO" dirty="0"/>
              <a:t>, pentru a garanta ceea ce acesta numește </a:t>
            </a:r>
            <a:r>
              <a:rPr lang="ro-RO" b="1" dirty="0">
                <a:solidFill>
                  <a:srgbClr val="C00000"/>
                </a:solidFill>
              </a:rPr>
              <a:t>bilingvism funcțional</a:t>
            </a:r>
            <a:r>
              <a:rPr lang="ro-RO" dirty="0"/>
              <a:t>. </a:t>
            </a:r>
            <a:r>
              <a:rPr lang="ro-RO" dirty="0" smtClean="0"/>
              <a:t>Sunt oferite </a:t>
            </a:r>
            <a:r>
              <a:rPr lang="ro-RO" dirty="0"/>
              <a:t>lecții în </a:t>
            </a:r>
            <a:r>
              <a:rPr lang="ro-RO" b="1" dirty="0">
                <a:solidFill>
                  <a:srgbClr val="FFFF00"/>
                </a:solidFill>
              </a:rPr>
              <a:t>52 de limbi</a:t>
            </a:r>
            <a:r>
              <a:rPr lang="ro-RO" dirty="0"/>
              <a:t>. Limbile </a:t>
            </a:r>
            <a:r>
              <a:rPr lang="ro-RO" dirty="0">
                <a:solidFill>
                  <a:srgbClr val="FFFF00"/>
                </a:solidFill>
              </a:rPr>
              <a:t>rusă</a:t>
            </a:r>
            <a:r>
              <a:rPr lang="ro-RO" dirty="0"/>
              <a:t>, </a:t>
            </a:r>
            <a:r>
              <a:rPr lang="ro-RO" dirty="0">
                <a:solidFill>
                  <a:srgbClr val="FFFF00"/>
                </a:solidFill>
              </a:rPr>
              <a:t>somaleză</a:t>
            </a:r>
            <a:r>
              <a:rPr lang="ro-RO" dirty="0"/>
              <a:t> și </a:t>
            </a:r>
            <a:r>
              <a:rPr lang="ro-RO" dirty="0">
                <a:solidFill>
                  <a:srgbClr val="FFFF00"/>
                </a:solidFill>
              </a:rPr>
              <a:t>albaneză</a:t>
            </a:r>
            <a:r>
              <a:rPr lang="ro-RO" dirty="0"/>
              <a:t> figurează ca fiind </a:t>
            </a:r>
            <a:r>
              <a:rPr lang="ro-RO" dirty="0">
                <a:solidFill>
                  <a:srgbClr val="FFFF00"/>
                </a:solidFill>
              </a:rPr>
              <a:t>cele mai predate limbi materne ale imigranților</a:t>
            </a:r>
            <a:r>
              <a:rPr lang="ro-RO" dirty="0"/>
              <a:t>. </a:t>
            </a:r>
            <a:endParaRPr lang="ro-RO" dirty="0" smtClean="0"/>
          </a:p>
          <a:p>
            <a:pPr lvl="1">
              <a:buFont typeface="Wingdings" panose="05000000000000000000" pitchFamily="2" charset="2"/>
              <a:buChar char="q"/>
            </a:pPr>
            <a:r>
              <a:rPr lang="ro-RO" dirty="0" smtClean="0"/>
              <a:t>Ungaria - proiectul-pilot </a:t>
            </a:r>
            <a:r>
              <a:rPr lang="ro-RO" b="1" dirty="0" smtClean="0">
                <a:solidFill>
                  <a:srgbClr val="FFFF00"/>
                </a:solidFill>
              </a:rPr>
              <a:t>Matra</a:t>
            </a:r>
            <a:r>
              <a:rPr lang="ro-RO" dirty="0"/>
              <a:t>, care a inclus 1 200 de ore de predare a limbilor pentru imigranți, 700 de ore de orientare culturală și juridică și asistență financiară pentru cheltuieli de ședere.</a:t>
            </a:r>
          </a:p>
        </p:txBody>
      </p:sp>
    </p:spTree>
    <p:extLst>
      <p:ext uri="{BB962C8B-B14F-4D97-AF65-F5344CB8AC3E}">
        <p14:creationId xmlns:p14="http://schemas.microsoft.com/office/powerpoint/2010/main" val="78653230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ro-RO" sz="2000" b="1" dirty="0"/>
              <a:t>Surse de informații referitoare la utilizarea limbilor în Uniunea Europeană </a:t>
            </a:r>
            <a:br>
              <a:rPr lang="ro-RO" sz="2000" b="1" dirty="0"/>
            </a:br>
            <a:endParaRPr lang="ro-RO" sz="2000" b="1" dirty="0"/>
          </a:p>
        </p:txBody>
      </p:sp>
      <p:sp>
        <p:nvSpPr>
          <p:cNvPr id="3" name="Content Placeholder 2"/>
          <p:cNvSpPr>
            <a:spLocks noGrp="1"/>
          </p:cNvSpPr>
          <p:nvPr>
            <p:ph idx="1"/>
          </p:nvPr>
        </p:nvSpPr>
        <p:spPr>
          <a:xfrm>
            <a:off x="836612" y="576790"/>
            <a:ext cx="10345738" cy="3615267"/>
          </a:xfrm>
        </p:spPr>
        <p:txBody>
          <a:bodyPr>
            <a:normAutofit/>
          </a:bodyPr>
          <a:lstStyle/>
          <a:p>
            <a:r>
              <a:rPr lang="ro-RO" b="1" dirty="0" smtClean="0">
                <a:solidFill>
                  <a:schemeClr val="bg1"/>
                </a:solidFill>
              </a:rPr>
              <a:t>portalul </a:t>
            </a:r>
            <a:r>
              <a:rPr lang="ro-RO" b="1" dirty="0">
                <a:solidFill>
                  <a:schemeClr val="bg1"/>
                </a:solidFill>
              </a:rPr>
              <a:t>UE consacrat multilingvismului: </a:t>
            </a:r>
            <a:r>
              <a:rPr lang="ro-RO" b="1" dirty="0" smtClean="0">
                <a:solidFill>
                  <a:schemeClr val="bg1"/>
                </a:solidFill>
              </a:rPr>
              <a:t>	</a:t>
            </a:r>
            <a:r>
              <a:rPr lang="ro-RO" b="1" dirty="0" smtClean="0">
                <a:solidFill>
                  <a:srgbClr val="FFFF00"/>
                </a:solidFill>
              </a:rPr>
              <a:t>europa.eu/</a:t>
            </a:r>
            <a:r>
              <a:rPr lang="ro-RO" b="1" dirty="0" err="1" smtClean="0">
                <a:solidFill>
                  <a:srgbClr val="FFFF00"/>
                </a:solidFill>
              </a:rPr>
              <a:t>languages</a:t>
            </a:r>
            <a:r>
              <a:rPr lang="ro-RO" b="1" dirty="0" smtClean="0">
                <a:solidFill>
                  <a:srgbClr val="FFFF00"/>
                </a:solidFill>
              </a:rPr>
              <a:t>/</a:t>
            </a:r>
            <a:r>
              <a:rPr lang="ro-RO" b="1" dirty="0" err="1" smtClean="0">
                <a:solidFill>
                  <a:srgbClr val="FFFF00"/>
                </a:solidFill>
              </a:rPr>
              <a:t>ro</a:t>
            </a:r>
            <a:r>
              <a:rPr lang="ro-RO" b="1" dirty="0" smtClean="0">
                <a:solidFill>
                  <a:srgbClr val="FFFF00"/>
                </a:solidFill>
              </a:rPr>
              <a:t>/</a:t>
            </a:r>
            <a:r>
              <a:rPr lang="ro-RO" b="1" dirty="0" err="1" smtClean="0">
                <a:solidFill>
                  <a:srgbClr val="FFFF00"/>
                </a:solidFill>
              </a:rPr>
              <a:t>home</a:t>
            </a:r>
            <a:r>
              <a:rPr lang="ro-RO" b="1" dirty="0" smtClean="0">
                <a:solidFill>
                  <a:srgbClr val="FFFF00"/>
                </a:solidFill>
              </a:rPr>
              <a:t> </a:t>
            </a:r>
          </a:p>
          <a:p>
            <a:r>
              <a:rPr lang="ro-RO" b="1" dirty="0" smtClean="0">
                <a:solidFill>
                  <a:schemeClr val="bg1"/>
                </a:solidFill>
              </a:rPr>
              <a:t>broșuri informative: </a:t>
            </a:r>
            <a:r>
              <a:rPr lang="ro-RO" b="1" dirty="0" smtClean="0">
                <a:solidFill>
                  <a:srgbClr val="FFFF00"/>
                </a:solidFill>
              </a:rPr>
              <a:t>	ec.europa.eu/</a:t>
            </a:r>
            <a:r>
              <a:rPr lang="ro-RO" b="1" dirty="0" err="1" smtClean="0">
                <a:solidFill>
                  <a:srgbClr val="FFFF00"/>
                </a:solidFill>
              </a:rPr>
              <a:t>dgs</a:t>
            </a:r>
            <a:r>
              <a:rPr lang="ro-RO" b="1" dirty="0" smtClean="0">
                <a:solidFill>
                  <a:srgbClr val="FFFF00"/>
                </a:solidFill>
              </a:rPr>
              <a:t>/</a:t>
            </a:r>
            <a:r>
              <a:rPr lang="ro-RO" b="1" dirty="0" err="1" smtClean="0">
                <a:solidFill>
                  <a:srgbClr val="FFFF00"/>
                </a:solidFill>
              </a:rPr>
              <a:t>translation</a:t>
            </a:r>
            <a:r>
              <a:rPr lang="ro-RO" b="1" dirty="0" smtClean="0">
                <a:solidFill>
                  <a:srgbClr val="FFFF00"/>
                </a:solidFill>
              </a:rPr>
              <a:t>/index_en.htm </a:t>
            </a:r>
          </a:p>
          <a:p>
            <a:r>
              <a:rPr lang="ro-RO" b="1" dirty="0" smtClean="0">
                <a:solidFill>
                  <a:schemeClr val="bg1"/>
                </a:solidFill>
              </a:rPr>
              <a:t>programul </a:t>
            </a:r>
            <a:r>
              <a:rPr lang="ro-RO" b="1" dirty="0">
                <a:solidFill>
                  <a:schemeClr val="bg1"/>
                </a:solidFill>
              </a:rPr>
              <a:t>UE de învățare pe tot parcursul vieții și </a:t>
            </a:r>
            <a:r>
              <a:rPr lang="ro-RO" b="1" dirty="0" smtClean="0">
                <a:solidFill>
                  <a:schemeClr val="bg1"/>
                </a:solidFill>
              </a:rPr>
              <a:t>programele </a:t>
            </a:r>
            <a:r>
              <a:rPr lang="ro-RO" b="1" dirty="0">
                <a:solidFill>
                  <a:schemeClr val="bg1"/>
                </a:solidFill>
              </a:rPr>
              <a:t>sale secundare </a:t>
            </a:r>
            <a:r>
              <a:rPr lang="ro-RO" b="1" dirty="0" smtClean="0">
                <a:solidFill>
                  <a:srgbClr val="FFFF00"/>
                </a:solidFill>
              </a:rPr>
              <a:t>: ec.europa.eu/</a:t>
            </a:r>
            <a:r>
              <a:rPr lang="ro-RO" b="1" dirty="0" err="1" smtClean="0">
                <a:solidFill>
                  <a:srgbClr val="FFFF00"/>
                </a:solidFill>
              </a:rPr>
              <a:t>ploteus</a:t>
            </a:r>
            <a:r>
              <a:rPr lang="ro-RO" b="1" dirty="0" smtClean="0">
                <a:solidFill>
                  <a:srgbClr val="FFFF00"/>
                </a:solidFill>
              </a:rPr>
              <a:t> </a:t>
            </a:r>
            <a:endParaRPr lang="ro-RO" b="1" dirty="0">
              <a:solidFill>
                <a:srgbClr val="FFFF00"/>
              </a:solidFill>
            </a:endParaRPr>
          </a:p>
        </p:txBody>
      </p:sp>
    </p:spTree>
    <p:extLst>
      <p:ext uri="{BB962C8B-B14F-4D97-AF65-F5344CB8AC3E}">
        <p14:creationId xmlns:p14="http://schemas.microsoft.com/office/powerpoint/2010/main" val="364966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777872" cy="5506453"/>
          </a:xfrm>
        </p:spPr>
        <p:txBody>
          <a:bodyPr>
            <a:normAutofit fontScale="85000" lnSpcReduction="20000"/>
          </a:bodyPr>
          <a:lstStyle/>
          <a:p>
            <a:r>
              <a:rPr lang="ro-RO" dirty="0"/>
              <a:t>Într-o </a:t>
            </a:r>
            <a:r>
              <a:rPr lang="ro-RO" b="1" dirty="0" smtClean="0">
                <a:solidFill>
                  <a:srgbClr val="FFFF00"/>
                </a:solidFill>
              </a:rPr>
              <a:t>EUROPĂ A MULTILINGVISMULUI</a:t>
            </a:r>
            <a:r>
              <a:rPr lang="ro-RO" dirty="0" smtClean="0"/>
              <a:t>, </a:t>
            </a:r>
            <a:r>
              <a:rPr lang="ro-RO" b="1" dirty="0">
                <a:solidFill>
                  <a:srgbClr val="FFFF00"/>
                </a:solidFill>
              </a:rPr>
              <a:t>româna</a:t>
            </a:r>
            <a:r>
              <a:rPr lang="ro-RO" dirty="0"/>
              <a:t> are o dublă </a:t>
            </a:r>
            <a:r>
              <a:rPr lang="ro-RO" dirty="0" err="1"/>
              <a:t>şansă</a:t>
            </a:r>
            <a:r>
              <a:rPr lang="ro-RO" dirty="0"/>
              <a:t>: </a:t>
            </a:r>
            <a:endParaRPr lang="ro-RO" dirty="0" smtClean="0"/>
          </a:p>
          <a:p>
            <a:pPr lvl="1"/>
            <a:r>
              <a:rPr lang="ro-RO" b="1" dirty="0" err="1" smtClean="0">
                <a:solidFill>
                  <a:srgbClr val="FFFF00"/>
                </a:solidFill>
              </a:rPr>
              <a:t>aparţine</a:t>
            </a:r>
            <a:r>
              <a:rPr lang="ro-RO" b="1" dirty="0" smtClean="0">
                <a:solidFill>
                  <a:srgbClr val="FFFF00"/>
                </a:solidFill>
              </a:rPr>
              <a:t> </a:t>
            </a:r>
            <a:r>
              <a:rPr lang="ro-RO" b="1" dirty="0">
                <a:solidFill>
                  <a:srgbClr val="FFFF00"/>
                </a:solidFill>
              </a:rPr>
              <a:t>familiei limbilor </a:t>
            </a:r>
            <a:r>
              <a:rPr lang="ro-RO" b="1" dirty="0" smtClean="0">
                <a:solidFill>
                  <a:srgbClr val="FFFF00"/>
                </a:solidFill>
              </a:rPr>
              <a:t>romanice</a:t>
            </a:r>
            <a:endParaRPr lang="ro-RO" dirty="0" smtClean="0"/>
          </a:p>
          <a:p>
            <a:pPr lvl="1"/>
            <a:r>
              <a:rPr lang="ro-RO" dirty="0" smtClean="0"/>
              <a:t>are </a:t>
            </a:r>
            <a:r>
              <a:rPr lang="ro-RO" dirty="0"/>
              <a:t>numeroase </a:t>
            </a:r>
            <a:r>
              <a:rPr lang="ro-RO" b="1" dirty="0">
                <a:solidFill>
                  <a:srgbClr val="FFFF00"/>
                </a:solidFill>
              </a:rPr>
              <a:t>trăsături comune cu diverse limbi europene</a:t>
            </a:r>
            <a:r>
              <a:rPr lang="ro-RO" dirty="0"/>
              <a:t>, </a:t>
            </a:r>
            <a:r>
              <a:rPr lang="ro-RO" dirty="0" smtClean="0"/>
              <a:t>prin variatele </a:t>
            </a:r>
            <a:r>
              <a:rPr lang="ro-RO" dirty="0"/>
              <a:t>contacte culturale </a:t>
            </a:r>
            <a:r>
              <a:rPr lang="ro-RO" dirty="0" err="1"/>
              <a:t>şi</a:t>
            </a:r>
            <a:r>
              <a:rPr lang="ro-RO" dirty="0"/>
              <a:t> lingvistice stabilite în timp. </a:t>
            </a:r>
          </a:p>
          <a:p>
            <a:pPr marL="457200" lvl="1" indent="0" algn="ctr">
              <a:buNone/>
            </a:pPr>
            <a:r>
              <a:rPr lang="ro-RO" b="1" dirty="0" smtClean="0">
                <a:solidFill>
                  <a:srgbClr val="C00000"/>
                </a:solidFill>
              </a:rPr>
              <a:t>Politicile </a:t>
            </a:r>
            <a:r>
              <a:rPr lang="ro-RO" b="1" dirty="0">
                <a:solidFill>
                  <a:srgbClr val="C00000"/>
                </a:solidFill>
              </a:rPr>
              <a:t>de integrare lingvistică a României sunt fericit </a:t>
            </a:r>
            <a:r>
              <a:rPr lang="ro-RO" b="1" dirty="0" err="1" smtClean="0">
                <a:solidFill>
                  <a:srgbClr val="C00000"/>
                </a:solidFill>
              </a:rPr>
              <a:t>susţinute</a:t>
            </a:r>
            <a:r>
              <a:rPr lang="ro-RO" b="1" dirty="0" smtClean="0">
                <a:solidFill>
                  <a:srgbClr val="C00000"/>
                </a:solidFill>
              </a:rPr>
              <a:t> </a:t>
            </a:r>
            <a:r>
              <a:rPr lang="ro-RO" b="1" dirty="0">
                <a:solidFill>
                  <a:srgbClr val="C00000"/>
                </a:solidFill>
              </a:rPr>
              <a:t>chiar de </a:t>
            </a:r>
            <a:r>
              <a:rPr lang="ro-RO" b="1" dirty="0">
                <a:solidFill>
                  <a:srgbClr val="FFFF00"/>
                </a:solidFill>
              </a:rPr>
              <a:t>identitatea interculturală a limbii </a:t>
            </a:r>
            <a:r>
              <a:rPr lang="ro-RO" b="1" dirty="0" smtClean="0">
                <a:solidFill>
                  <a:srgbClr val="FFFF00"/>
                </a:solidFill>
              </a:rPr>
              <a:t>române</a:t>
            </a:r>
          </a:p>
          <a:p>
            <a:r>
              <a:rPr lang="ro-RO" b="1" dirty="0" smtClean="0">
                <a:solidFill>
                  <a:srgbClr val="FFFF00"/>
                </a:solidFill>
              </a:rPr>
              <a:t>SOCIOLINGVISTIC:</a:t>
            </a:r>
          </a:p>
          <a:p>
            <a:pPr>
              <a:buFont typeface="Wingdings" panose="05000000000000000000" pitchFamily="2" charset="2"/>
              <a:buChar char="v"/>
            </a:pPr>
            <a:r>
              <a:rPr lang="ro-RO" dirty="0" smtClean="0"/>
              <a:t>apariția </a:t>
            </a:r>
            <a:r>
              <a:rPr lang="ro-RO" dirty="0"/>
              <a:t>unei </a:t>
            </a:r>
            <a:r>
              <a:rPr lang="ro-RO" b="1" dirty="0">
                <a:solidFill>
                  <a:srgbClr val="FFFF00"/>
                </a:solidFill>
              </a:rPr>
              <a:t>limbi globale</a:t>
            </a:r>
            <a:r>
              <a:rPr lang="ro-RO" dirty="0"/>
              <a:t>, în special </a:t>
            </a:r>
            <a:r>
              <a:rPr lang="ro-RO" dirty="0">
                <a:solidFill>
                  <a:srgbClr val="C00000"/>
                </a:solidFill>
              </a:rPr>
              <a:t>engleza</a:t>
            </a:r>
            <a:r>
              <a:rPr lang="ro-RO" dirty="0"/>
              <a:t>, poate crea un fenomen de </a:t>
            </a:r>
            <a:r>
              <a:rPr lang="ro-RO" dirty="0">
                <a:solidFill>
                  <a:srgbClr val="FFFF00"/>
                </a:solidFill>
              </a:rPr>
              <a:t>colonizare culturală </a:t>
            </a:r>
            <a:r>
              <a:rPr lang="ro-RO" dirty="0"/>
              <a:t>ce </a:t>
            </a:r>
            <a:r>
              <a:rPr lang="ro-RO" dirty="0" smtClean="0"/>
              <a:t>amenință </a:t>
            </a:r>
            <a:r>
              <a:rPr lang="ro-RO" dirty="0"/>
              <a:t>diversitatea asigurată de </a:t>
            </a:r>
            <a:r>
              <a:rPr lang="ro-RO" dirty="0" smtClean="0"/>
              <a:t>existența </a:t>
            </a:r>
            <a:r>
              <a:rPr lang="ro-RO" dirty="0"/>
              <a:t>limbilor </a:t>
            </a:r>
            <a:r>
              <a:rPr lang="ro-RO" dirty="0" smtClean="0"/>
              <a:t>(și, </a:t>
            </a:r>
            <a:r>
              <a:rPr lang="ro-RO" dirty="0"/>
              <a:t>prin extensie, a culturilor). </a:t>
            </a:r>
          </a:p>
          <a:p>
            <a:pPr>
              <a:buFont typeface="Wingdings" panose="05000000000000000000" pitchFamily="2" charset="2"/>
              <a:buChar char="v"/>
            </a:pPr>
            <a:r>
              <a:rPr lang="ro-RO" dirty="0" smtClean="0">
                <a:solidFill>
                  <a:srgbClr val="FFFF00"/>
                </a:solidFill>
              </a:rPr>
              <a:t>vorbitorii </a:t>
            </a:r>
            <a:r>
              <a:rPr lang="ro-RO" dirty="0">
                <a:solidFill>
                  <a:srgbClr val="FFFF00"/>
                </a:solidFill>
              </a:rPr>
              <a:t>nativi ai unei limbi globale </a:t>
            </a:r>
            <a:r>
              <a:rPr lang="ro-RO" dirty="0"/>
              <a:t>vor fi într-o </a:t>
            </a:r>
            <a:r>
              <a:rPr lang="ro-RO" dirty="0" smtClean="0">
                <a:solidFill>
                  <a:srgbClr val="FFFF00"/>
                </a:solidFill>
              </a:rPr>
              <a:t>poziție </a:t>
            </a:r>
            <a:r>
              <a:rPr lang="ro-RO" dirty="0">
                <a:solidFill>
                  <a:srgbClr val="FFFF00"/>
                </a:solidFill>
              </a:rPr>
              <a:t>privilegiată </a:t>
            </a:r>
            <a:r>
              <a:rPr lang="ro-RO" dirty="0" smtClean="0"/>
              <a:t>fată </a:t>
            </a:r>
            <a:r>
              <a:rPr lang="ro-RO" dirty="0"/>
              <a:t>de cei care o vor </a:t>
            </a:r>
            <a:r>
              <a:rPr lang="ro-RO" dirty="0" smtClean="0"/>
              <a:t>învăță </a:t>
            </a:r>
            <a:r>
              <a:rPr lang="ro-RO" dirty="0"/>
              <a:t>ca pe o limbă </a:t>
            </a:r>
            <a:r>
              <a:rPr lang="ro-RO" dirty="0" smtClean="0"/>
              <a:t>străină </a:t>
            </a:r>
          </a:p>
          <a:p>
            <a:pPr>
              <a:buFont typeface="Wingdings" panose="05000000000000000000" pitchFamily="2" charset="2"/>
              <a:buChar char="v"/>
            </a:pPr>
            <a:r>
              <a:rPr lang="ro-RO" dirty="0" smtClean="0">
                <a:solidFill>
                  <a:srgbClr val="FFFF00"/>
                </a:solidFill>
              </a:rPr>
              <a:t>o </a:t>
            </a:r>
            <a:r>
              <a:rPr lang="ro-RO" dirty="0">
                <a:solidFill>
                  <a:srgbClr val="FFFF00"/>
                </a:solidFill>
              </a:rPr>
              <a:t>limbă globală va elimina </a:t>
            </a:r>
            <a:r>
              <a:rPr lang="ro-RO" dirty="0" smtClean="0">
                <a:solidFill>
                  <a:srgbClr val="FFFF00"/>
                </a:solidFill>
              </a:rPr>
              <a:t>motivația adulților </a:t>
            </a:r>
            <a:r>
              <a:rPr lang="ro-RO" dirty="0">
                <a:solidFill>
                  <a:srgbClr val="FFFF00"/>
                </a:solidFill>
              </a:rPr>
              <a:t>de a </a:t>
            </a:r>
            <a:r>
              <a:rPr lang="ro-RO" dirty="0" smtClean="0">
                <a:solidFill>
                  <a:srgbClr val="FFFF00"/>
                </a:solidFill>
              </a:rPr>
              <a:t>învăța </a:t>
            </a:r>
            <a:r>
              <a:rPr lang="ro-RO" dirty="0">
                <a:solidFill>
                  <a:srgbClr val="FFFF00"/>
                </a:solidFill>
              </a:rPr>
              <a:t>alte limbi străine</a:t>
            </a:r>
            <a:r>
              <a:rPr lang="ro-RO" dirty="0"/>
              <a:t>. </a:t>
            </a:r>
            <a:endParaRPr lang="ro-RO" dirty="0" smtClean="0"/>
          </a:p>
          <a:p>
            <a:pPr>
              <a:buFont typeface="Wingdings" panose="05000000000000000000" pitchFamily="2" charset="2"/>
              <a:buChar char="v"/>
            </a:pPr>
            <a:r>
              <a:rPr lang="ro-RO" dirty="0" smtClean="0"/>
              <a:t>creșterea </a:t>
            </a:r>
            <a:r>
              <a:rPr lang="ro-RO" dirty="0"/>
              <a:t>excesivă a </a:t>
            </a:r>
            <a:r>
              <a:rPr lang="ro-RO" dirty="0" smtClean="0"/>
              <a:t>importanței </a:t>
            </a:r>
            <a:r>
              <a:rPr lang="ro-RO" dirty="0"/>
              <a:t>unei limbi globale va grăbi </a:t>
            </a:r>
            <a:r>
              <a:rPr lang="ro-RO" dirty="0" smtClean="0">
                <a:solidFill>
                  <a:srgbClr val="FFFF00"/>
                </a:solidFill>
              </a:rPr>
              <a:t>dispariția </a:t>
            </a:r>
            <a:r>
              <a:rPr lang="ro-RO" dirty="0">
                <a:solidFill>
                  <a:srgbClr val="FFFF00"/>
                </a:solidFill>
              </a:rPr>
              <a:t>limbilor minore </a:t>
            </a:r>
            <a:r>
              <a:rPr lang="ro-RO" dirty="0" smtClean="0"/>
              <a:t>și </a:t>
            </a:r>
            <a:r>
              <a:rPr lang="ro-RO" dirty="0" smtClean="0">
                <a:solidFill>
                  <a:srgbClr val="FFFF00"/>
                </a:solidFill>
              </a:rPr>
              <a:t>minoritare (alterarea identității)</a:t>
            </a:r>
            <a:endParaRPr lang="ro-RO" dirty="0"/>
          </a:p>
          <a:p>
            <a:pPr marL="0" indent="0">
              <a:buNone/>
            </a:pPr>
            <a:r>
              <a:rPr lang="ro-RO" dirty="0" smtClean="0"/>
              <a:t>E </a:t>
            </a:r>
            <a:r>
              <a:rPr lang="ro-RO" dirty="0"/>
              <a:t>nevoie de o </a:t>
            </a:r>
            <a:r>
              <a:rPr lang="ro-RO" b="1" dirty="0" smtClean="0">
                <a:solidFill>
                  <a:srgbClr val="C00000"/>
                </a:solidFill>
              </a:rPr>
              <a:t>educație </a:t>
            </a:r>
            <a:r>
              <a:rPr lang="ro-RO" b="1" dirty="0">
                <a:solidFill>
                  <a:srgbClr val="C00000"/>
                </a:solidFill>
              </a:rPr>
              <a:t>interculturală</a:t>
            </a:r>
            <a:r>
              <a:rPr lang="ro-RO" dirty="0"/>
              <a:t>, căci </a:t>
            </a:r>
            <a:r>
              <a:rPr lang="ro-RO" dirty="0" err="1" smtClean="0">
                <a:solidFill>
                  <a:srgbClr val="FFFF00"/>
                </a:solidFill>
              </a:rPr>
              <a:t>plurilingvismul</a:t>
            </a:r>
            <a:r>
              <a:rPr lang="ro-RO" dirty="0" smtClean="0">
                <a:solidFill>
                  <a:srgbClr val="FFFF00"/>
                </a:solidFill>
              </a:rPr>
              <a:t> </a:t>
            </a:r>
            <a:r>
              <a:rPr lang="ro-RO" dirty="0" smtClean="0"/>
              <a:t>și </a:t>
            </a:r>
            <a:r>
              <a:rPr lang="ro-RO" dirty="0">
                <a:solidFill>
                  <a:srgbClr val="FFFF00"/>
                </a:solidFill>
              </a:rPr>
              <a:t>diversitatea culturală </a:t>
            </a:r>
            <a:r>
              <a:rPr lang="ro-RO" dirty="0"/>
              <a:t>sunt </a:t>
            </a:r>
            <a:r>
              <a:rPr lang="ro-RO" dirty="0" smtClean="0"/>
              <a:t>componente fundamentale ale </a:t>
            </a:r>
            <a:r>
              <a:rPr lang="ro-RO" b="1" dirty="0" smtClean="0">
                <a:solidFill>
                  <a:srgbClr val="FFFF00"/>
                </a:solidFill>
              </a:rPr>
              <a:t>identității </a:t>
            </a:r>
            <a:r>
              <a:rPr lang="ro-RO" b="1" dirty="0">
                <a:solidFill>
                  <a:srgbClr val="FFFF00"/>
                </a:solidFill>
              </a:rPr>
              <a:t>europene</a:t>
            </a:r>
            <a:r>
              <a:rPr lang="ro-RO" dirty="0"/>
              <a:t>, limbile neputând fi separate de cultură</a:t>
            </a:r>
            <a:r>
              <a:rPr lang="ro-RO" dirty="0" smtClean="0"/>
              <a:t>. </a:t>
            </a:r>
          </a:p>
          <a:p>
            <a:pPr marL="0" indent="0">
              <a:buNone/>
            </a:pPr>
            <a:r>
              <a:rPr lang="ro-RO" b="1" dirty="0" smtClean="0">
                <a:solidFill>
                  <a:srgbClr val="FFFF00"/>
                </a:solidFill>
              </a:rPr>
              <a:t>Dialogul </a:t>
            </a:r>
            <a:r>
              <a:rPr lang="ro-RO" b="1" dirty="0">
                <a:solidFill>
                  <a:srgbClr val="FFFF00"/>
                </a:solidFill>
              </a:rPr>
              <a:t>multicultural </a:t>
            </a:r>
            <a:r>
              <a:rPr lang="ro-RO" dirty="0"/>
              <a:t>devine un </a:t>
            </a:r>
            <a:r>
              <a:rPr lang="ro-RO" dirty="0">
                <a:solidFill>
                  <a:srgbClr val="FFFF00"/>
                </a:solidFill>
              </a:rPr>
              <a:t>instrument al </a:t>
            </a:r>
            <a:r>
              <a:rPr lang="ro-RO" dirty="0" smtClean="0">
                <a:solidFill>
                  <a:srgbClr val="FFFF00"/>
                </a:solidFill>
              </a:rPr>
              <a:t>stabilității, potențând </a:t>
            </a:r>
            <a:r>
              <a:rPr lang="ro-RO" dirty="0" smtClean="0"/>
              <a:t>o civilizație coerentă, consolidată </a:t>
            </a:r>
            <a:r>
              <a:rPr lang="ro-RO" dirty="0"/>
              <a:t>de solidaritatea membrilor săi. </a:t>
            </a:r>
            <a:endParaRPr lang="ro-RO" dirty="0" smtClean="0"/>
          </a:p>
          <a:p>
            <a:pPr marL="0" indent="0">
              <a:buNone/>
            </a:pPr>
            <a:r>
              <a:rPr lang="ro-RO" b="1" dirty="0" smtClean="0">
                <a:solidFill>
                  <a:srgbClr val="FFFF00"/>
                </a:solidFill>
              </a:rPr>
              <a:t>Multiculturalismul </a:t>
            </a:r>
            <a:r>
              <a:rPr lang="ro-RO" b="1" dirty="0">
                <a:solidFill>
                  <a:srgbClr val="FFFF00"/>
                </a:solidFill>
              </a:rPr>
              <a:t>civic </a:t>
            </a:r>
            <a:r>
              <a:rPr lang="ro-RO" dirty="0"/>
              <a:t>asigură </a:t>
            </a:r>
            <a:r>
              <a:rPr lang="ro-RO" b="1" dirty="0" smtClean="0">
                <a:solidFill>
                  <a:srgbClr val="FFFF00"/>
                </a:solidFill>
              </a:rPr>
              <a:t>stabilitate Europei</a:t>
            </a:r>
            <a:r>
              <a:rPr lang="ro-RO" dirty="0"/>
              <a:t>.</a:t>
            </a:r>
          </a:p>
        </p:txBody>
      </p:sp>
    </p:spTree>
    <p:extLst>
      <p:ext uri="{BB962C8B-B14F-4D97-AF65-F5344CB8AC3E}">
        <p14:creationId xmlns:p14="http://schemas.microsoft.com/office/powerpoint/2010/main" val="269133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5000">
              <a:srgbClr val="00B0F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pattFill prst="pct70">
            <a:fgClr>
              <a:schemeClr val="tx1"/>
            </a:fgClr>
            <a:bgClr>
              <a:schemeClr val="bg1"/>
            </a:bgClr>
          </a:pattFill>
        </p:spPr>
        <p:txBody>
          <a:bodyPr>
            <a:normAutofit/>
          </a:bodyPr>
          <a:lstStyle/>
          <a:p>
            <a:r>
              <a:rPr lang="ro-RO" sz="1800" b="1" dirty="0" smtClean="0">
                <a:solidFill>
                  <a:schemeClr val="accent1">
                    <a:lumMod val="60000"/>
                    <a:lumOff val="40000"/>
                  </a:schemeClr>
                </a:solidFill>
              </a:rPr>
              <a:t>scopul politicilor lingvistice ale </a:t>
            </a:r>
            <a:r>
              <a:rPr lang="ro-RO" sz="1800" b="1" dirty="0" err="1" smtClean="0">
                <a:solidFill>
                  <a:schemeClr val="accent1">
                    <a:lumMod val="60000"/>
                    <a:lumOff val="40000"/>
                  </a:schemeClr>
                </a:solidFill>
              </a:rPr>
              <a:t>ue</a:t>
            </a:r>
            <a:r>
              <a:rPr lang="ro-RO" sz="1800" b="1" dirty="0" smtClean="0">
                <a:solidFill>
                  <a:schemeClr val="accent1">
                    <a:lumMod val="60000"/>
                    <a:lumOff val="40000"/>
                  </a:schemeClr>
                </a:solidFill>
              </a:rPr>
              <a:t> – prezervarea armoniei sociale, proiectarea ființei umane a mileniului III în zona conviețuirii, a omenescului</a:t>
            </a:r>
            <a:endParaRPr lang="ro-RO" sz="1800" b="1" dirty="0">
              <a:solidFill>
                <a:schemeClr val="accent1">
                  <a:lumMod val="60000"/>
                  <a:lumOff val="40000"/>
                </a:schemeClr>
              </a:solidFill>
            </a:endParaRPr>
          </a:p>
        </p:txBody>
      </p:sp>
      <p:sp>
        <p:nvSpPr>
          <p:cNvPr id="3" name="Content Placeholder 2"/>
          <p:cNvSpPr>
            <a:spLocks noGrp="1"/>
          </p:cNvSpPr>
          <p:nvPr>
            <p:ph idx="1"/>
          </p:nvPr>
        </p:nvSpPr>
        <p:spPr>
          <a:solidFill>
            <a:schemeClr val="bg2">
              <a:lumMod val="60000"/>
              <a:lumOff val="40000"/>
            </a:schemeClr>
          </a:solidFill>
        </p:spPr>
        <p:txBody>
          <a:bodyPr>
            <a:normAutofit fontScale="92500" lnSpcReduction="20000"/>
          </a:bodyPr>
          <a:lstStyle/>
          <a:p>
            <a:r>
              <a:rPr lang="ro-RO" sz="2400" b="1" dirty="0" smtClean="0">
                <a:solidFill>
                  <a:schemeClr val="tx1">
                    <a:lumMod val="95000"/>
                  </a:schemeClr>
                </a:solidFill>
              </a:rPr>
              <a:t>Limba maternă </a:t>
            </a:r>
            <a:endParaRPr lang="ro-RO" dirty="0"/>
          </a:p>
          <a:p>
            <a:r>
              <a:rPr lang="ro-RO" b="1" i="1" dirty="0" err="1" smtClean="0">
                <a:solidFill>
                  <a:schemeClr val="tx1">
                    <a:lumMod val="95000"/>
                  </a:schemeClr>
                </a:solidFill>
              </a:rPr>
              <a:t>mater</a:t>
            </a:r>
            <a:r>
              <a:rPr lang="ro-RO" b="1" i="1" dirty="0" smtClean="0">
                <a:solidFill>
                  <a:schemeClr val="tx1">
                    <a:lumMod val="95000"/>
                  </a:schemeClr>
                </a:solidFill>
              </a:rPr>
              <a:t> </a:t>
            </a:r>
            <a:r>
              <a:rPr lang="ro-RO" b="1" i="1" dirty="0" err="1" smtClean="0">
                <a:solidFill>
                  <a:schemeClr val="tx1">
                    <a:lumMod val="95000"/>
                  </a:schemeClr>
                </a:solidFill>
              </a:rPr>
              <a:t>familias</a:t>
            </a:r>
            <a:r>
              <a:rPr lang="ro-RO" b="1" i="1" dirty="0" smtClean="0">
                <a:solidFill>
                  <a:schemeClr val="tx1">
                    <a:lumMod val="95000"/>
                  </a:schemeClr>
                </a:solidFill>
              </a:rPr>
              <a:t> </a:t>
            </a:r>
            <a:r>
              <a:rPr lang="ro-RO" dirty="0" smtClean="0">
                <a:solidFill>
                  <a:schemeClr val="bg1"/>
                </a:solidFill>
              </a:rPr>
              <a:t>a unei </a:t>
            </a:r>
            <a:r>
              <a:rPr lang="ro-RO" dirty="0" err="1" smtClean="0">
                <a:solidFill>
                  <a:schemeClr val="bg1"/>
                </a:solidFill>
              </a:rPr>
              <a:t>etniii</a:t>
            </a:r>
            <a:r>
              <a:rPr lang="ro-RO" dirty="0" smtClean="0">
                <a:solidFill>
                  <a:schemeClr val="bg1"/>
                </a:solidFill>
              </a:rPr>
              <a:t>, a unui popor)– rol matricial, de configurare a personalității într-un mod armonios, complex din punct de vedere ontologic (social, cultural, lingvistic, psihologic</a:t>
            </a:r>
          </a:p>
          <a:p>
            <a:r>
              <a:rPr lang="ro-RO" dirty="0" smtClean="0"/>
              <a:t> </a:t>
            </a:r>
            <a:r>
              <a:rPr lang="ro-RO" b="1" dirty="0" err="1" smtClean="0">
                <a:solidFill>
                  <a:schemeClr val="tx1">
                    <a:lumMod val="95000"/>
                  </a:schemeClr>
                </a:solidFill>
              </a:rPr>
              <a:t>locus</a:t>
            </a:r>
            <a:r>
              <a:rPr lang="ro-RO" b="1" dirty="0" smtClean="0">
                <a:solidFill>
                  <a:schemeClr val="tx1">
                    <a:lumMod val="95000"/>
                  </a:schemeClr>
                </a:solidFill>
              </a:rPr>
              <a:t> </a:t>
            </a:r>
            <a:r>
              <a:rPr lang="ro-RO" b="1" dirty="0" err="1" smtClean="0">
                <a:solidFill>
                  <a:schemeClr val="tx1">
                    <a:lumMod val="95000"/>
                  </a:schemeClr>
                </a:solidFill>
              </a:rPr>
              <a:t>amoenus</a:t>
            </a:r>
            <a:r>
              <a:rPr lang="ro-RO" dirty="0" smtClean="0">
                <a:solidFill>
                  <a:schemeClr val="bg1"/>
                </a:solidFill>
              </a:rPr>
              <a:t>, în care starea de bine a ființei umane se manifestă ca un modus vivendi (rezultatul – armonie socială, conviețuire, toleranță, COMUNICARE)</a:t>
            </a:r>
          </a:p>
          <a:p>
            <a:r>
              <a:rPr lang="ro-RO" dirty="0" smtClean="0">
                <a:solidFill>
                  <a:schemeClr val="bg1"/>
                </a:solidFill>
              </a:rPr>
              <a:t>De la </a:t>
            </a:r>
            <a:r>
              <a:rPr lang="en-US" b="1" dirty="0" smtClean="0">
                <a:solidFill>
                  <a:schemeClr val="tx1">
                    <a:lumMod val="95000"/>
                  </a:schemeClr>
                </a:solidFill>
              </a:rPr>
              <a:t>l</a:t>
            </a:r>
            <a:r>
              <a:rPr lang="ro-RO" b="1" dirty="0" err="1" smtClean="0">
                <a:solidFill>
                  <a:schemeClr val="tx1">
                    <a:lumMod val="95000"/>
                  </a:schemeClr>
                </a:solidFill>
              </a:rPr>
              <a:t>ocus</a:t>
            </a:r>
            <a:r>
              <a:rPr lang="ro-RO" b="1" dirty="0" smtClean="0">
                <a:solidFill>
                  <a:schemeClr val="tx1">
                    <a:lumMod val="95000"/>
                  </a:schemeClr>
                </a:solidFill>
              </a:rPr>
              <a:t> </a:t>
            </a:r>
            <a:r>
              <a:rPr lang="ro-RO" b="1" dirty="0" err="1" smtClean="0">
                <a:solidFill>
                  <a:schemeClr val="tx1">
                    <a:lumMod val="95000"/>
                  </a:schemeClr>
                </a:solidFill>
              </a:rPr>
              <a:t>amoenus</a:t>
            </a:r>
            <a:r>
              <a:rPr lang="ro-RO" b="1" dirty="0" smtClean="0">
                <a:solidFill>
                  <a:schemeClr val="tx1">
                    <a:lumMod val="95000"/>
                  </a:schemeClr>
                </a:solidFill>
              </a:rPr>
              <a:t> </a:t>
            </a:r>
            <a:r>
              <a:rPr lang="ro-RO" dirty="0" smtClean="0">
                <a:solidFill>
                  <a:schemeClr val="bg1"/>
                </a:solidFill>
              </a:rPr>
              <a:t>la </a:t>
            </a:r>
            <a:r>
              <a:rPr lang="ro-RO" b="1" dirty="0" err="1" smtClean="0">
                <a:solidFill>
                  <a:schemeClr val="bg1"/>
                </a:solidFill>
              </a:rPr>
              <a:t>locus</a:t>
            </a:r>
            <a:r>
              <a:rPr lang="ro-RO" b="1" dirty="0" smtClean="0">
                <a:solidFill>
                  <a:schemeClr val="bg1"/>
                </a:solidFill>
              </a:rPr>
              <a:t> </a:t>
            </a:r>
            <a:r>
              <a:rPr lang="ro-RO" b="1" dirty="0" err="1" smtClean="0">
                <a:solidFill>
                  <a:schemeClr val="bg1"/>
                </a:solidFill>
              </a:rPr>
              <a:t>terribilis</a:t>
            </a:r>
            <a:r>
              <a:rPr lang="ro-RO" b="1" dirty="0" smtClean="0">
                <a:solidFill>
                  <a:schemeClr val="bg1"/>
                </a:solidFill>
              </a:rPr>
              <a:t> </a:t>
            </a:r>
            <a:r>
              <a:rPr lang="ro-RO" dirty="0" smtClean="0">
                <a:solidFill>
                  <a:schemeClr val="bg1"/>
                </a:solidFill>
              </a:rPr>
              <a:t>(vezi </a:t>
            </a:r>
            <a:r>
              <a:rPr lang="ro-RO" i="1" dirty="0" smtClean="0">
                <a:solidFill>
                  <a:schemeClr val="bg1"/>
                </a:solidFill>
              </a:rPr>
              <a:t>Metamorfozele</a:t>
            </a:r>
            <a:r>
              <a:rPr lang="ro-RO" dirty="0" smtClean="0">
                <a:solidFill>
                  <a:schemeClr val="bg1"/>
                </a:solidFill>
              </a:rPr>
              <a:t> lui Ovidius); (de la </a:t>
            </a:r>
            <a:r>
              <a:rPr lang="ro-RO" b="1" i="1" dirty="0" smtClean="0">
                <a:solidFill>
                  <a:schemeClr val="tx1"/>
                </a:solidFill>
              </a:rPr>
              <a:t>cosmos</a:t>
            </a:r>
            <a:r>
              <a:rPr lang="ro-RO" dirty="0" smtClean="0">
                <a:solidFill>
                  <a:schemeClr val="bg1"/>
                </a:solidFill>
              </a:rPr>
              <a:t> la </a:t>
            </a:r>
            <a:r>
              <a:rPr lang="ro-RO" b="1" i="1" dirty="0" smtClean="0">
                <a:solidFill>
                  <a:schemeClr val="bg1"/>
                </a:solidFill>
              </a:rPr>
              <a:t>haos</a:t>
            </a:r>
            <a:r>
              <a:rPr lang="ro-RO" dirty="0" smtClean="0">
                <a:solidFill>
                  <a:schemeClr val="bg1"/>
                </a:solidFill>
              </a:rPr>
              <a:t> nu-i decât un pas)</a:t>
            </a:r>
          </a:p>
          <a:p>
            <a:r>
              <a:rPr lang="ro-RO" dirty="0" smtClean="0">
                <a:solidFill>
                  <a:schemeClr val="bg1"/>
                </a:solidFill>
              </a:rPr>
              <a:t>Conservarea și dezvoltarea armoniei sociale asigurate prin conservarea și dezvoltarea limbii materne (vezi politicile lingvistice promovate de UE). </a:t>
            </a:r>
            <a:endParaRPr lang="ro-RO" dirty="0">
              <a:solidFill>
                <a:schemeClr val="bg1"/>
              </a:solidFill>
            </a:endParaRPr>
          </a:p>
        </p:txBody>
      </p:sp>
    </p:spTree>
    <p:extLst>
      <p:ext uri="{BB962C8B-B14F-4D97-AF65-F5344CB8AC3E}">
        <p14:creationId xmlns:p14="http://schemas.microsoft.com/office/powerpoint/2010/main" val="35104119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421938" cy="5438775"/>
          </a:xfrm>
        </p:spPr>
        <p:txBody>
          <a:bodyPr>
            <a:normAutofit lnSpcReduction="10000"/>
          </a:bodyPr>
          <a:lstStyle/>
          <a:p>
            <a:r>
              <a:rPr lang="ro-RO" b="1" dirty="0">
                <a:solidFill>
                  <a:srgbClr val="FFFF00"/>
                </a:solidFill>
              </a:rPr>
              <a:t>Clasificarea genealogică </a:t>
            </a:r>
            <a:r>
              <a:rPr lang="ro-RO" dirty="0"/>
              <a:t>a limbilor se bazează pe criterii de natură istorică, astfel că ele se grupează în </a:t>
            </a:r>
            <a:r>
              <a:rPr lang="ro-RO" dirty="0" smtClean="0"/>
              <a:t>unități </a:t>
            </a:r>
            <a:r>
              <a:rPr lang="ro-RO" dirty="0"/>
              <a:t>organizate ierarhic numite familii, ramuri, grupuri </a:t>
            </a:r>
            <a:endParaRPr lang="ro-RO" dirty="0" smtClean="0"/>
          </a:p>
          <a:p>
            <a:pPr lvl="1"/>
            <a:r>
              <a:rPr lang="ro-RO" sz="1600" i="1" dirty="0">
                <a:solidFill>
                  <a:srgbClr val="C00000"/>
                </a:solidFill>
              </a:rPr>
              <a:t>„Limbile din Europa în sens strict </a:t>
            </a:r>
            <a:r>
              <a:rPr lang="ro-RO" sz="1600" i="1" dirty="0" err="1">
                <a:solidFill>
                  <a:srgbClr val="C00000"/>
                </a:solidFill>
              </a:rPr>
              <a:t>aparţin</a:t>
            </a:r>
            <a:r>
              <a:rPr lang="ro-RO" sz="1600" i="1" dirty="0">
                <a:solidFill>
                  <a:srgbClr val="C00000"/>
                </a:solidFill>
              </a:rPr>
              <a:t>, în marea lor majoritate, din punctul de vedere al înrudirii dintre ele, unei singure familii lingvistice: marea familie indo-europeană, care însumează peste 95% din locuitorii Europei </a:t>
            </a:r>
            <a:r>
              <a:rPr lang="ro-RO" sz="1600" i="1" dirty="0" err="1">
                <a:solidFill>
                  <a:srgbClr val="C00000"/>
                </a:solidFill>
              </a:rPr>
              <a:t>tradiţionale</a:t>
            </a:r>
            <a:r>
              <a:rPr lang="ro-RO" sz="1600" i="1" dirty="0">
                <a:solidFill>
                  <a:srgbClr val="C00000"/>
                </a:solidFill>
              </a:rPr>
              <a:t>.”(Marius Sala, Ioana Vintilă Rădulescu, Limbile Europei, Buc. Ed. Univers Enciclopedic, </a:t>
            </a:r>
            <a:r>
              <a:rPr lang="ro-RO" sz="1600" i="1" dirty="0" smtClean="0">
                <a:solidFill>
                  <a:srgbClr val="C00000"/>
                </a:solidFill>
              </a:rPr>
              <a:t>2001</a:t>
            </a:r>
            <a:r>
              <a:rPr lang="ro-RO" sz="1600" i="1" dirty="0">
                <a:solidFill>
                  <a:srgbClr val="C00000"/>
                </a:solidFill>
              </a:rPr>
              <a:t>, p. </a:t>
            </a:r>
            <a:r>
              <a:rPr lang="ro-RO" sz="1600" i="1" dirty="0" smtClean="0">
                <a:solidFill>
                  <a:srgbClr val="C00000"/>
                </a:solidFill>
              </a:rPr>
              <a:t>13)</a:t>
            </a:r>
          </a:p>
          <a:p>
            <a:r>
              <a:rPr lang="ro-RO" b="1" dirty="0">
                <a:solidFill>
                  <a:srgbClr val="FFFF00"/>
                </a:solidFill>
              </a:rPr>
              <a:t>Limbile indo-europene </a:t>
            </a:r>
            <a:r>
              <a:rPr lang="ro-RO" dirty="0"/>
              <a:t>sunt limbi </a:t>
            </a:r>
            <a:r>
              <a:rPr lang="ro-RO" b="1" dirty="0">
                <a:solidFill>
                  <a:srgbClr val="FFFF00"/>
                </a:solidFill>
              </a:rPr>
              <a:t>flexionare</a:t>
            </a:r>
            <a:r>
              <a:rPr lang="ro-RO" dirty="0"/>
              <a:t>, ca </a:t>
            </a:r>
            <a:r>
              <a:rPr lang="ro-RO" dirty="0" err="1"/>
              <a:t>şi</a:t>
            </a:r>
            <a:r>
              <a:rPr lang="ro-RO" dirty="0"/>
              <a:t> cele afro-asiatice </a:t>
            </a:r>
            <a:r>
              <a:rPr lang="ro-RO" dirty="0" err="1"/>
              <a:t>şi</a:t>
            </a:r>
            <a:r>
              <a:rPr lang="ro-RO" dirty="0"/>
              <a:t> constituie cea mai importantă familie de limbi din lume cuprinzând circa </a:t>
            </a:r>
            <a:r>
              <a:rPr lang="ro-RO" b="1" dirty="0">
                <a:solidFill>
                  <a:srgbClr val="FFFF00"/>
                </a:solidFill>
              </a:rPr>
              <a:t>130-160 de limbi</a:t>
            </a:r>
            <a:r>
              <a:rPr lang="ro-RO" dirty="0"/>
              <a:t>. </a:t>
            </a:r>
            <a:r>
              <a:rPr lang="ro-RO" dirty="0" smtClean="0"/>
              <a:t>Această familie este împărțită </a:t>
            </a:r>
            <a:r>
              <a:rPr lang="ro-RO" dirty="0"/>
              <a:t>în peste </a:t>
            </a:r>
            <a:r>
              <a:rPr lang="ro-RO" b="1" dirty="0">
                <a:solidFill>
                  <a:srgbClr val="FFFF00"/>
                </a:solidFill>
              </a:rPr>
              <a:t>10 </a:t>
            </a:r>
            <a:r>
              <a:rPr lang="ro-RO" b="1" dirty="0" smtClean="0">
                <a:solidFill>
                  <a:srgbClr val="FFFF00"/>
                </a:solidFill>
              </a:rPr>
              <a:t>ramuri: </a:t>
            </a:r>
          </a:p>
          <a:p>
            <a:pPr lvl="1"/>
            <a:r>
              <a:rPr lang="ro-RO" b="1" dirty="0" smtClean="0">
                <a:solidFill>
                  <a:srgbClr val="FFFF00"/>
                </a:solidFill>
              </a:rPr>
              <a:t>ramura romanică</a:t>
            </a:r>
            <a:r>
              <a:rPr lang="ro-RO" dirty="0" smtClean="0"/>
              <a:t> </a:t>
            </a:r>
          </a:p>
          <a:p>
            <a:pPr lvl="1"/>
            <a:r>
              <a:rPr lang="ro-RO" b="1" dirty="0" smtClean="0">
                <a:solidFill>
                  <a:srgbClr val="FFFF00"/>
                </a:solidFill>
              </a:rPr>
              <a:t>ramura germanică</a:t>
            </a:r>
          </a:p>
          <a:p>
            <a:pPr lvl="1"/>
            <a:r>
              <a:rPr lang="ro-RO" b="1" dirty="0" smtClean="0">
                <a:solidFill>
                  <a:srgbClr val="FFFF00"/>
                </a:solidFill>
              </a:rPr>
              <a:t> ramura slavă </a:t>
            </a:r>
          </a:p>
          <a:p>
            <a:r>
              <a:rPr lang="ro-RO" b="1" dirty="0" smtClean="0">
                <a:solidFill>
                  <a:srgbClr val="FFFF00"/>
                </a:solidFill>
              </a:rPr>
              <a:t>Uniuni lingvistice </a:t>
            </a:r>
            <a:r>
              <a:rPr lang="ro-RO" sz="1600" dirty="0" smtClean="0">
                <a:solidFill>
                  <a:srgbClr val="C00000"/>
                </a:solidFill>
              </a:rPr>
              <a:t>=„</a:t>
            </a:r>
            <a:r>
              <a:rPr lang="ro-RO" sz="1600" i="1" dirty="0">
                <a:solidFill>
                  <a:srgbClr val="C00000"/>
                </a:solidFill>
              </a:rPr>
              <a:t>grupări geografice constituite din limbi, în general neînrudite, care au venit în contact într-o perioadă a istoriei lor pe un teritoriu locuit în comun </a:t>
            </a:r>
            <a:r>
              <a:rPr lang="ro-RO" sz="1600" i="1" dirty="0" err="1">
                <a:solidFill>
                  <a:srgbClr val="C00000"/>
                </a:solidFill>
              </a:rPr>
              <a:t>şi</a:t>
            </a:r>
            <a:r>
              <a:rPr lang="ro-RO" sz="1600" i="1" dirty="0">
                <a:solidFill>
                  <a:srgbClr val="C00000"/>
                </a:solidFill>
              </a:rPr>
              <a:t>, ca urmare a acestui fapt, au dobândit o serie de trăsături asemănătoare, în urma unui proces de </a:t>
            </a:r>
            <a:r>
              <a:rPr lang="ro-RO" sz="1600" i="1" dirty="0" err="1">
                <a:solidFill>
                  <a:srgbClr val="C00000"/>
                </a:solidFill>
              </a:rPr>
              <a:t>aculturaţie</a:t>
            </a:r>
            <a:r>
              <a:rPr lang="ro-RO" sz="1600" i="1" dirty="0">
                <a:solidFill>
                  <a:srgbClr val="C00000"/>
                </a:solidFill>
              </a:rPr>
              <a:t> lingvistică.”(Ioana Vintilă Rădulescu, Sociolingvistică </a:t>
            </a:r>
            <a:r>
              <a:rPr lang="ro-RO" sz="1600" i="1" dirty="0" err="1">
                <a:solidFill>
                  <a:srgbClr val="C00000"/>
                </a:solidFill>
              </a:rPr>
              <a:t>şi</a:t>
            </a:r>
            <a:r>
              <a:rPr lang="ro-RO" sz="1600" i="1" dirty="0">
                <a:solidFill>
                  <a:srgbClr val="C00000"/>
                </a:solidFill>
              </a:rPr>
              <a:t> globalizare, Buc. Ed. Oscar Print, 2001, p. </a:t>
            </a:r>
            <a:r>
              <a:rPr lang="ro-RO" sz="1600" i="1" dirty="0" smtClean="0">
                <a:solidFill>
                  <a:srgbClr val="C00000"/>
                </a:solidFill>
              </a:rPr>
              <a:t>31)</a:t>
            </a:r>
            <a:endParaRPr lang="ro-RO" sz="1600" i="1" dirty="0">
              <a:solidFill>
                <a:srgbClr val="C00000"/>
              </a:solidFill>
            </a:endParaRPr>
          </a:p>
        </p:txBody>
      </p:sp>
    </p:spTree>
    <p:extLst>
      <p:ext uri="{BB962C8B-B14F-4D97-AF65-F5344CB8AC3E}">
        <p14:creationId xmlns:p14="http://schemas.microsoft.com/office/powerpoint/2010/main" val="401324339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2311" y="590551"/>
            <a:ext cx="10660063" cy="5810250"/>
          </a:xfrm>
        </p:spPr>
        <p:txBody>
          <a:bodyPr>
            <a:normAutofit fontScale="92500" lnSpcReduction="20000"/>
          </a:bodyPr>
          <a:lstStyle/>
          <a:p>
            <a:r>
              <a:rPr lang="ro-RO" b="1" dirty="0" smtClean="0">
                <a:solidFill>
                  <a:srgbClr val="FFFF00"/>
                </a:solidFill>
              </a:rPr>
              <a:t>Aculturația </a:t>
            </a:r>
            <a:r>
              <a:rPr lang="ro-RO" b="1" dirty="0">
                <a:solidFill>
                  <a:srgbClr val="FFFF00"/>
                </a:solidFill>
              </a:rPr>
              <a:t>lingvistică </a:t>
            </a:r>
            <a:r>
              <a:rPr lang="ro-RO" dirty="0" smtClean="0"/>
              <a:t>= </a:t>
            </a:r>
            <a:r>
              <a:rPr lang="ro-RO" dirty="0"/>
              <a:t>un proces de </a:t>
            </a:r>
            <a:r>
              <a:rPr lang="ro-RO" b="1" dirty="0">
                <a:solidFill>
                  <a:srgbClr val="FFFF00"/>
                </a:solidFill>
              </a:rPr>
              <a:t>uniformizare lingvistică </a:t>
            </a:r>
            <a:r>
              <a:rPr lang="ro-RO" dirty="0"/>
              <a:t>determinat de un </a:t>
            </a:r>
            <a:r>
              <a:rPr lang="ro-RO" b="1" dirty="0">
                <a:solidFill>
                  <a:srgbClr val="FFFF00"/>
                </a:solidFill>
              </a:rPr>
              <a:t>contact îndelungat între </a:t>
            </a:r>
            <a:r>
              <a:rPr lang="ro-RO" b="1" dirty="0" smtClean="0">
                <a:solidFill>
                  <a:srgbClr val="FFFF00"/>
                </a:solidFill>
              </a:rPr>
              <a:t>comunități </a:t>
            </a:r>
            <a:r>
              <a:rPr lang="ro-RO" b="1" dirty="0">
                <a:solidFill>
                  <a:srgbClr val="FFFF00"/>
                </a:solidFill>
              </a:rPr>
              <a:t>lingvistice diferite</a:t>
            </a:r>
            <a:r>
              <a:rPr lang="ro-RO" dirty="0"/>
              <a:t>. </a:t>
            </a:r>
            <a:endParaRPr lang="ro-RO" dirty="0" smtClean="0"/>
          </a:p>
          <a:p>
            <a:r>
              <a:rPr lang="ro-RO" b="1" dirty="0" smtClean="0">
                <a:solidFill>
                  <a:srgbClr val="FFFF00"/>
                </a:solidFill>
              </a:rPr>
              <a:t>Uniunea </a:t>
            </a:r>
            <a:r>
              <a:rPr lang="ro-RO" b="1" dirty="0">
                <a:solidFill>
                  <a:srgbClr val="FFFF00"/>
                </a:solidFill>
              </a:rPr>
              <a:t>lingvistică balcanică </a:t>
            </a:r>
            <a:r>
              <a:rPr lang="ro-RO" dirty="0" smtClean="0"/>
              <a:t>= reunește </a:t>
            </a:r>
            <a:r>
              <a:rPr lang="ro-RO" dirty="0"/>
              <a:t>limbi din </a:t>
            </a:r>
            <a:r>
              <a:rPr lang="ro-RO" b="1" dirty="0">
                <a:solidFill>
                  <a:srgbClr val="FFFF00"/>
                </a:solidFill>
              </a:rPr>
              <a:t>familia </a:t>
            </a:r>
            <a:r>
              <a:rPr lang="ro-RO" b="1" dirty="0" err="1" smtClean="0">
                <a:solidFill>
                  <a:srgbClr val="FFFF00"/>
                </a:solidFill>
              </a:rPr>
              <a:t>indoeuropeană</a:t>
            </a:r>
            <a:r>
              <a:rPr lang="ro-RO" dirty="0" smtClean="0"/>
              <a:t>: </a:t>
            </a:r>
          </a:p>
          <a:p>
            <a:pPr>
              <a:buFont typeface="Wingdings" panose="05000000000000000000" pitchFamily="2" charset="2"/>
              <a:buChar char="v"/>
            </a:pPr>
            <a:r>
              <a:rPr lang="ro-RO" dirty="0" smtClean="0"/>
              <a:t>româna </a:t>
            </a:r>
            <a:r>
              <a:rPr lang="ro-RO" dirty="0"/>
              <a:t>– limbă romanică, </a:t>
            </a:r>
            <a:endParaRPr lang="ro-RO" dirty="0" smtClean="0"/>
          </a:p>
          <a:p>
            <a:pPr>
              <a:buFont typeface="Wingdings" panose="05000000000000000000" pitchFamily="2" charset="2"/>
              <a:buChar char="v"/>
            </a:pPr>
            <a:r>
              <a:rPr lang="ro-RO" dirty="0" smtClean="0"/>
              <a:t>albaneza</a:t>
            </a:r>
            <a:r>
              <a:rPr lang="ro-RO" dirty="0"/>
              <a:t>, greaca – limbi indo-europene izolate, </a:t>
            </a:r>
            <a:endParaRPr lang="ro-RO" dirty="0" smtClean="0"/>
          </a:p>
          <a:p>
            <a:pPr>
              <a:buFont typeface="Wingdings" panose="05000000000000000000" pitchFamily="2" charset="2"/>
              <a:buChar char="v"/>
            </a:pPr>
            <a:r>
              <a:rPr lang="ro-RO" dirty="0" smtClean="0"/>
              <a:t>bulgara</a:t>
            </a:r>
            <a:r>
              <a:rPr lang="ro-RO" dirty="0"/>
              <a:t>, macedoneana, sârbo-croata – limbi slave. </a:t>
            </a:r>
            <a:r>
              <a:rPr lang="ro-RO" sz="1600" i="1" dirty="0"/>
              <a:t>(Ioana Vintilă Rădulescu, Sociolingvistică </a:t>
            </a:r>
            <a:r>
              <a:rPr lang="ro-RO" sz="1600" i="1" dirty="0" smtClean="0"/>
              <a:t>și </a:t>
            </a:r>
            <a:r>
              <a:rPr lang="ro-RO" sz="1600" i="1" dirty="0"/>
              <a:t>globalizare, Buc. Ed. Oscar Print, 2001, p. </a:t>
            </a:r>
            <a:r>
              <a:rPr lang="ro-RO" sz="1600" i="1" dirty="0" smtClean="0"/>
              <a:t>31)</a:t>
            </a:r>
            <a:r>
              <a:rPr lang="ro-RO" dirty="0" smtClean="0"/>
              <a:t> </a:t>
            </a:r>
          </a:p>
          <a:p>
            <a:pPr marL="0" indent="0">
              <a:buNone/>
            </a:pPr>
            <a:r>
              <a:rPr lang="ro-RO" dirty="0" smtClean="0"/>
              <a:t>În </a:t>
            </a:r>
            <a:r>
              <a:rPr lang="ro-RO" dirty="0"/>
              <a:t>ciuda </a:t>
            </a:r>
            <a:r>
              <a:rPr lang="ro-RO" dirty="0" smtClean="0"/>
              <a:t>apartenenței </a:t>
            </a:r>
            <a:r>
              <a:rPr lang="ro-RO" dirty="0"/>
              <a:t>la ramuri diferite, există </a:t>
            </a:r>
            <a:r>
              <a:rPr lang="ro-RO" b="1" dirty="0" smtClean="0">
                <a:solidFill>
                  <a:srgbClr val="FFFF00"/>
                </a:solidFill>
              </a:rPr>
              <a:t>afinități</a:t>
            </a:r>
            <a:r>
              <a:rPr lang="ro-RO" dirty="0" smtClean="0"/>
              <a:t>, </a:t>
            </a:r>
            <a:r>
              <a:rPr lang="ro-RO" b="1" dirty="0">
                <a:solidFill>
                  <a:srgbClr val="FFFF00"/>
                </a:solidFill>
              </a:rPr>
              <a:t>trăsături comune </a:t>
            </a:r>
            <a:r>
              <a:rPr lang="ro-RO" dirty="0" smtClean="0"/>
              <a:t>provenite din </a:t>
            </a:r>
            <a:r>
              <a:rPr lang="ro-RO" b="1" dirty="0" smtClean="0">
                <a:solidFill>
                  <a:srgbClr val="FFFF00"/>
                </a:solidFill>
              </a:rPr>
              <a:t>substratul </a:t>
            </a:r>
            <a:r>
              <a:rPr lang="ro-RO" dirty="0"/>
              <a:t>asemănător (</a:t>
            </a:r>
            <a:r>
              <a:rPr lang="ro-RO" b="1" dirty="0" err="1">
                <a:solidFill>
                  <a:srgbClr val="FFFF00"/>
                </a:solidFill>
              </a:rPr>
              <a:t>traco</a:t>
            </a:r>
            <a:r>
              <a:rPr lang="ro-RO" b="1" dirty="0">
                <a:solidFill>
                  <a:srgbClr val="FFFF00"/>
                </a:solidFill>
              </a:rPr>
              <a:t>-ilir</a:t>
            </a:r>
            <a:r>
              <a:rPr lang="ro-RO" dirty="0" smtClean="0"/>
              <a:t>) și ca urmare a </a:t>
            </a:r>
            <a:r>
              <a:rPr lang="ro-RO" b="1" dirty="0" smtClean="0">
                <a:solidFill>
                  <a:srgbClr val="FFFF00"/>
                </a:solidFill>
              </a:rPr>
              <a:t>contactelor </a:t>
            </a:r>
            <a:r>
              <a:rPr lang="ro-RO" b="1" dirty="0">
                <a:solidFill>
                  <a:srgbClr val="FFFF00"/>
                </a:solidFill>
              </a:rPr>
              <a:t>lingvistice</a:t>
            </a:r>
            <a:r>
              <a:rPr lang="ro-RO" dirty="0"/>
              <a:t>. </a:t>
            </a:r>
            <a:endParaRPr lang="ro-RO" dirty="0" smtClean="0"/>
          </a:p>
          <a:p>
            <a:pPr marL="0" indent="0">
              <a:buNone/>
            </a:pPr>
            <a:r>
              <a:rPr lang="ro-RO" dirty="0" smtClean="0"/>
              <a:t>Particularitățile </a:t>
            </a:r>
            <a:r>
              <a:rPr lang="ro-RO" dirty="0"/>
              <a:t>de ordin gramatical </a:t>
            </a:r>
            <a:r>
              <a:rPr lang="ro-RO" dirty="0" smtClean="0"/>
              <a:t>singularizează </a:t>
            </a:r>
            <a:r>
              <a:rPr lang="ro-RO" dirty="0"/>
              <a:t>limba română </a:t>
            </a:r>
            <a:r>
              <a:rPr lang="ro-RO" dirty="0" smtClean="0"/>
              <a:t>față </a:t>
            </a:r>
            <a:r>
              <a:rPr lang="ro-RO" dirty="0"/>
              <a:t>de celelalte din ramura </a:t>
            </a:r>
            <a:r>
              <a:rPr lang="ro-RO" dirty="0" smtClean="0"/>
              <a:t>romanică:</a:t>
            </a:r>
          </a:p>
          <a:p>
            <a:pPr>
              <a:buFont typeface="Wingdings" panose="05000000000000000000" pitchFamily="2" charset="2"/>
              <a:buChar char="Ø"/>
            </a:pPr>
            <a:r>
              <a:rPr lang="ro-RO" dirty="0" smtClean="0"/>
              <a:t>encliza </a:t>
            </a:r>
            <a:r>
              <a:rPr lang="ro-RO" dirty="0"/>
              <a:t>articolului </a:t>
            </a:r>
            <a:r>
              <a:rPr lang="ro-RO" dirty="0" smtClean="0"/>
              <a:t>hotărât</a:t>
            </a:r>
          </a:p>
          <a:p>
            <a:pPr>
              <a:buFont typeface="Wingdings" panose="05000000000000000000" pitchFamily="2" charset="2"/>
              <a:buChar char="Ø"/>
            </a:pPr>
            <a:r>
              <a:rPr lang="ro-RO" dirty="0" smtClean="0"/>
              <a:t>confuzia </a:t>
            </a:r>
            <a:r>
              <a:rPr lang="ro-RO" dirty="0"/>
              <a:t>dintre genitiv </a:t>
            </a:r>
            <a:r>
              <a:rPr lang="ro-RO" dirty="0" smtClean="0"/>
              <a:t>și dativ</a:t>
            </a:r>
          </a:p>
          <a:p>
            <a:pPr>
              <a:buFont typeface="Wingdings" panose="05000000000000000000" pitchFamily="2" charset="2"/>
              <a:buChar char="Ø"/>
            </a:pPr>
            <a:r>
              <a:rPr lang="ro-RO" dirty="0" smtClean="0"/>
              <a:t>calculul </a:t>
            </a:r>
            <a:r>
              <a:rPr lang="ro-RO" dirty="0"/>
              <a:t>slav al numeralelor compuse din elemente </a:t>
            </a:r>
            <a:r>
              <a:rPr lang="ro-RO" dirty="0" smtClean="0"/>
              <a:t>latinești </a:t>
            </a:r>
            <a:r>
              <a:rPr lang="ro-RO" dirty="0"/>
              <a:t>de la 11 la </a:t>
            </a:r>
            <a:r>
              <a:rPr lang="ro-RO" dirty="0" smtClean="0"/>
              <a:t>19</a:t>
            </a:r>
          </a:p>
          <a:p>
            <a:pPr>
              <a:buFont typeface="Wingdings" panose="05000000000000000000" pitchFamily="2" charset="2"/>
              <a:buChar char="Ø"/>
            </a:pPr>
            <a:r>
              <a:rPr lang="ro-RO" dirty="0" smtClean="0"/>
              <a:t>formarea </a:t>
            </a:r>
            <a:r>
              <a:rPr lang="ro-RO" dirty="0"/>
              <a:t>viitorului cu auxiliarul a vrea etc. </a:t>
            </a:r>
            <a:endParaRPr lang="ro-RO" dirty="0" smtClean="0"/>
          </a:p>
          <a:p>
            <a:pPr marL="0" indent="0">
              <a:buNone/>
            </a:pPr>
            <a:r>
              <a:rPr lang="ro-RO" b="1" dirty="0" smtClean="0">
                <a:solidFill>
                  <a:srgbClr val="FFFF00"/>
                </a:solidFill>
              </a:rPr>
              <a:t>Contextul </a:t>
            </a:r>
            <a:r>
              <a:rPr lang="ro-RO" b="1" dirty="0">
                <a:solidFill>
                  <a:srgbClr val="FFFF00"/>
                </a:solidFill>
              </a:rPr>
              <a:t>balcanic </a:t>
            </a:r>
            <a:r>
              <a:rPr lang="ro-RO" dirty="0"/>
              <a:t>a favorizat </a:t>
            </a:r>
            <a:r>
              <a:rPr lang="ro-RO" dirty="0" smtClean="0"/>
              <a:t>tendințe </a:t>
            </a:r>
            <a:r>
              <a:rPr lang="ro-RO" dirty="0"/>
              <a:t>atât în domeniul </a:t>
            </a:r>
            <a:r>
              <a:rPr lang="ro-RO" b="1" dirty="0">
                <a:solidFill>
                  <a:srgbClr val="FFFF00"/>
                </a:solidFill>
              </a:rPr>
              <a:t>lexical</a:t>
            </a:r>
            <a:r>
              <a:rPr lang="ro-RO" dirty="0"/>
              <a:t> </a:t>
            </a:r>
            <a:r>
              <a:rPr lang="ro-RO" dirty="0" smtClean="0"/>
              <a:t>și </a:t>
            </a:r>
            <a:r>
              <a:rPr lang="ro-RO" dirty="0"/>
              <a:t>frazeologic, cât </a:t>
            </a:r>
            <a:r>
              <a:rPr lang="ro-RO" dirty="0" smtClean="0"/>
              <a:t>și </a:t>
            </a:r>
            <a:r>
              <a:rPr lang="ro-RO" dirty="0"/>
              <a:t>în cel </a:t>
            </a:r>
            <a:r>
              <a:rPr lang="ro-RO" b="1" dirty="0">
                <a:solidFill>
                  <a:srgbClr val="FFFF00"/>
                </a:solidFill>
              </a:rPr>
              <a:t>fonetic</a:t>
            </a:r>
            <a:r>
              <a:rPr lang="ro-RO" dirty="0"/>
              <a:t>.</a:t>
            </a:r>
          </a:p>
        </p:txBody>
      </p:sp>
    </p:spTree>
    <p:extLst>
      <p:ext uri="{BB962C8B-B14F-4D97-AF65-F5344CB8AC3E}">
        <p14:creationId xmlns:p14="http://schemas.microsoft.com/office/powerpoint/2010/main" val="29979763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41387" y="400050"/>
            <a:ext cx="10479088" cy="5800725"/>
          </a:xfrm>
        </p:spPr>
        <p:txBody>
          <a:bodyPr>
            <a:normAutofit fontScale="92500" lnSpcReduction="20000"/>
          </a:bodyPr>
          <a:lstStyle/>
          <a:p>
            <a:r>
              <a:rPr lang="ro-RO" b="1" dirty="0" smtClean="0">
                <a:solidFill>
                  <a:srgbClr val="FFFF00"/>
                </a:solidFill>
              </a:rPr>
              <a:t>Ramura limbilor romanice </a:t>
            </a:r>
            <a:r>
              <a:rPr lang="ro-RO" dirty="0" smtClean="0"/>
              <a:t>= </a:t>
            </a:r>
            <a:r>
              <a:rPr lang="ro-RO" b="1" dirty="0" smtClean="0">
                <a:solidFill>
                  <a:srgbClr val="FFFF00"/>
                </a:solidFill>
              </a:rPr>
              <a:t>nouă</a:t>
            </a:r>
            <a:r>
              <a:rPr lang="ro-RO" dirty="0" smtClean="0">
                <a:solidFill>
                  <a:srgbClr val="FFFF00"/>
                </a:solidFill>
              </a:rPr>
              <a:t> </a:t>
            </a:r>
            <a:r>
              <a:rPr lang="ro-RO" dirty="0"/>
              <a:t>limbi vii vorbite preponderent </a:t>
            </a:r>
            <a:r>
              <a:rPr lang="ro-RO" dirty="0" err="1" smtClean="0"/>
              <a:t>şi</a:t>
            </a:r>
            <a:r>
              <a:rPr lang="ro-RO" dirty="0" smtClean="0"/>
              <a:t> </a:t>
            </a:r>
            <a:r>
              <a:rPr lang="ro-RO" dirty="0"/>
              <a:t>o limbă dispărută, </a:t>
            </a:r>
            <a:r>
              <a:rPr lang="ro-RO" dirty="0">
                <a:solidFill>
                  <a:srgbClr val="FFFF00"/>
                </a:solidFill>
              </a:rPr>
              <a:t>dalmata</a:t>
            </a:r>
            <a:r>
              <a:rPr lang="ro-RO" dirty="0"/>
              <a:t>. </a:t>
            </a:r>
            <a:endParaRPr lang="ro-RO" dirty="0" smtClean="0"/>
          </a:p>
          <a:p>
            <a:r>
              <a:rPr lang="ro-RO" dirty="0" smtClean="0"/>
              <a:t>Grupurile de limbi: </a:t>
            </a:r>
          </a:p>
          <a:p>
            <a:pPr lvl="1">
              <a:buFont typeface="Wingdings" panose="05000000000000000000" pitchFamily="2" charset="2"/>
              <a:buChar char="Ø"/>
            </a:pPr>
            <a:r>
              <a:rPr lang="ro-RO" b="1" dirty="0" smtClean="0">
                <a:solidFill>
                  <a:srgbClr val="FFFF00"/>
                </a:solidFill>
              </a:rPr>
              <a:t>oriental </a:t>
            </a:r>
            <a:r>
              <a:rPr lang="ro-RO" dirty="0"/>
              <a:t>(</a:t>
            </a:r>
            <a:r>
              <a:rPr lang="ro-RO" b="1" dirty="0">
                <a:solidFill>
                  <a:srgbClr val="C00000"/>
                </a:solidFill>
              </a:rPr>
              <a:t>româna</a:t>
            </a:r>
            <a:r>
              <a:rPr lang="ro-RO" dirty="0"/>
              <a:t>) </a:t>
            </a:r>
          </a:p>
          <a:p>
            <a:pPr lvl="1">
              <a:buFont typeface="Wingdings" panose="05000000000000000000" pitchFamily="2" charset="2"/>
              <a:buChar char="Ø"/>
            </a:pPr>
            <a:r>
              <a:rPr lang="ro-RO" b="1" dirty="0" err="1" smtClean="0">
                <a:solidFill>
                  <a:srgbClr val="FFFF00"/>
                </a:solidFill>
              </a:rPr>
              <a:t>italoromanic</a:t>
            </a:r>
            <a:r>
              <a:rPr lang="ro-RO" dirty="0" smtClean="0"/>
              <a:t> </a:t>
            </a:r>
            <a:r>
              <a:rPr lang="ro-RO" dirty="0"/>
              <a:t>(italiana, sarda) </a:t>
            </a:r>
          </a:p>
          <a:p>
            <a:pPr lvl="1">
              <a:buFont typeface="Wingdings" panose="05000000000000000000" pitchFamily="2" charset="2"/>
              <a:buChar char="Ø"/>
            </a:pPr>
            <a:r>
              <a:rPr lang="ro-RO" b="1" dirty="0" smtClean="0">
                <a:solidFill>
                  <a:srgbClr val="FFFF00"/>
                </a:solidFill>
              </a:rPr>
              <a:t>retoroman </a:t>
            </a:r>
            <a:r>
              <a:rPr lang="ro-RO" dirty="0"/>
              <a:t>(cele trei dialecte ale limbii retoromane: friulana, ladina dolomitică </a:t>
            </a:r>
            <a:r>
              <a:rPr lang="ro-RO" dirty="0" smtClean="0"/>
              <a:t>și romanșa) </a:t>
            </a:r>
            <a:endParaRPr lang="ro-RO" dirty="0"/>
          </a:p>
          <a:p>
            <a:pPr lvl="1">
              <a:buFont typeface="Wingdings" panose="05000000000000000000" pitchFamily="2" charset="2"/>
              <a:buChar char="Ø"/>
            </a:pPr>
            <a:r>
              <a:rPr lang="ro-RO" b="1" dirty="0" err="1" smtClean="0">
                <a:solidFill>
                  <a:srgbClr val="FFFF00"/>
                </a:solidFill>
              </a:rPr>
              <a:t>galoromanic</a:t>
            </a:r>
            <a:r>
              <a:rPr lang="ro-RO" dirty="0" smtClean="0">
                <a:solidFill>
                  <a:srgbClr val="FFFF00"/>
                </a:solidFill>
              </a:rPr>
              <a:t> </a:t>
            </a:r>
            <a:r>
              <a:rPr lang="ro-RO" dirty="0"/>
              <a:t>(franceza, occitana </a:t>
            </a:r>
            <a:r>
              <a:rPr lang="ro-RO" dirty="0" smtClean="0"/>
              <a:t>și, </a:t>
            </a:r>
            <a:r>
              <a:rPr lang="ro-RO" dirty="0"/>
              <a:t>după </a:t>
            </a:r>
            <a:r>
              <a:rPr lang="ro-RO" dirty="0" smtClean="0"/>
              <a:t>unii cercetători, și </a:t>
            </a:r>
            <a:r>
              <a:rPr lang="ro-RO" dirty="0"/>
              <a:t>graiurile </a:t>
            </a:r>
            <a:r>
              <a:rPr lang="ro-RO" dirty="0" err="1"/>
              <a:t>francoprovensale</a:t>
            </a:r>
            <a:r>
              <a:rPr lang="ro-RO" dirty="0"/>
              <a:t>) </a:t>
            </a:r>
          </a:p>
          <a:p>
            <a:pPr lvl="1">
              <a:buFont typeface="Wingdings" panose="05000000000000000000" pitchFamily="2" charset="2"/>
              <a:buChar char="Ø"/>
            </a:pPr>
            <a:r>
              <a:rPr lang="ro-RO" b="1" dirty="0" smtClean="0">
                <a:solidFill>
                  <a:srgbClr val="FFFF00"/>
                </a:solidFill>
              </a:rPr>
              <a:t>iberoromanic</a:t>
            </a:r>
            <a:r>
              <a:rPr lang="ro-RO" dirty="0" smtClean="0"/>
              <a:t> </a:t>
            </a:r>
            <a:r>
              <a:rPr lang="ro-RO" dirty="0"/>
              <a:t>(catalana, spaniola, portugheza</a:t>
            </a:r>
            <a:r>
              <a:rPr lang="ro-RO" dirty="0" smtClean="0"/>
              <a:t>)</a:t>
            </a:r>
          </a:p>
          <a:p>
            <a:r>
              <a:rPr lang="ro-RO" dirty="0"/>
              <a:t> </a:t>
            </a:r>
            <a:r>
              <a:rPr lang="ro-RO" b="1" dirty="0" smtClean="0">
                <a:solidFill>
                  <a:srgbClr val="FFFF00"/>
                </a:solidFill>
              </a:rPr>
              <a:t>CLASIFICAREA SOCIOLINGVISTICĂȘ</a:t>
            </a:r>
          </a:p>
          <a:p>
            <a:pPr>
              <a:buFont typeface="Wingdings" panose="05000000000000000000" pitchFamily="2" charset="2"/>
              <a:buChar char="v"/>
            </a:pPr>
            <a:r>
              <a:rPr lang="ro-RO" dirty="0" smtClean="0"/>
              <a:t>criteriul </a:t>
            </a:r>
            <a:r>
              <a:rPr lang="ro-RO" b="1" dirty="0" smtClean="0">
                <a:solidFill>
                  <a:srgbClr val="FFFF00"/>
                </a:solidFill>
              </a:rPr>
              <a:t>provenienței</a:t>
            </a:r>
            <a:r>
              <a:rPr lang="ro-RO" dirty="0" smtClean="0"/>
              <a:t> = </a:t>
            </a:r>
            <a:r>
              <a:rPr lang="ro-RO" b="1" dirty="0" smtClean="0">
                <a:solidFill>
                  <a:srgbClr val="FFFF00"/>
                </a:solidFill>
              </a:rPr>
              <a:t>limbi </a:t>
            </a:r>
            <a:r>
              <a:rPr lang="ro-RO" b="1" dirty="0">
                <a:solidFill>
                  <a:srgbClr val="FFFF00"/>
                </a:solidFill>
              </a:rPr>
              <a:t>indigene </a:t>
            </a:r>
            <a:r>
              <a:rPr lang="ro-RO" dirty="0"/>
              <a:t>(aborigene sau autohtone) </a:t>
            </a:r>
            <a:r>
              <a:rPr lang="ro-RO" dirty="0" smtClean="0"/>
              <a:t>și </a:t>
            </a:r>
            <a:r>
              <a:rPr lang="ro-RO" b="1" dirty="0">
                <a:solidFill>
                  <a:srgbClr val="FFFF00"/>
                </a:solidFill>
              </a:rPr>
              <a:t>imigrante</a:t>
            </a:r>
            <a:r>
              <a:rPr lang="ro-RO" dirty="0"/>
              <a:t>. </a:t>
            </a:r>
            <a:endParaRPr lang="ro-RO" dirty="0" smtClean="0"/>
          </a:p>
          <a:p>
            <a:pPr>
              <a:buFont typeface="Wingdings" panose="05000000000000000000" pitchFamily="2" charset="2"/>
              <a:buChar char="v"/>
            </a:pPr>
            <a:r>
              <a:rPr lang="ro-RO" dirty="0" smtClean="0"/>
              <a:t>criteriul </a:t>
            </a:r>
            <a:r>
              <a:rPr lang="ro-RO" b="1" dirty="0" smtClean="0">
                <a:solidFill>
                  <a:srgbClr val="FFFF00"/>
                </a:solidFill>
              </a:rPr>
              <a:t>utilizării</a:t>
            </a:r>
            <a:r>
              <a:rPr lang="ro-RO" dirty="0" smtClean="0"/>
              <a:t>:</a:t>
            </a:r>
          </a:p>
          <a:p>
            <a:pPr lvl="1">
              <a:buFont typeface="Wingdings" panose="05000000000000000000" pitchFamily="2" charset="2"/>
              <a:buChar char="v"/>
            </a:pPr>
            <a:r>
              <a:rPr lang="ro-RO" b="1" dirty="0" smtClean="0">
                <a:solidFill>
                  <a:srgbClr val="FFFF00"/>
                </a:solidFill>
              </a:rPr>
              <a:t>limbă </a:t>
            </a:r>
            <a:r>
              <a:rPr lang="ro-RO" b="1" dirty="0">
                <a:solidFill>
                  <a:srgbClr val="FFFF00"/>
                </a:solidFill>
              </a:rPr>
              <a:t>locală </a:t>
            </a:r>
            <a:r>
              <a:rPr lang="ro-RO" dirty="0"/>
              <a:t>(sau vernaculară) </a:t>
            </a:r>
            <a:r>
              <a:rPr lang="ro-RO" dirty="0" smtClean="0"/>
              <a:t>–ca </a:t>
            </a:r>
            <a:r>
              <a:rPr lang="ro-RO" b="1" dirty="0">
                <a:solidFill>
                  <a:srgbClr val="C00000"/>
                </a:solidFill>
              </a:rPr>
              <a:t>mijloc </a:t>
            </a:r>
            <a:r>
              <a:rPr lang="ro-RO" b="1" dirty="0" smtClean="0">
                <a:solidFill>
                  <a:srgbClr val="C00000"/>
                </a:solidFill>
              </a:rPr>
              <a:t>de comunicare </a:t>
            </a:r>
            <a:r>
              <a:rPr lang="ro-RO" b="1" dirty="0">
                <a:solidFill>
                  <a:srgbClr val="C00000"/>
                </a:solidFill>
              </a:rPr>
              <a:t>restrânsă</a:t>
            </a:r>
            <a:r>
              <a:rPr lang="ro-RO" dirty="0"/>
              <a:t>, având un </a:t>
            </a:r>
            <a:r>
              <a:rPr lang="ro-RO" b="1" dirty="0">
                <a:solidFill>
                  <a:srgbClr val="C00000"/>
                </a:solidFill>
              </a:rPr>
              <a:t>grad redus de </a:t>
            </a:r>
            <a:r>
              <a:rPr lang="ro-RO" b="1" dirty="0" smtClean="0">
                <a:solidFill>
                  <a:srgbClr val="C00000"/>
                </a:solidFill>
              </a:rPr>
              <a:t>normare</a:t>
            </a:r>
            <a:r>
              <a:rPr lang="ro-RO" dirty="0" smtClean="0"/>
              <a:t>,</a:t>
            </a:r>
          </a:p>
          <a:p>
            <a:pPr lvl="1">
              <a:buFont typeface="Wingdings" panose="05000000000000000000" pitchFamily="2" charset="2"/>
              <a:buChar char="v"/>
            </a:pPr>
            <a:r>
              <a:rPr lang="ro-RO" b="1" dirty="0" smtClean="0">
                <a:solidFill>
                  <a:srgbClr val="FFFF00"/>
                </a:solidFill>
              </a:rPr>
              <a:t>limbă </a:t>
            </a:r>
            <a:r>
              <a:rPr lang="ro-RO" b="1" dirty="0">
                <a:solidFill>
                  <a:srgbClr val="FFFF00"/>
                </a:solidFill>
              </a:rPr>
              <a:t>vehiculară </a:t>
            </a:r>
            <a:r>
              <a:rPr lang="ro-RO" dirty="0"/>
              <a:t>(de </a:t>
            </a:r>
            <a:r>
              <a:rPr lang="ro-RO" b="1" dirty="0">
                <a:solidFill>
                  <a:srgbClr val="FFFF00"/>
                </a:solidFill>
              </a:rPr>
              <a:t>comunicare interetnică </a:t>
            </a:r>
            <a:r>
              <a:rPr lang="ro-RO" dirty="0"/>
              <a:t>sau </a:t>
            </a:r>
            <a:r>
              <a:rPr lang="ro-RO" b="1" dirty="0" err="1">
                <a:solidFill>
                  <a:srgbClr val="FFFF00"/>
                </a:solidFill>
              </a:rPr>
              <a:t>lingua</a:t>
            </a:r>
            <a:r>
              <a:rPr lang="ro-RO" b="1" dirty="0">
                <a:solidFill>
                  <a:srgbClr val="FFFF00"/>
                </a:solidFill>
              </a:rPr>
              <a:t> </a:t>
            </a:r>
            <a:r>
              <a:rPr lang="ro-RO" b="1" dirty="0" smtClean="0">
                <a:solidFill>
                  <a:srgbClr val="FFFF00"/>
                </a:solidFill>
              </a:rPr>
              <a:t>franca </a:t>
            </a:r>
            <a:r>
              <a:rPr lang="ro-RO" dirty="0" smtClean="0"/>
              <a:t>(</a:t>
            </a:r>
            <a:r>
              <a:rPr lang="ro-RO" sz="1500" b="1" i="1" dirty="0">
                <a:solidFill>
                  <a:srgbClr val="FFFF00"/>
                </a:solidFill>
              </a:rPr>
              <a:t>Limbă vehiculară se numește o limbă care servește comunicării între popoare cu </a:t>
            </a:r>
            <a:r>
              <a:rPr lang="ro-RO" sz="1500" b="1" i="1" dirty="0">
                <a:solidFill>
                  <a:srgbClr val="FFFF00"/>
                </a:solidFill>
                <a:hlinkClick r:id="rId2" tooltip="Limbă maternă"/>
              </a:rPr>
              <a:t>limbi materne</a:t>
            </a:r>
            <a:r>
              <a:rPr lang="ro-RO" sz="1500" b="1" i="1" dirty="0">
                <a:solidFill>
                  <a:srgbClr val="FFFF00"/>
                </a:solidFill>
              </a:rPr>
              <a:t> diferite, existente pe un anumit teritoriu.</a:t>
            </a:r>
            <a:r>
              <a:rPr lang="ro-RO" sz="1500" b="1" i="1" dirty="0" smtClean="0">
                <a:solidFill>
                  <a:srgbClr val="FFFF00"/>
                </a:solidFill>
              </a:rPr>
              <a:t>) </a:t>
            </a:r>
            <a:r>
              <a:rPr lang="ro-RO" dirty="0"/>
              <a:t>– </a:t>
            </a:r>
            <a:r>
              <a:rPr lang="ro-RO" sz="1700" i="1" dirty="0">
                <a:solidFill>
                  <a:srgbClr val="C00000"/>
                </a:solidFill>
              </a:rPr>
              <a:t>limbă care mediază comunicarea între </a:t>
            </a:r>
            <a:r>
              <a:rPr lang="ro-RO" sz="1700" i="1" dirty="0" err="1">
                <a:solidFill>
                  <a:srgbClr val="C00000"/>
                </a:solidFill>
              </a:rPr>
              <a:t>comunităţi</a:t>
            </a:r>
            <a:r>
              <a:rPr lang="ro-RO" sz="1700" i="1" dirty="0">
                <a:solidFill>
                  <a:srgbClr val="C00000"/>
                </a:solidFill>
              </a:rPr>
              <a:t> sau grupuri </a:t>
            </a:r>
            <a:r>
              <a:rPr lang="ro-RO" sz="1700" i="1" dirty="0" smtClean="0">
                <a:solidFill>
                  <a:srgbClr val="C00000"/>
                </a:solidFill>
              </a:rPr>
              <a:t>lingvistice</a:t>
            </a:r>
            <a:r>
              <a:rPr lang="ro-RO" sz="1700" i="1" dirty="0">
                <a:solidFill>
                  <a:srgbClr val="C00000"/>
                </a:solidFill>
              </a:rPr>
              <a:t>). (Ioana Vintilă Rădulescu, Sociolingvistică </a:t>
            </a:r>
            <a:r>
              <a:rPr lang="ro-RO" sz="1700" i="1" dirty="0" smtClean="0">
                <a:solidFill>
                  <a:srgbClr val="C00000"/>
                </a:solidFill>
              </a:rPr>
              <a:t>și </a:t>
            </a:r>
            <a:r>
              <a:rPr lang="ro-RO" sz="1700" i="1" dirty="0">
                <a:solidFill>
                  <a:srgbClr val="C00000"/>
                </a:solidFill>
              </a:rPr>
              <a:t>globalizare, Buc. Ed. Oscar Print, 2001</a:t>
            </a:r>
            <a:r>
              <a:rPr lang="ro-RO" sz="1700" i="1" dirty="0" smtClean="0">
                <a:solidFill>
                  <a:srgbClr val="C00000"/>
                </a:solidFill>
              </a:rPr>
              <a:t>, </a:t>
            </a:r>
            <a:r>
              <a:rPr lang="ro-RO" sz="1700" i="1" dirty="0">
                <a:solidFill>
                  <a:srgbClr val="C00000"/>
                </a:solidFill>
              </a:rPr>
              <a:t>p. 72 </a:t>
            </a:r>
            <a:r>
              <a:rPr lang="ro-RO" sz="1700" i="1" dirty="0" err="1">
                <a:solidFill>
                  <a:srgbClr val="C00000"/>
                </a:solidFill>
              </a:rPr>
              <a:t>şi</a:t>
            </a:r>
            <a:r>
              <a:rPr lang="ro-RO" sz="1700" i="1" dirty="0">
                <a:solidFill>
                  <a:srgbClr val="C00000"/>
                </a:solidFill>
              </a:rPr>
              <a:t> </a:t>
            </a:r>
            <a:r>
              <a:rPr lang="ro-RO" sz="1700" i="1" dirty="0" smtClean="0">
                <a:solidFill>
                  <a:srgbClr val="C00000"/>
                </a:solidFill>
              </a:rPr>
              <a:t>Liliana </a:t>
            </a:r>
            <a:r>
              <a:rPr lang="ro-RO" sz="1700" i="1" dirty="0">
                <a:solidFill>
                  <a:srgbClr val="C00000"/>
                </a:solidFill>
              </a:rPr>
              <a:t>Ionescu Ruxăndoiu, Sociolingvistică, </a:t>
            </a:r>
            <a:r>
              <a:rPr lang="ro-RO" sz="1700" i="1" dirty="0" smtClean="0">
                <a:solidFill>
                  <a:srgbClr val="C00000"/>
                </a:solidFill>
              </a:rPr>
              <a:t>București, </a:t>
            </a:r>
            <a:r>
              <a:rPr lang="ro-RO" sz="1700" i="1" dirty="0">
                <a:solidFill>
                  <a:srgbClr val="C00000"/>
                </a:solidFill>
              </a:rPr>
              <a:t>Editura Didactică </a:t>
            </a:r>
            <a:r>
              <a:rPr lang="ro-RO" sz="1700" i="1" dirty="0" err="1">
                <a:solidFill>
                  <a:srgbClr val="C00000"/>
                </a:solidFill>
              </a:rPr>
              <a:t>şi</a:t>
            </a:r>
            <a:r>
              <a:rPr lang="ro-RO" sz="1700" i="1" dirty="0">
                <a:solidFill>
                  <a:srgbClr val="C00000"/>
                </a:solidFill>
              </a:rPr>
              <a:t> Pedagogică, 1975 p. </a:t>
            </a:r>
            <a:r>
              <a:rPr lang="ro-RO" sz="1700" i="1" dirty="0" smtClean="0">
                <a:solidFill>
                  <a:srgbClr val="C00000"/>
                </a:solidFill>
              </a:rPr>
              <a:t>285-286) </a:t>
            </a:r>
            <a:endParaRPr lang="ro-RO" sz="1700" i="1" dirty="0">
              <a:solidFill>
                <a:srgbClr val="C00000"/>
              </a:solidFill>
            </a:endParaRPr>
          </a:p>
        </p:txBody>
      </p:sp>
    </p:spTree>
    <p:extLst>
      <p:ext uri="{BB962C8B-B14F-4D97-AF65-F5344CB8AC3E}">
        <p14:creationId xmlns:p14="http://schemas.microsoft.com/office/powerpoint/2010/main" val="422795938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374313" cy="5581650"/>
          </a:xfrm>
        </p:spPr>
        <p:txBody>
          <a:bodyPr>
            <a:normAutofit fontScale="85000" lnSpcReduction="20000"/>
          </a:bodyPr>
          <a:lstStyle/>
          <a:p>
            <a:pPr lvl="1"/>
            <a:r>
              <a:rPr lang="ro-RO" b="1" dirty="0" smtClean="0">
                <a:solidFill>
                  <a:srgbClr val="FFFF00"/>
                </a:solidFill>
              </a:rPr>
              <a:t>DUPĂ DIMENSIUNILE COMUNITĂȚII LINGVISTICE</a:t>
            </a:r>
            <a:r>
              <a:rPr lang="ro-RO" dirty="0" smtClean="0"/>
              <a:t>: </a:t>
            </a:r>
          </a:p>
          <a:p>
            <a:pPr>
              <a:buFont typeface="Wingdings" panose="05000000000000000000" pitchFamily="2" charset="2"/>
              <a:buChar char="q"/>
            </a:pPr>
            <a:r>
              <a:rPr lang="ro-RO" b="1" dirty="0" smtClean="0">
                <a:solidFill>
                  <a:srgbClr val="FFFF00"/>
                </a:solidFill>
              </a:rPr>
              <a:t>limbi </a:t>
            </a:r>
            <a:r>
              <a:rPr lang="ro-RO" b="1" dirty="0">
                <a:solidFill>
                  <a:srgbClr val="FFFF00"/>
                </a:solidFill>
              </a:rPr>
              <a:t>majoritare </a:t>
            </a:r>
            <a:r>
              <a:rPr lang="ro-RO" dirty="0" smtClean="0"/>
              <a:t>(vorbite de </a:t>
            </a:r>
            <a:r>
              <a:rPr lang="ro-RO" dirty="0" err="1" smtClean="0"/>
              <a:t>populaţiaei</a:t>
            </a:r>
            <a:r>
              <a:rPr lang="ro-RO" dirty="0" smtClean="0"/>
              <a:t> locală majoritară </a:t>
            </a:r>
            <a:r>
              <a:rPr lang="ro-RO" dirty="0"/>
              <a:t>numeric) </a:t>
            </a:r>
          </a:p>
          <a:p>
            <a:pPr>
              <a:buFont typeface="Wingdings" panose="05000000000000000000" pitchFamily="2" charset="2"/>
              <a:buChar char="q"/>
            </a:pPr>
            <a:r>
              <a:rPr lang="ro-RO" b="1" dirty="0" smtClean="0">
                <a:solidFill>
                  <a:srgbClr val="FFFF00"/>
                </a:solidFill>
              </a:rPr>
              <a:t>limbi minoritare </a:t>
            </a:r>
            <a:r>
              <a:rPr lang="ro-RO" dirty="0"/>
              <a:t>(sau regionale). </a:t>
            </a:r>
            <a:endParaRPr lang="ro-RO" dirty="0" smtClean="0"/>
          </a:p>
          <a:p>
            <a:pPr lvl="1"/>
            <a:r>
              <a:rPr lang="ro-RO" b="1" dirty="0" smtClean="0">
                <a:solidFill>
                  <a:srgbClr val="FFFF00"/>
                </a:solidFill>
              </a:rPr>
              <a:t>DUPĂ STATUTUL LEGAL:</a:t>
            </a:r>
          </a:p>
          <a:p>
            <a:pPr>
              <a:buFont typeface="Wingdings" panose="05000000000000000000" pitchFamily="2" charset="2"/>
              <a:buChar char="q"/>
            </a:pPr>
            <a:r>
              <a:rPr lang="ro-RO" b="1" dirty="0" smtClean="0">
                <a:solidFill>
                  <a:srgbClr val="FFFF00"/>
                </a:solidFill>
              </a:rPr>
              <a:t>limbă </a:t>
            </a:r>
            <a:r>
              <a:rPr lang="ro-RO" b="1" dirty="0">
                <a:solidFill>
                  <a:srgbClr val="FFFF00"/>
                </a:solidFill>
              </a:rPr>
              <a:t>oficială, de stat</a:t>
            </a:r>
            <a:r>
              <a:rPr lang="ro-RO" dirty="0"/>
              <a:t> </a:t>
            </a:r>
          </a:p>
          <a:p>
            <a:pPr>
              <a:buFont typeface="Wingdings" panose="05000000000000000000" pitchFamily="2" charset="2"/>
              <a:buChar char="q"/>
            </a:pPr>
            <a:r>
              <a:rPr lang="ro-RO" b="1" dirty="0" smtClean="0">
                <a:solidFill>
                  <a:srgbClr val="FFFF00"/>
                </a:solidFill>
              </a:rPr>
              <a:t>limbă </a:t>
            </a:r>
            <a:r>
              <a:rPr lang="ro-RO" b="1" dirty="0" err="1" smtClean="0">
                <a:solidFill>
                  <a:srgbClr val="FFFF00"/>
                </a:solidFill>
              </a:rPr>
              <a:t>nonoficială</a:t>
            </a:r>
            <a:r>
              <a:rPr lang="ro-RO" dirty="0"/>
              <a:t>, </a:t>
            </a:r>
            <a:r>
              <a:rPr lang="ro-RO" b="1" dirty="0">
                <a:solidFill>
                  <a:srgbClr val="FFFF00"/>
                </a:solidFill>
              </a:rPr>
              <a:t>limbă </a:t>
            </a:r>
            <a:r>
              <a:rPr lang="ro-RO" b="1" dirty="0" smtClean="0">
                <a:solidFill>
                  <a:srgbClr val="FFFF00"/>
                </a:solidFill>
              </a:rPr>
              <a:t>națională (</a:t>
            </a:r>
            <a:r>
              <a:rPr lang="ro-RO" dirty="0" smtClean="0"/>
              <a:t>limba </a:t>
            </a:r>
            <a:r>
              <a:rPr lang="ro-RO" dirty="0"/>
              <a:t>unui </a:t>
            </a:r>
            <a:r>
              <a:rPr lang="ro-RO" b="1" dirty="0">
                <a:solidFill>
                  <a:srgbClr val="C00000"/>
                </a:solidFill>
              </a:rPr>
              <a:t>grup etnolingvistic recunoscut legal </a:t>
            </a:r>
            <a:r>
              <a:rPr lang="ro-RO" dirty="0"/>
              <a:t>în statul respectiv (de </a:t>
            </a:r>
            <a:r>
              <a:rPr lang="ro-RO" dirty="0" smtClean="0"/>
              <a:t>exemplu în Elveția există </a:t>
            </a:r>
            <a:r>
              <a:rPr lang="ro-RO" dirty="0"/>
              <a:t>trei limbi oficiale: </a:t>
            </a:r>
            <a:r>
              <a:rPr lang="ro-RO" dirty="0">
                <a:solidFill>
                  <a:srgbClr val="FFFF00"/>
                </a:solidFill>
              </a:rPr>
              <a:t>germana</a:t>
            </a:r>
            <a:r>
              <a:rPr lang="ro-RO" dirty="0"/>
              <a:t>, </a:t>
            </a:r>
            <a:r>
              <a:rPr lang="ro-RO" dirty="0">
                <a:solidFill>
                  <a:srgbClr val="FFFF00"/>
                </a:solidFill>
              </a:rPr>
              <a:t>franceza</a:t>
            </a:r>
            <a:r>
              <a:rPr lang="ro-RO" dirty="0"/>
              <a:t> </a:t>
            </a:r>
            <a:r>
              <a:rPr lang="ro-RO" dirty="0" smtClean="0"/>
              <a:t>și </a:t>
            </a:r>
            <a:r>
              <a:rPr lang="ro-RO" dirty="0" smtClean="0">
                <a:solidFill>
                  <a:srgbClr val="FFFF00"/>
                </a:solidFill>
              </a:rPr>
              <a:t>italiana</a:t>
            </a:r>
            <a:r>
              <a:rPr lang="ro-RO" dirty="0" smtClean="0"/>
              <a:t>. </a:t>
            </a:r>
            <a:r>
              <a:rPr lang="ro-RO" dirty="0" smtClean="0">
                <a:solidFill>
                  <a:srgbClr val="FFFF00"/>
                </a:solidFill>
              </a:rPr>
              <a:t>Romanșa (vezi: </a:t>
            </a:r>
            <a:r>
              <a:rPr lang="ro-RO" dirty="0" smtClean="0">
                <a:solidFill>
                  <a:srgbClr val="FFFF00"/>
                </a:solidFill>
                <a:hlinkClick r:id="rId2"/>
              </a:rPr>
              <a:t>https</a:t>
            </a:r>
            <a:r>
              <a:rPr lang="ro-RO" dirty="0">
                <a:solidFill>
                  <a:srgbClr val="FFFF00"/>
                </a:solidFill>
                <a:hlinkClick r:id="rId2"/>
              </a:rPr>
              <a:t>://ioncoja.ro/romanasii-din-elvetia</a:t>
            </a:r>
            <a:r>
              <a:rPr lang="ro-RO" dirty="0" smtClean="0">
                <a:solidFill>
                  <a:srgbClr val="FFFF00"/>
                </a:solidFill>
                <a:hlinkClick r:id="rId2"/>
              </a:rPr>
              <a:t>/</a:t>
            </a:r>
            <a:r>
              <a:rPr lang="ro-RO" dirty="0" smtClean="0">
                <a:solidFill>
                  <a:srgbClr val="FFFF00"/>
                </a:solidFill>
              </a:rPr>
              <a:t>)</a:t>
            </a:r>
            <a:r>
              <a:rPr lang="ro-RO" dirty="0" smtClean="0"/>
              <a:t> este </a:t>
            </a:r>
            <a:r>
              <a:rPr lang="ro-RO" dirty="0"/>
              <a:t>considerată limbă </a:t>
            </a:r>
            <a:r>
              <a:rPr lang="ro-RO" dirty="0" smtClean="0"/>
              <a:t>națională). </a:t>
            </a:r>
          </a:p>
          <a:p>
            <a:pPr lvl="1"/>
            <a:r>
              <a:rPr lang="ro-RO" b="1" dirty="0" smtClean="0">
                <a:solidFill>
                  <a:srgbClr val="FFFF00"/>
                </a:solidFill>
              </a:rPr>
              <a:t>DUPĂ GRADUL DE NORMARE</a:t>
            </a:r>
            <a:r>
              <a:rPr lang="ro-RO" dirty="0" smtClean="0"/>
              <a:t> (de standardizare): </a:t>
            </a:r>
          </a:p>
          <a:p>
            <a:pPr>
              <a:buFont typeface="Wingdings" panose="05000000000000000000" pitchFamily="2" charset="2"/>
              <a:buChar char="q"/>
            </a:pPr>
            <a:r>
              <a:rPr lang="ro-RO" b="1" dirty="0" smtClean="0">
                <a:solidFill>
                  <a:srgbClr val="FFFF00"/>
                </a:solidFill>
              </a:rPr>
              <a:t>limbă </a:t>
            </a:r>
            <a:r>
              <a:rPr lang="ro-RO" b="1" dirty="0">
                <a:solidFill>
                  <a:srgbClr val="FFFF00"/>
                </a:solidFill>
              </a:rPr>
              <a:t>standard </a:t>
            </a:r>
            <a:r>
              <a:rPr lang="ro-RO" dirty="0"/>
              <a:t>(sau </a:t>
            </a:r>
            <a:r>
              <a:rPr lang="ro-RO" b="1" dirty="0">
                <a:solidFill>
                  <a:srgbClr val="FFFF00"/>
                </a:solidFill>
              </a:rPr>
              <a:t>literară</a:t>
            </a:r>
            <a:r>
              <a:rPr lang="ro-RO" dirty="0"/>
              <a:t>), ce </a:t>
            </a:r>
            <a:r>
              <a:rPr lang="ro-RO" dirty="0" smtClean="0"/>
              <a:t>servește </a:t>
            </a:r>
            <a:r>
              <a:rPr lang="ro-RO" dirty="0"/>
              <a:t>drept </a:t>
            </a:r>
            <a:r>
              <a:rPr lang="ro-RO" b="1" dirty="0">
                <a:solidFill>
                  <a:srgbClr val="C00000"/>
                </a:solidFill>
              </a:rPr>
              <a:t>model</a:t>
            </a:r>
            <a:r>
              <a:rPr lang="ro-RO" dirty="0"/>
              <a:t> pentru o comunitate lingvistică, </a:t>
            </a:r>
          </a:p>
          <a:p>
            <a:pPr>
              <a:buFont typeface="Wingdings" panose="05000000000000000000" pitchFamily="2" charset="2"/>
              <a:buChar char="q"/>
            </a:pPr>
            <a:r>
              <a:rPr lang="ro-RO" b="1" dirty="0" smtClean="0">
                <a:solidFill>
                  <a:srgbClr val="FFFF00"/>
                </a:solidFill>
              </a:rPr>
              <a:t>limbă </a:t>
            </a:r>
            <a:r>
              <a:rPr lang="ro-RO" b="1" dirty="0" err="1" smtClean="0">
                <a:solidFill>
                  <a:srgbClr val="FFFF00"/>
                </a:solidFill>
              </a:rPr>
              <a:t>nonstandard</a:t>
            </a:r>
            <a:r>
              <a:rPr lang="ro-RO" dirty="0"/>
              <a:t> </a:t>
            </a:r>
            <a:r>
              <a:rPr lang="ro-RO" dirty="0" smtClean="0"/>
              <a:t>(varietăți </a:t>
            </a:r>
            <a:r>
              <a:rPr lang="ro-RO" dirty="0"/>
              <a:t>distincte </a:t>
            </a:r>
            <a:r>
              <a:rPr lang="ro-RO" dirty="0" smtClean="0"/>
              <a:t>vorbite de </a:t>
            </a:r>
            <a:r>
              <a:rPr lang="ro-RO" dirty="0"/>
              <a:t>anumite </a:t>
            </a:r>
            <a:r>
              <a:rPr lang="ro-RO" dirty="0" smtClean="0"/>
              <a:t>comunități </a:t>
            </a:r>
            <a:r>
              <a:rPr lang="ro-RO" dirty="0"/>
              <a:t>lingvistice, chiar dacă se abat de la normele strict </a:t>
            </a:r>
            <a:r>
              <a:rPr lang="ro-RO" dirty="0" smtClean="0"/>
              <a:t>codificate). </a:t>
            </a:r>
          </a:p>
          <a:p>
            <a:r>
              <a:rPr lang="ro-RO" b="1" dirty="0" smtClean="0">
                <a:solidFill>
                  <a:srgbClr val="FFFF00"/>
                </a:solidFill>
              </a:rPr>
              <a:t>GLOBALIZAREA</a:t>
            </a:r>
            <a:r>
              <a:rPr lang="ro-RO" dirty="0"/>
              <a:t> </a:t>
            </a:r>
            <a:r>
              <a:rPr lang="ro-RO" dirty="0" smtClean="0"/>
              <a:t>- implicații lingvistice:</a:t>
            </a:r>
          </a:p>
          <a:p>
            <a:pPr>
              <a:buFont typeface="Wingdings" panose="05000000000000000000" pitchFamily="2" charset="2"/>
              <a:buChar char="q"/>
            </a:pPr>
            <a:r>
              <a:rPr lang="ro-RO" b="1" dirty="0" smtClean="0">
                <a:solidFill>
                  <a:srgbClr val="FFFF00"/>
                </a:solidFill>
              </a:rPr>
              <a:t>tendință </a:t>
            </a:r>
            <a:r>
              <a:rPr lang="ro-RO" b="1" dirty="0">
                <a:solidFill>
                  <a:srgbClr val="FFFF00"/>
                </a:solidFill>
              </a:rPr>
              <a:t>unificatoare</a:t>
            </a:r>
            <a:r>
              <a:rPr lang="ro-RO" dirty="0"/>
              <a:t>, omogenizatoare </a:t>
            </a:r>
            <a:r>
              <a:rPr lang="ro-RO" dirty="0" smtClean="0"/>
              <a:t>și </a:t>
            </a:r>
            <a:r>
              <a:rPr lang="ro-RO" dirty="0"/>
              <a:t>chiar uniformizatoare </a:t>
            </a:r>
            <a:r>
              <a:rPr lang="ro-RO" dirty="0" smtClean="0"/>
              <a:t> (întărirea dominației naționale și </a:t>
            </a:r>
            <a:r>
              <a:rPr lang="ro-RO" dirty="0"/>
              <a:t>mai ales </a:t>
            </a:r>
            <a:r>
              <a:rPr lang="ro-RO" dirty="0" smtClean="0"/>
              <a:t>supranaționale)</a:t>
            </a:r>
          </a:p>
          <a:p>
            <a:pPr>
              <a:buFont typeface="Wingdings" panose="05000000000000000000" pitchFamily="2" charset="2"/>
              <a:buChar char="q"/>
            </a:pPr>
            <a:r>
              <a:rPr lang="ro-RO" b="1" dirty="0" smtClean="0">
                <a:solidFill>
                  <a:srgbClr val="FFFF00"/>
                </a:solidFill>
              </a:rPr>
              <a:t>tendință </a:t>
            </a:r>
            <a:r>
              <a:rPr lang="ro-RO" b="1" dirty="0">
                <a:solidFill>
                  <a:srgbClr val="FFFF00"/>
                </a:solidFill>
              </a:rPr>
              <a:t>de atomizare</a:t>
            </a:r>
            <a:r>
              <a:rPr lang="ro-RO" dirty="0"/>
              <a:t>, de </a:t>
            </a:r>
            <a:r>
              <a:rPr lang="en-US" dirty="0" smtClean="0"/>
              <a:t>“</a:t>
            </a:r>
            <a:r>
              <a:rPr lang="ro-RO" i="1" dirty="0" smtClean="0">
                <a:solidFill>
                  <a:srgbClr val="FFFF00"/>
                </a:solidFill>
              </a:rPr>
              <a:t>amplificare și </a:t>
            </a:r>
            <a:r>
              <a:rPr lang="ro-RO" i="1" dirty="0">
                <a:solidFill>
                  <a:srgbClr val="FFFF00"/>
                </a:solidFill>
              </a:rPr>
              <a:t>de întărire a dimensiunii </a:t>
            </a:r>
            <a:r>
              <a:rPr lang="ro-RO" i="1" dirty="0" smtClean="0">
                <a:solidFill>
                  <a:srgbClr val="FFFF00"/>
                </a:solidFill>
              </a:rPr>
              <a:t>naționale și, </a:t>
            </a:r>
            <a:r>
              <a:rPr lang="ro-RO" i="1" dirty="0">
                <a:solidFill>
                  <a:srgbClr val="FFFF00"/>
                </a:solidFill>
              </a:rPr>
              <a:t>mai cu seamă, </a:t>
            </a:r>
            <a:r>
              <a:rPr lang="ro-RO" i="1" dirty="0" smtClean="0">
                <a:solidFill>
                  <a:srgbClr val="FFFF00"/>
                </a:solidFill>
              </a:rPr>
              <a:t>subnaționale </a:t>
            </a:r>
            <a:r>
              <a:rPr lang="ro-RO" i="1" dirty="0">
                <a:solidFill>
                  <a:srgbClr val="FFFF00"/>
                </a:solidFill>
              </a:rPr>
              <a:t>(regionale sau </a:t>
            </a:r>
            <a:r>
              <a:rPr lang="ro-RO" i="1" dirty="0" smtClean="0">
                <a:solidFill>
                  <a:srgbClr val="FFFF00"/>
                </a:solidFill>
              </a:rPr>
              <a:t>chiar</a:t>
            </a:r>
            <a:r>
              <a:rPr lang="ro-RO" i="1" dirty="0">
                <a:solidFill>
                  <a:srgbClr val="FFFF00"/>
                </a:solidFill>
              </a:rPr>
              <a:t>, mai îngust, locale) </a:t>
            </a:r>
            <a:r>
              <a:rPr lang="ro-RO" i="1" dirty="0" smtClean="0">
                <a:solidFill>
                  <a:srgbClr val="FFFF00"/>
                </a:solidFill>
              </a:rPr>
              <a:t>și </a:t>
            </a:r>
            <a:r>
              <a:rPr lang="ro-RO" i="1" dirty="0">
                <a:solidFill>
                  <a:srgbClr val="FFFF00"/>
                </a:solidFill>
              </a:rPr>
              <a:t>totodată de izolare la acest nivel</a:t>
            </a:r>
            <a:r>
              <a:rPr lang="ro-RO" sz="1900" dirty="0" smtClean="0">
                <a:solidFill>
                  <a:srgbClr val="C00000"/>
                </a:solidFill>
              </a:rPr>
              <a:t>.” (Ioana </a:t>
            </a:r>
            <a:r>
              <a:rPr lang="ro-RO" sz="1900" dirty="0">
                <a:solidFill>
                  <a:srgbClr val="C00000"/>
                </a:solidFill>
              </a:rPr>
              <a:t>Vintilă Rădulescu, Sociolingvistică </a:t>
            </a:r>
            <a:r>
              <a:rPr lang="ro-RO" sz="1900" dirty="0" smtClean="0">
                <a:solidFill>
                  <a:srgbClr val="C00000"/>
                </a:solidFill>
              </a:rPr>
              <a:t>și </a:t>
            </a:r>
            <a:r>
              <a:rPr lang="ro-RO" sz="1900" dirty="0">
                <a:solidFill>
                  <a:srgbClr val="C00000"/>
                </a:solidFill>
              </a:rPr>
              <a:t>globalizare, Buc. Ed. Oscar Print, </a:t>
            </a:r>
            <a:r>
              <a:rPr lang="ro-RO" sz="1900" dirty="0" smtClean="0">
                <a:solidFill>
                  <a:srgbClr val="C00000"/>
                </a:solidFill>
              </a:rPr>
              <a:t>2001)</a:t>
            </a:r>
            <a:endParaRPr lang="ro-RO" sz="1900" dirty="0">
              <a:solidFill>
                <a:srgbClr val="C00000"/>
              </a:solidFill>
            </a:endParaRPr>
          </a:p>
        </p:txBody>
      </p:sp>
    </p:spTree>
    <p:extLst>
      <p:ext uri="{BB962C8B-B14F-4D97-AF65-F5344CB8AC3E}">
        <p14:creationId xmlns:p14="http://schemas.microsoft.com/office/powerpoint/2010/main" val="22033000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631488" cy="5600700"/>
          </a:xfrm>
        </p:spPr>
        <p:txBody>
          <a:bodyPr>
            <a:normAutofit/>
          </a:bodyPr>
          <a:lstStyle/>
          <a:p>
            <a:r>
              <a:rPr lang="ro-RO" b="1" dirty="0" smtClean="0">
                <a:solidFill>
                  <a:srgbClr val="FFFF00"/>
                </a:solidFill>
              </a:rPr>
              <a:t>COMUNICAREA</a:t>
            </a:r>
            <a:r>
              <a:rPr lang="ro-RO" dirty="0" smtClean="0"/>
              <a:t> are tendința de a găsi </a:t>
            </a:r>
            <a:r>
              <a:rPr lang="ro-RO" dirty="0"/>
              <a:t>un </a:t>
            </a:r>
            <a:r>
              <a:rPr lang="ro-RO" b="1" dirty="0">
                <a:solidFill>
                  <a:srgbClr val="FFFF00"/>
                </a:solidFill>
              </a:rPr>
              <a:t>cod universal</a:t>
            </a:r>
            <a:r>
              <a:rPr lang="ro-RO" dirty="0"/>
              <a:t>, </a:t>
            </a:r>
            <a:r>
              <a:rPr lang="ro-RO" dirty="0" smtClean="0"/>
              <a:t>context favorabil limbii engleze  (amenințarea diversității </a:t>
            </a:r>
            <a:r>
              <a:rPr lang="ro-RO" dirty="0"/>
              <a:t>culturale </a:t>
            </a:r>
            <a:r>
              <a:rPr lang="ro-RO" dirty="0" smtClean="0"/>
              <a:t>și lingvistice?). </a:t>
            </a:r>
          </a:p>
          <a:p>
            <a:r>
              <a:rPr lang="ro-RO" b="1" dirty="0" smtClean="0">
                <a:solidFill>
                  <a:srgbClr val="FFFF00"/>
                </a:solidFill>
              </a:rPr>
              <a:t>AMENINȚĂRILE GLOBALIZĂRII </a:t>
            </a:r>
            <a:r>
              <a:rPr lang="ro-RO" dirty="0" smtClean="0"/>
              <a:t>au revigorat unele </a:t>
            </a:r>
            <a:r>
              <a:rPr lang="ro-RO" dirty="0"/>
              <a:t>limbi regionale, minoritare, aflate chiar într-un declin, printr-o serie de măsuri de ordin moral, istoric </a:t>
            </a:r>
            <a:r>
              <a:rPr lang="ro-RO" dirty="0" smtClean="0"/>
              <a:t>și </a:t>
            </a:r>
            <a:r>
              <a:rPr lang="ro-RO" dirty="0"/>
              <a:t>cultural </a:t>
            </a:r>
            <a:r>
              <a:rPr lang="ro-RO" dirty="0" smtClean="0"/>
              <a:t>(limba </a:t>
            </a:r>
            <a:r>
              <a:rPr lang="ro-RO" dirty="0"/>
              <a:t>bretonă în </a:t>
            </a:r>
            <a:r>
              <a:rPr lang="ro-RO" dirty="0" smtClean="0"/>
              <a:t>Franța). </a:t>
            </a:r>
          </a:p>
          <a:p>
            <a:r>
              <a:rPr lang="ro-RO" b="1" dirty="0" smtClean="0">
                <a:solidFill>
                  <a:srgbClr val="FFFF00"/>
                </a:solidFill>
              </a:rPr>
              <a:t>ROMANITATEA LIMBII ROMÂNE </a:t>
            </a:r>
            <a:r>
              <a:rPr lang="ro-RO" dirty="0" smtClean="0"/>
              <a:t>- recunoscută </a:t>
            </a:r>
            <a:r>
              <a:rPr lang="ro-RO" dirty="0"/>
              <a:t>de </a:t>
            </a:r>
            <a:r>
              <a:rPr lang="ro-RO" dirty="0" smtClean="0"/>
              <a:t>timpuriu (caracter identitar consolidat). </a:t>
            </a:r>
          </a:p>
          <a:p>
            <a:endParaRPr lang="ro-RO" dirty="0"/>
          </a:p>
        </p:txBody>
      </p:sp>
    </p:spTree>
    <p:extLst>
      <p:ext uri="{BB962C8B-B14F-4D97-AF65-F5344CB8AC3E}">
        <p14:creationId xmlns:p14="http://schemas.microsoft.com/office/powerpoint/2010/main" val="40892448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526713" cy="5524500"/>
          </a:xfrm>
        </p:spPr>
        <p:txBody>
          <a:bodyPr>
            <a:normAutofit/>
          </a:bodyPr>
          <a:lstStyle/>
          <a:p>
            <a:r>
              <a:rPr lang="ro-RO" dirty="0" smtClean="0"/>
              <a:t>Substratul </a:t>
            </a:r>
            <a:r>
              <a:rPr lang="ro-RO" dirty="0" err="1"/>
              <a:t>traco</a:t>
            </a:r>
            <a:r>
              <a:rPr lang="ro-RO" dirty="0"/>
              <a:t>-dac, </a:t>
            </a:r>
            <a:r>
              <a:rPr lang="ro-RO" dirty="0" smtClean="0"/>
              <a:t>neologismele </a:t>
            </a:r>
            <a:r>
              <a:rPr lang="ro-RO" dirty="0"/>
              <a:t>preponderent </a:t>
            </a:r>
            <a:r>
              <a:rPr lang="ro-RO" dirty="0" smtClean="0"/>
              <a:t>romanice apropie limba română de </a:t>
            </a:r>
            <a:r>
              <a:rPr lang="ro-RO" dirty="0"/>
              <a:t>romanitatea </a:t>
            </a:r>
            <a:r>
              <a:rPr lang="ro-RO" dirty="0" smtClean="0"/>
              <a:t>occidentală </a:t>
            </a:r>
          </a:p>
          <a:p>
            <a:r>
              <a:rPr lang="ro-RO" b="1" dirty="0" smtClean="0">
                <a:solidFill>
                  <a:srgbClr val="FFFF00"/>
                </a:solidFill>
              </a:rPr>
              <a:t>Existența unui </a:t>
            </a:r>
            <a:r>
              <a:rPr lang="ro-RO" b="1" dirty="0">
                <a:solidFill>
                  <a:srgbClr val="FFFF00"/>
                </a:solidFill>
              </a:rPr>
              <a:t>fond de termeni </a:t>
            </a:r>
            <a:r>
              <a:rPr lang="ro-RO" b="1" dirty="0" smtClean="0">
                <a:solidFill>
                  <a:srgbClr val="FFFF00"/>
                </a:solidFill>
              </a:rPr>
              <a:t>similari, dacă vorbitorul cunoaște vreo </a:t>
            </a:r>
            <a:r>
              <a:rPr lang="ro-RO" b="1" dirty="0">
                <a:solidFill>
                  <a:srgbClr val="FFFF00"/>
                </a:solidFill>
              </a:rPr>
              <a:t>limbă înrudită, ori are elemente de latină în bagajul său de </a:t>
            </a:r>
            <a:r>
              <a:rPr lang="ro-RO" b="1" dirty="0" smtClean="0">
                <a:solidFill>
                  <a:srgbClr val="FFFF00"/>
                </a:solidFill>
              </a:rPr>
              <a:t>cunoștințe facilitează înțelegerea</a:t>
            </a:r>
            <a:r>
              <a:rPr lang="ro-RO" dirty="0" smtClean="0"/>
              <a:t>.  </a:t>
            </a:r>
            <a:endParaRPr lang="ro-RO" dirty="0"/>
          </a:p>
          <a:p>
            <a:r>
              <a:rPr lang="ro-RO" b="1" dirty="0" smtClean="0">
                <a:solidFill>
                  <a:srgbClr val="FFFF00"/>
                </a:solidFill>
              </a:rPr>
              <a:t>Conștiința continuității </a:t>
            </a:r>
            <a:r>
              <a:rPr lang="ro-RO" dirty="0" smtClean="0"/>
              <a:t>și </a:t>
            </a:r>
            <a:r>
              <a:rPr lang="ro-RO" b="1" dirty="0" smtClean="0">
                <a:solidFill>
                  <a:srgbClr val="FFFF00"/>
                </a:solidFill>
              </a:rPr>
              <a:t>schimbările</a:t>
            </a:r>
            <a:r>
              <a:rPr lang="ro-RO" dirty="0" smtClean="0"/>
              <a:t> acumulate </a:t>
            </a:r>
            <a:r>
              <a:rPr lang="ro-RO" dirty="0"/>
              <a:t>treptat </a:t>
            </a:r>
            <a:r>
              <a:rPr lang="ro-RO" dirty="0" smtClean="0"/>
              <a:t>în spațiul limbii române au </a:t>
            </a:r>
            <a:r>
              <a:rPr lang="ro-RO" dirty="0"/>
              <a:t>dus la </a:t>
            </a:r>
            <a:r>
              <a:rPr lang="ro-RO" dirty="0" smtClean="0"/>
              <a:t>conturarea specificului </a:t>
            </a:r>
            <a:r>
              <a:rPr lang="ro-RO" dirty="0"/>
              <a:t>limbii române în raport cu celelalte limbi romanice</a:t>
            </a:r>
            <a:r>
              <a:rPr lang="ro-RO" dirty="0" smtClean="0"/>
              <a:t>.</a:t>
            </a:r>
          </a:p>
          <a:p>
            <a:r>
              <a:rPr lang="ro-RO" dirty="0" smtClean="0"/>
              <a:t>Limba română, în evoluție, demonstrează că este ancorată în </a:t>
            </a:r>
            <a:r>
              <a:rPr lang="ro-RO" dirty="0"/>
              <a:t>latină </a:t>
            </a:r>
            <a:r>
              <a:rPr lang="ro-RO" dirty="0" smtClean="0"/>
              <a:t>la </a:t>
            </a:r>
            <a:r>
              <a:rPr lang="ro-RO" dirty="0"/>
              <a:t>fel ca oricare dintre limbile </a:t>
            </a:r>
            <a:r>
              <a:rPr lang="ro-RO" dirty="0" smtClean="0"/>
              <a:t>romanice: italiana</a:t>
            </a:r>
            <a:r>
              <a:rPr lang="ro-RO" dirty="0"/>
              <a:t>, franceza, spaniola, portugheza </a:t>
            </a:r>
            <a:r>
              <a:rPr lang="ro-RO" dirty="0" smtClean="0"/>
              <a:t>etc.</a:t>
            </a:r>
          </a:p>
          <a:p>
            <a:r>
              <a:rPr lang="ro-RO" b="1" dirty="0" smtClean="0">
                <a:solidFill>
                  <a:srgbClr val="FFFF00"/>
                </a:solidFill>
              </a:rPr>
              <a:t>Evoluția</a:t>
            </a:r>
            <a:r>
              <a:rPr lang="ro-RO" dirty="0" smtClean="0"/>
              <a:t> românei demonstrează </a:t>
            </a:r>
            <a:r>
              <a:rPr lang="ro-RO" b="1" dirty="0" smtClean="0">
                <a:solidFill>
                  <a:srgbClr val="FFFF00"/>
                </a:solidFill>
              </a:rPr>
              <a:t>conservarea latinității originare</a:t>
            </a:r>
            <a:r>
              <a:rPr lang="ro-RO" dirty="0" smtClean="0"/>
              <a:t>. </a:t>
            </a:r>
          </a:p>
          <a:p>
            <a:r>
              <a:rPr lang="ro-RO" b="1" dirty="0" smtClean="0">
                <a:solidFill>
                  <a:srgbClr val="FFFF00"/>
                </a:solidFill>
              </a:rPr>
              <a:t>Izolarea </a:t>
            </a:r>
            <a:r>
              <a:rPr lang="ro-RO" b="1" dirty="0">
                <a:solidFill>
                  <a:srgbClr val="FFFF00"/>
                </a:solidFill>
              </a:rPr>
              <a:t>geografică </a:t>
            </a:r>
            <a:r>
              <a:rPr lang="ro-RO" dirty="0" smtClean="0"/>
              <a:t>față </a:t>
            </a:r>
            <a:r>
              <a:rPr lang="ro-RO" dirty="0"/>
              <a:t>de arealul romanic, apoi izolarea istorică, politică </a:t>
            </a:r>
            <a:r>
              <a:rPr lang="ro-RO" dirty="0" smtClean="0"/>
              <a:t>și </a:t>
            </a:r>
            <a:r>
              <a:rPr lang="ro-RO" dirty="0"/>
              <a:t>culturală </a:t>
            </a:r>
            <a:r>
              <a:rPr lang="ro-RO" dirty="0" smtClean="0"/>
              <a:t>au întărit </a:t>
            </a:r>
            <a:r>
              <a:rPr lang="ro-RO" b="1" dirty="0" smtClean="0">
                <a:solidFill>
                  <a:srgbClr val="FFFF00"/>
                </a:solidFill>
              </a:rPr>
              <a:t>locul limbii române în </a:t>
            </a:r>
            <a:r>
              <a:rPr lang="ro-RO" b="1" dirty="0">
                <a:solidFill>
                  <a:srgbClr val="FFFF00"/>
                </a:solidFill>
              </a:rPr>
              <a:t>familia limbilor romanice</a:t>
            </a:r>
            <a:r>
              <a:rPr lang="ro-RO" dirty="0"/>
              <a:t>.</a:t>
            </a:r>
          </a:p>
        </p:txBody>
      </p:sp>
    </p:spTree>
    <p:extLst>
      <p:ext uri="{BB962C8B-B14F-4D97-AF65-F5344CB8AC3E}">
        <p14:creationId xmlns:p14="http://schemas.microsoft.com/office/powerpoint/2010/main" val="2906800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707688" cy="5314950"/>
          </a:xfrm>
        </p:spPr>
        <p:txBody>
          <a:bodyPr>
            <a:normAutofit fontScale="70000" lnSpcReduction="20000"/>
          </a:bodyPr>
          <a:lstStyle/>
          <a:p>
            <a:r>
              <a:rPr lang="ro-RO" b="1" dirty="0" smtClean="0">
                <a:solidFill>
                  <a:srgbClr val="FFFF00"/>
                </a:solidFill>
              </a:rPr>
              <a:t>PARTICULARITĂȚI ALE LIMBII ROMÂNE PE TERITORIUL NAȚIONAL: </a:t>
            </a:r>
          </a:p>
          <a:p>
            <a:r>
              <a:rPr lang="ro-RO" b="1" dirty="0" smtClean="0">
                <a:solidFill>
                  <a:srgbClr val="FFFF00"/>
                </a:solidFill>
              </a:rPr>
              <a:t>caracterul </a:t>
            </a:r>
            <a:r>
              <a:rPr lang="ro-RO" b="1" dirty="0">
                <a:solidFill>
                  <a:srgbClr val="FFFF00"/>
                </a:solidFill>
              </a:rPr>
              <a:t>conservator </a:t>
            </a:r>
            <a:r>
              <a:rPr lang="ro-RO" dirty="0"/>
              <a:t>al vocabularului românesc de </a:t>
            </a:r>
            <a:r>
              <a:rPr lang="ro-RO" b="1" dirty="0">
                <a:solidFill>
                  <a:srgbClr val="FFFF00"/>
                </a:solidFill>
              </a:rPr>
              <a:t>origine </a:t>
            </a:r>
            <a:r>
              <a:rPr lang="ro-RO" b="1" dirty="0" smtClean="0">
                <a:solidFill>
                  <a:srgbClr val="FFFF00"/>
                </a:solidFill>
              </a:rPr>
              <a:t>latină </a:t>
            </a:r>
            <a:r>
              <a:rPr lang="ro-RO" dirty="0" smtClean="0"/>
              <a:t> </a:t>
            </a:r>
          </a:p>
          <a:p>
            <a:r>
              <a:rPr lang="ro-RO" dirty="0" smtClean="0"/>
              <a:t>limba </a:t>
            </a:r>
            <a:r>
              <a:rPr lang="ro-RO" dirty="0"/>
              <a:t>română e mai </a:t>
            </a:r>
            <a:r>
              <a:rPr lang="ro-RO" b="1" dirty="0">
                <a:solidFill>
                  <a:srgbClr val="FFFF00"/>
                </a:solidFill>
              </a:rPr>
              <a:t>bogată în </a:t>
            </a:r>
            <a:r>
              <a:rPr lang="ro-RO" b="1" dirty="0" smtClean="0">
                <a:solidFill>
                  <a:srgbClr val="FFFF00"/>
                </a:solidFill>
              </a:rPr>
              <a:t>inovații </a:t>
            </a:r>
            <a:r>
              <a:rPr lang="ro-RO" dirty="0"/>
              <a:t>decât toate limbile </a:t>
            </a:r>
            <a:r>
              <a:rPr lang="ro-RO" dirty="0" smtClean="0"/>
              <a:t>romanice </a:t>
            </a:r>
          </a:p>
          <a:p>
            <a:r>
              <a:rPr lang="ro-RO" dirty="0"/>
              <a:t>caracterului particular </a:t>
            </a:r>
            <a:r>
              <a:rPr lang="ro-RO" dirty="0" smtClean="0"/>
              <a:t>este dat de </a:t>
            </a:r>
            <a:r>
              <a:rPr lang="ro-RO" b="1" dirty="0" smtClean="0">
                <a:solidFill>
                  <a:srgbClr val="FFFF00"/>
                </a:solidFill>
              </a:rPr>
              <a:t>elementele slave </a:t>
            </a:r>
            <a:r>
              <a:rPr lang="ro-RO" dirty="0"/>
              <a:t>din limba română împreună cu cele </a:t>
            </a:r>
            <a:r>
              <a:rPr lang="ro-RO" b="1" dirty="0">
                <a:solidFill>
                  <a:srgbClr val="FFFF00"/>
                </a:solidFill>
              </a:rPr>
              <a:t>balcanice</a:t>
            </a:r>
            <a:r>
              <a:rPr lang="ro-RO" dirty="0"/>
              <a:t> </a:t>
            </a:r>
            <a:r>
              <a:rPr lang="ro-RO" dirty="0" smtClean="0"/>
              <a:t>(cuvinte și </a:t>
            </a:r>
            <a:r>
              <a:rPr lang="ro-RO" dirty="0"/>
              <a:t>expresii comune cu </a:t>
            </a:r>
            <a:r>
              <a:rPr lang="ro-RO" i="1" dirty="0">
                <a:solidFill>
                  <a:srgbClr val="FFFF00"/>
                </a:solidFill>
              </a:rPr>
              <a:t>albaneza</a:t>
            </a:r>
            <a:r>
              <a:rPr lang="ro-RO" dirty="0"/>
              <a:t>, </a:t>
            </a:r>
            <a:r>
              <a:rPr lang="ro-RO" i="1" dirty="0">
                <a:solidFill>
                  <a:srgbClr val="FFFF00"/>
                </a:solidFill>
              </a:rPr>
              <a:t>bulgara</a:t>
            </a:r>
            <a:r>
              <a:rPr lang="ro-RO" dirty="0"/>
              <a:t>, </a:t>
            </a:r>
            <a:r>
              <a:rPr lang="ro-RO" i="1" dirty="0">
                <a:solidFill>
                  <a:srgbClr val="FFFF00"/>
                </a:solidFill>
              </a:rPr>
              <a:t>greaca</a:t>
            </a:r>
            <a:r>
              <a:rPr lang="ro-RO" dirty="0"/>
              <a:t> </a:t>
            </a:r>
            <a:r>
              <a:rPr lang="ro-RO" dirty="0" err="1"/>
              <a:t>şi</a:t>
            </a:r>
            <a:r>
              <a:rPr lang="ro-RO" dirty="0"/>
              <a:t> </a:t>
            </a:r>
            <a:r>
              <a:rPr lang="ro-RO" i="1" dirty="0">
                <a:solidFill>
                  <a:srgbClr val="FFFF00"/>
                </a:solidFill>
              </a:rPr>
              <a:t>turca</a:t>
            </a:r>
            <a:r>
              <a:rPr lang="ro-RO" dirty="0"/>
              <a:t> sunt neîntâlnite în celelalte limbi </a:t>
            </a:r>
            <a:r>
              <a:rPr lang="ro-RO" dirty="0" smtClean="0"/>
              <a:t>romanice)</a:t>
            </a:r>
          </a:p>
          <a:p>
            <a:r>
              <a:rPr lang="ro-RO" dirty="0" smtClean="0"/>
              <a:t>etimonul </a:t>
            </a:r>
            <a:r>
              <a:rPr lang="ro-RO" dirty="0"/>
              <a:t>latin „ </a:t>
            </a:r>
            <a:r>
              <a:rPr lang="ro-RO" b="1" dirty="0" smtClean="0">
                <a:solidFill>
                  <a:srgbClr val="FFFF00"/>
                </a:solidFill>
              </a:rPr>
              <a:t>Romanus</a:t>
            </a:r>
            <a:r>
              <a:rPr lang="ro-RO" dirty="0" smtClean="0"/>
              <a:t>” s-a conservat în </a:t>
            </a:r>
            <a:r>
              <a:rPr lang="ro-RO" dirty="0"/>
              <a:t>numele </a:t>
            </a:r>
            <a:r>
              <a:rPr lang="ro-RO" dirty="0" smtClean="0"/>
              <a:t>național: </a:t>
            </a:r>
            <a:r>
              <a:rPr lang="ro-RO" b="1" dirty="0">
                <a:solidFill>
                  <a:srgbClr val="FFFF00"/>
                </a:solidFill>
              </a:rPr>
              <a:t>românii</a:t>
            </a:r>
            <a:r>
              <a:rPr lang="ro-RO" dirty="0"/>
              <a:t>. </a:t>
            </a:r>
            <a:endParaRPr lang="ro-RO" dirty="0" smtClean="0"/>
          </a:p>
          <a:p>
            <a:r>
              <a:rPr lang="ro-RO" dirty="0" smtClean="0"/>
              <a:t>dezvoltarea </a:t>
            </a:r>
            <a:r>
              <a:rPr lang="ro-RO" dirty="0"/>
              <a:t>sistemului de </a:t>
            </a:r>
            <a:r>
              <a:rPr lang="ro-RO" b="1" dirty="0" smtClean="0">
                <a:solidFill>
                  <a:srgbClr val="FFFF00"/>
                </a:solidFill>
              </a:rPr>
              <a:t>alternanțe </a:t>
            </a:r>
            <a:r>
              <a:rPr lang="ro-RO" b="1" dirty="0">
                <a:solidFill>
                  <a:srgbClr val="FFFF00"/>
                </a:solidFill>
              </a:rPr>
              <a:t>fonetice</a:t>
            </a:r>
            <a:r>
              <a:rPr lang="ro-RO" dirty="0"/>
              <a:t>, </a:t>
            </a:r>
            <a:r>
              <a:rPr lang="ro-RO" i="1" dirty="0">
                <a:solidFill>
                  <a:srgbClr val="FFFF00"/>
                </a:solidFill>
              </a:rPr>
              <a:t>vocalice</a:t>
            </a:r>
            <a:r>
              <a:rPr lang="ro-RO" dirty="0">
                <a:solidFill>
                  <a:srgbClr val="FFFF00"/>
                </a:solidFill>
              </a:rPr>
              <a:t> </a:t>
            </a:r>
            <a:r>
              <a:rPr lang="ro-RO" dirty="0" smtClean="0"/>
              <a:t>și </a:t>
            </a:r>
            <a:r>
              <a:rPr lang="ro-RO" i="1" dirty="0">
                <a:solidFill>
                  <a:srgbClr val="FFFF00"/>
                </a:solidFill>
              </a:rPr>
              <a:t>consonantice</a:t>
            </a:r>
            <a:r>
              <a:rPr lang="ro-RO" dirty="0">
                <a:solidFill>
                  <a:srgbClr val="FFFF00"/>
                </a:solidFill>
              </a:rPr>
              <a:t> </a:t>
            </a:r>
            <a:r>
              <a:rPr lang="ro-RO" dirty="0" smtClean="0"/>
              <a:t>cu funcția de </a:t>
            </a:r>
            <a:r>
              <a:rPr lang="ro-RO" i="1" dirty="0">
                <a:solidFill>
                  <a:srgbClr val="FFFF00"/>
                </a:solidFill>
              </a:rPr>
              <a:t>morfeme</a:t>
            </a:r>
            <a:r>
              <a:rPr lang="ro-RO" dirty="0"/>
              <a:t> </a:t>
            </a:r>
            <a:r>
              <a:rPr lang="ro-RO" i="1" dirty="0">
                <a:solidFill>
                  <a:srgbClr val="FFFF00"/>
                </a:solidFill>
              </a:rPr>
              <a:t>în flexiune </a:t>
            </a:r>
            <a:r>
              <a:rPr lang="ro-RO" dirty="0" smtClean="0"/>
              <a:t>și </a:t>
            </a:r>
            <a:r>
              <a:rPr lang="ro-RO" i="1" dirty="0">
                <a:solidFill>
                  <a:srgbClr val="FFFF00"/>
                </a:solidFill>
              </a:rPr>
              <a:t>în formarea </a:t>
            </a:r>
            <a:r>
              <a:rPr lang="ro-RO" i="1" dirty="0" smtClean="0">
                <a:solidFill>
                  <a:srgbClr val="FFFF00"/>
                </a:solidFill>
              </a:rPr>
              <a:t>cuvintelor</a:t>
            </a:r>
            <a:endParaRPr lang="ro-RO" dirty="0" smtClean="0"/>
          </a:p>
          <a:p>
            <a:r>
              <a:rPr lang="ro-RO" b="1" dirty="0" smtClean="0">
                <a:solidFill>
                  <a:srgbClr val="FFFF00"/>
                </a:solidFill>
              </a:rPr>
              <a:t>păstrarea structurii consonantice </a:t>
            </a:r>
            <a:r>
              <a:rPr lang="ro-RO" dirty="0" smtClean="0"/>
              <a:t>mult mai stabilă </a:t>
            </a:r>
            <a:r>
              <a:rPr lang="ro-RO" dirty="0"/>
              <a:t>decât în alte limbi </a:t>
            </a:r>
            <a:r>
              <a:rPr lang="ro-RO" dirty="0" smtClean="0"/>
              <a:t>romanice</a:t>
            </a:r>
          </a:p>
          <a:p>
            <a:r>
              <a:rPr lang="ro-RO" dirty="0" smtClean="0"/>
              <a:t>cele două </a:t>
            </a:r>
            <a:r>
              <a:rPr lang="ro-RO" dirty="0"/>
              <a:t>vocale </a:t>
            </a:r>
            <a:r>
              <a:rPr lang="ro-RO" dirty="0" smtClean="0"/>
              <a:t>specifice </a:t>
            </a:r>
            <a:r>
              <a:rPr lang="ro-RO" b="1" dirty="0">
                <a:solidFill>
                  <a:srgbClr val="FFFF00"/>
                </a:solidFill>
              </a:rPr>
              <a:t>ă</a:t>
            </a:r>
            <a:r>
              <a:rPr lang="ro-RO" dirty="0"/>
              <a:t> </a:t>
            </a:r>
            <a:r>
              <a:rPr lang="ro-RO" dirty="0" smtClean="0"/>
              <a:t>și </a:t>
            </a:r>
            <a:r>
              <a:rPr lang="ro-RO" b="1" dirty="0">
                <a:solidFill>
                  <a:srgbClr val="FFFF00"/>
                </a:solidFill>
              </a:rPr>
              <a:t>â(î)</a:t>
            </a:r>
            <a:r>
              <a:rPr lang="ro-RO" dirty="0"/>
              <a:t> inexistente în alte limbi </a:t>
            </a:r>
            <a:r>
              <a:rPr lang="ro-RO" dirty="0" smtClean="0"/>
              <a:t>romanice </a:t>
            </a:r>
          </a:p>
          <a:p>
            <a:r>
              <a:rPr lang="ro-RO" b="1" dirty="0" smtClean="0">
                <a:solidFill>
                  <a:srgbClr val="FFFF00"/>
                </a:solidFill>
              </a:rPr>
              <a:t>postpunerea </a:t>
            </a:r>
            <a:r>
              <a:rPr lang="ro-RO" b="1" dirty="0">
                <a:solidFill>
                  <a:srgbClr val="FFFF00"/>
                </a:solidFill>
              </a:rPr>
              <a:t>articolului </a:t>
            </a:r>
            <a:r>
              <a:rPr lang="ro-RO" b="1" dirty="0" smtClean="0">
                <a:solidFill>
                  <a:srgbClr val="FFFF00"/>
                </a:solidFill>
              </a:rPr>
              <a:t>hotărât</a:t>
            </a:r>
            <a:endParaRPr lang="ro-RO" dirty="0" smtClean="0"/>
          </a:p>
          <a:p>
            <a:r>
              <a:rPr lang="ro-RO" dirty="0" smtClean="0"/>
              <a:t>păstrarea </a:t>
            </a:r>
            <a:r>
              <a:rPr lang="ro-RO" b="1" dirty="0">
                <a:solidFill>
                  <a:srgbClr val="FFFF00"/>
                </a:solidFill>
              </a:rPr>
              <a:t>genului neutru </a:t>
            </a:r>
            <a:r>
              <a:rPr lang="ro-RO" dirty="0"/>
              <a:t>(care s-a confundat la singular cu masculinul </a:t>
            </a:r>
            <a:r>
              <a:rPr lang="ro-RO" dirty="0" smtClean="0"/>
              <a:t>și </a:t>
            </a:r>
            <a:r>
              <a:rPr lang="ro-RO" dirty="0"/>
              <a:t>la plural cu femininul), iar prin extinderea </a:t>
            </a:r>
            <a:r>
              <a:rPr lang="ro-RO" dirty="0" smtClean="0"/>
              <a:t>desinenței </a:t>
            </a:r>
            <a:r>
              <a:rPr lang="ro-RO" dirty="0"/>
              <a:t>de plural –uri, el s-a </a:t>
            </a:r>
            <a:r>
              <a:rPr lang="ro-RO" dirty="0" smtClean="0"/>
              <a:t>diferențiat </a:t>
            </a:r>
            <a:r>
              <a:rPr lang="ro-RO" dirty="0"/>
              <a:t>formal de celelalte </a:t>
            </a:r>
            <a:r>
              <a:rPr lang="ro-RO" dirty="0" smtClean="0"/>
              <a:t>genuri</a:t>
            </a:r>
          </a:p>
          <a:p>
            <a:r>
              <a:rPr lang="ro-RO" dirty="0" smtClean="0"/>
              <a:t>singura </a:t>
            </a:r>
            <a:r>
              <a:rPr lang="ro-RO" dirty="0"/>
              <a:t>limbă romanică cu forme de </a:t>
            </a:r>
            <a:r>
              <a:rPr lang="ro-RO" b="1" dirty="0">
                <a:solidFill>
                  <a:srgbClr val="FFFF00"/>
                </a:solidFill>
              </a:rPr>
              <a:t>vocativ</a:t>
            </a:r>
            <a:r>
              <a:rPr lang="ro-RO" dirty="0"/>
              <a:t>, atât la masculin cât </a:t>
            </a:r>
            <a:r>
              <a:rPr lang="ro-RO" dirty="0" smtClean="0"/>
              <a:t>și </a:t>
            </a:r>
            <a:r>
              <a:rPr lang="ro-RO" dirty="0"/>
              <a:t>la feminin </a:t>
            </a:r>
            <a:endParaRPr lang="ro-RO" dirty="0" smtClean="0"/>
          </a:p>
          <a:p>
            <a:r>
              <a:rPr lang="ro-RO" dirty="0" smtClean="0"/>
              <a:t>în </a:t>
            </a:r>
            <a:r>
              <a:rPr lang="ro-RO" dirty="0"/>
              <a:t>domeniul </a:t>
            </a:r>
            <a:r>
              <a:rPr lang="ro-RO" b="1" dirty="0">
                <a:solidFill>
                  <a:srgbClr val="FFFF00"/>
                </a:solidFill>
              </a:rPr>
              <a:t>pronumelui</a:t>
            </a:r>
            <a:r>
              <a:rPr lang="ro-RO" dirty="0"/>
              <a:t>, </a:t>
            </a:r>
            <a:r>
              <a:rPr lang="ro-RO" dirty="0" smtClean="0"/>
              <a:t>existența unor forme și </a:t>
            </a:r>
            <a:r>
              <a:rPr lang="ro-RO" i="1" dirty="0" smtClean="0">
                <a:solidFill>
                  <a:srgbClr val="FFFF00"/>
                </a:solidFill>
              </a:rPr>
              <a:t>nuanțe </a:t>
            </a:r>
            <a:r>
              <a:rPr lang="ro-RO" i="1" dirty="0">
                <a:solidFill>
                  <a:srgbClr val="FFFF00"/>
                </a:solidFill>
              </a:rPr>
              <a:t>de </a:t>
            </a:r>
            <a:r>
              <a:rPr lang="ro-RO" i="1" dirty="0" smtClean="0">
                <a:solidFill>
                  <a:srgbClr val="FFFF00"/>
                </a:solidFill>
              </a:rPr>
              <a:t>politețe </a:t>
            </a:r>
            <a:r>
              <a:rPr lang="ro-RO" i="1" dirty="0">
                <a:solidFill>
                  <a:srgbClr val="FFFF00"/>
                </a:solidFill>
              </a:rPr>
              <a:t>multiple </a:t>
            </a:r>
            <a:r>
              <a:rPr lang="ro-RO" dirty="0"/>
              <a:t>(de la respectul înalt – dumneavoastră – până la cel familial – matale, </a:t>
            </a:r>
            <a:r>
              <a:rPr lang="ro-RO" dirty="0" smtClean="0"/>
              <a:t>mătăluță), </a:t>
            </a:r>
            <a:r>
              <a:rPr lang="ro-RO" dirty="0"/>
              <a:t>dar </a:t>
            </a:r>
            <a:r>
              <a:rPr lang="ro-RO" dirty="0" smtClean="0"/>
              <a:t>și existența </a:t>
            </a:r>
            <a:r>
              <a:rPr lang="ro-RO" dirty="0"/>
              <a:t>unui pronume </a:t>
            </a:r>
            <a:r>
              <a:rPr lang="ro-RO" i="1" dirty="0">
                <a:solidFill>
                  <a:srgbClr val="FFFF00"/>
                </a:solidFill>
              </a:rPr>
              <a:t>de </a:t>
            </a:r>
            <a:r>
              <a:rPr lang="ro-RO" i="1" dirty="0" smtClean="0">
                <a:solidFill>
                  <a:srgbClr val="FFFF00"/>
                </a:solidFill>
              </a:rPr>
              <a:t>politețe</a:t>
            </a:r>
            <a:r>
              <a:rPr lang="ro-RO" dirty="0" smtClean="0"/>
              <a:t>, </a:t>
            </a:r>
            <a:r>
              <a:rPr lang="ro-RO" dirty="0"/>
              <a:t>de pers. a III-a – dumneaei, dumnealui, </a:t>
            </a:r>
            <a:endParaRPr lang="ro-RO" dirty="0" smtClean="0"/>
          </a:p>
          <a:p>
            <a:r>
              <a:rPr lang="ro-RO" b="1" dirty="0" smtClean="0">
                <a:solidFill>
                  <a:srgbClr val="FFFF00"/>
                </a:solidFill>
              </a:rPr>
              <a:t>serii </a:t>
            </a:r>
            <a:r>
              <a:rPr lang="ro-RO" b="1" dirty="0">
                <a:solidFill>
                  <a:srgbClr val="FFFF00"/>
                </a:solidFill>
              </a:rPr>
              <a:t>pronominale </a:t>
            </a:r>
            <a:r>
              <a:rPr lang="ro-RO" dirty="0" smtClean="0"/>
              <a:t>cu forme </a:t>
            </a:r>
            <a:r>
              <a:rPr lang="ro-RO" dirty="0"/>
              <a:t>neaccentuate care apar în </a:t>
            </a:r>
            <a:r>
              <a:rPr lang="ro-RO" dirty="0" smtClean="0"/>
              <a:t>propoziție </a:t>
            </a:r>
            <a:r>
              <a:rPr lang="ro-RO" dirty="0"/>
              <a:t>independentă cu î protetic: îmi, </a:t>
            </a:r>
            <a:r>
              <a:rPr lang="ro-RO" dirty="0" smtClean="0"/>
              <a:t>îți, </a:t>
            </a:r>
            <a:r>
              <a:rPr lang="ro-RO" dirty="0"/>
              <a:t>îi, </a:t>
            </a:r>
            <a:endParaRPr lang="ro-RO" dirty="0" smtClean="0"/>
          </a:p>
          <a:p>
            <a:r>
              <a:rPr lang="ro-RO" b="1" dirty="0" smtClean="0">
                <a:solidFill>
                  <a:srgbClr val="FFFF00"/>
                </a:solidFill>
              </a:rPr>
              <a:t>flexiunea </a:t>
            </a:r>
            <a:r>
              <a:rPr lang="ro-RO" b="1" dirty="0">
                <a:solidFill>
                  <a:srgbClr val="FFFF00"/>
                </a:solidFill>
              </a:rPr>
              <a:t>verbală</a:t>
            </a:r>
            <a:r>
              <a:rPr lang="ro-RO" dirty="0"/>
              <a:t>, mai ales varietatea formelor de viitor, diferite atât prin auxiliar, cât </a:t>
            </a:r>
            <a:r>
              <a:rPr lang="ro-RO" dirty="0" smtClean="0"/>
              <a:t>și </a:t>
            </a:r>
            <a:r>
              <a:rPr lang="ro-RO" dirty="0"/>
              <a:t>prin forma verbului de conjugat.</a:t>
            </a:r>
          </a:p>
        </p:txBody>
      </p:sp>
    </p:spTree>
    <p:extLst>
      <p:ext uri="{BB962C8B-B14F-4D97-AF65-F5344CB8AC3E}">
        <p14:creationId xmlns:p14="http://schemas.microsoft.com/office/powerpoint/2010/main" val="6229910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326688" cy="5400675"/>
          </a:xfrm>
        </p:spPr>
        <p:txBody>
          <a:bodyPr>
            <a:normAutofit/>
          </a:bodyPr>
          <a:lstStyle/>
          <a:p>
            <a:r>
              <a:rPr lang="ro-RO" b="1" dirty="0" smtClean="0">
                <a:solidFill>
                  <a:srgbClr val="FFFF00"/>
                </a:solidFill>
              </a:rPr>
              <a:t>mobilitatea</a:t>
            </a:r>
            <a:r>
              <a:rPr lang="ro-RO" dirty="0" smtClean="0"/>
              <a:t> </a:t>
            </a:r>
          </a:p>
          <a:p>
            <a:r>
              <a:rPr lang="ro-RO" b="1" dirty="0" smtClean="0">
                <a:solidFill>
                  <a:srgbClr val="FFFF00"/>
                </a:solidFill>
              </a:rPr>
              <a:t>structura gramaticală </a:t>
            </a:r>
            <a:r>
              <a:rPr lang="ro-RO" b="1" dirty="0">
                <a:solidFill>
                  <a:srgbClr val="FFFF00"/>
                </a:solidFill>
              </a:rPr>
              <a:t>nu este </a:t>
            </a:r>
            <a:r>
              <a:rPr lang="ro-RO" b="1" dirty="0" smtClean="0">
                <a:solidFill>
                  <a:srgbClr val="FFFF00"/>
                </a:solidFill>
              </a:rPr>
              <a:t>fixată</a:t>
            </a:r>
            <a:r>
              <a:rPr lang="ro-RO" dirty="0"/>
              <a:t>; </a:t>
            </a:r>
            <a:endParaRPr lang="ro-RO" dirty="0" smtClean="0"/>
          </a:p>
          <a:p>
            <a:r>
              <a:rPr lang="ro-RO" b="1" dirty="0" smtClean="0">
                <a:solidFill>
                  <a:srgbClr val="FFFF00"/>
                </a:solidFill>
              </a:rPr>
              <a:t>marea </a:t>
            </a:r>
            <a:r>
              <a:rPr lang="ro-RO" b="1" dirty="0">
                <a:solidFill>
                  <a:srgbClr val="FFFF00"/>
                </a:solidFill>
              </a:rPr>
              <a:t>varietate de organizare logică a ideilor </a:t>
            </a:r>
            <a:r>
              <a:rPr lang="ro-RO" b="1" dirty="0" smtClean="0">
                <a:solidFill>
                  <a:srgbClr val="FFFF00"/>
                </a:solidFill>
              </a:rPr>
              <a:t>și </a:t>
            </a:r>
            <a:r>
              <a:rPr lang="ro-RO" b="1" dirty="0">
                <a:solidFill>
                  <a:srgbClr val="FFFF00"/>
                </a:solidFill>
              </a:rPr>
              <a:t>de reflectare sintactică a acestora în cuvinte</a:t>
            </a:r>
            <a:r>
              <a:rPr lang="ro-RO" dirty="0"/>
              <a:t>. </a:t>
            </a:r>
            <a:r>
              <a:rPr lang="ro-RO" sz="1600" i="1" dirty="0" smtClean="0">
                <a:solidFill>
                  <a:srgbClr val="C00000"/>
                </a:solidFill>
              </a:rPr>
              <a:t>(de consultat: Alexandru </a:t>
            </a:r>
            <a:r>
              <a:rPr lang="ro-RO" sz="1600" i="1" dirty="0">
                <a:solidFill>
                  <a:srgbClr val="C00000"/>
                </a:solidFill>
              </a:rPr>
              <a:t>Niculescu, Individualitatea limbii române între limbile romanice, </a:t>
            </a:r>
            <a:r>
              <a:rPr lang="ro-RO" sz="1600" i="1" dirty="0" smtClean="0">
                <a:solidFill>
                  <a:srgbClr val="C00000"/>
                </a:solidFill>
              </a:rPr>
              <a:t>Contribuții </a:t>
            </a:r>
            <a:r>
              <a:rPr lang="ro-RO" sz="1600" i="1" dirty="0">
                <a:solidFill>
                  <a:srgbClr val="C00000"/>
                </a:solidFill>
              </a:rPr>
              <a:t>gramaticale, </a:t>
            </a:r>
            <a:r>
              <a:rPr lang="ro-RO" sz="1600" i="1" dirty="0" smtClean="0">
                <a:solidFill>
                  <a:srgbClr val="C00000"/>
                </a:solidFill>
              </a:rPr>
              <a:t>București, </a:t>
            </a:r>
            <a:r>
              <a:rPr lang="ro-RO" sz="1600" i="1" dirty="0">
                <a:solidFill>
                  <a:srgbClr val="C00000"/>
                </a:solidFill>
              </a:rPr>
              <a:t>Ed. </a:t>
            </a:r>
            <a:r>
              <a:rPr lang="ro-RO" sz="1600" i="1" dirty="0" smtClean="0">
                <a:solidFill>
                  <a:srgbClr val="C00000"/>
                </a:solidFill>
              </a:rPr>
              <a:t>Științifică </a:t>
            </a:r>
            <a:r>
              <a:rPr lang="ro-RO" sz="1600" i="1" dirty="0">
                <a:solidFill>
                  <a:srgbClr val="C00000"/>
                </a:solidFill>
              </a:rPr>
              <a:t>1978 </a:t>
            </a:r>
            <a:r>
              <a:rPr lang="ro-RO" sz="1600" dirty="0" smtClean="0">
                <a:solidFill>
                  <a:srgbClr val="C00000"/>
                </a:solidFill>
              </a:rPr>
              <a:t>și</a:t>
            </a:r>
            <a:r>
              <a:rPr lang="ro-RO" sz="1600" i="1" dirty="0" smtClean="0">
                <a:solidFill>
                  <a:srgbClr val="C00000"/>
                </a:solidFill>
              </a:rPr>
              <a:t> </a:t>
            </a:r>
            <a:r>
              <a:rPr lang="ro-RO" sz="1600" i="1" dirty="0">
                <a:solidFill>
                  <a:srgbClr val="C00000"/>
                </a:solidFill>
              </a:rPr>
              <a:t>N. Mihăescu, Dezvoltarea limbii române, </a:t>
            </a:r>
            <a:r>
              <a:rPr lang="ro-RO" sz="1600" i="1" dirty="0" smtClean="0">
                <a:solidFill>
                  <a:srgbClr val="C00000"/>
                </a:solidFill>
              </a:rPr>
              <a:t>București, </a:t>
            </a:r>
            <a:r>
              <a:rPr lang="ro-RO" sz="1600" i="1" dirty="0">
                <a:solidFill>
                  <a:srgbClr val="C00000"/>
                </a:solidFill>
              </a:rPr>
              <a:t>Ed. Albatros, </a:t>
            </a:r>
            <a:r>
              <a:rPr lang="ro-RO" sz="1600" i="1" dirty="0" smtClean="0">
                <a:solidFill>
                  <a:srgbClr val="C00000"/>
                </a:solidFill>
              </a:rPr>
              <a:t>1986)</a:t>
            </a:r>
          </a:p>
          <a:p>
            <a:r>
              <a:rPr lang="ro-RO" dirty="0" smtClean="0"/>
              <a:t> </a:t>
            </a:r>
            <a:r>
              <a:rPr lang="ro-RO" b="1" dirty="0" smtClean="0">
                <a:solidFill>
                  <a:srgbClr val="FFFF00"/>
                </a:solidFill>
              </a:rPr>
              <a:t>Particularitățile </a:t>
            </a:r>
            <a:r>
              <a:rPr lang="ro-RO" b="1" dirty="0">
                <a:solidFill>
                  <a:srgbClr val="FFFF00"/>
                </a:solidFill>
              </a:rPr>
              <a:t>românei în raport cu limbile </a:t>
            </a:r>
            <a:r>
              <a:rPr lang="ro-RO" b="1" dirty="0" smtClean="0">
                <a:solidFill>
                  <a:srgbClr val="FFFF00"/>
                </a:solidFill>
              </a:rPr>
              <a:t>neolatine</a:t>
            </a:r>
          </a:p>
          <a:p>
            <a:pPr>
              <a:buFont typeface="Wingdings" panose="05000000000000000000" pitchFamily="2" charset="2"/>
              <a:buChar char="q"/>
            </a:pPr>
            <a:r>
              <a:rPr lang="ro-RO" dirty="0" smtClean="0"/>
              <a:t>izolare</a:t>
            </a:r>
          </a:p>
          <a:p>
            <a:pPr>
              <a:buFont typeface="Wingdings" panose="05000000000000000000" pitchFamily="2" charset="2"/>
              <a:buChar char="q"/>
            </a:pPr>
            <a:r>
              <a:rPr lang="ro-RO" dirty="0" smtClean="0"/>
              <a:t>întârziere </a:t>
            </a:r>
            <a:endParaRPr lang="ro-RO" dirty="0"/>
          </a:p>
          <a:p>
            <a:pPr>
              <a:buFont typeface="Wingdings" panose="05000000000000000000" pitchFamily="2" charset="2"/>
              <a:buChar char="q"/>
            </a:pPr>
            <a:r>
              <a:rPr lang="ro-RO" dirty="0" smtClean="0"/>
              <a:t>recuperare </a:t>
            </a:r>
            <a:r>
              <a:rPr lang="ro-RO" dirty="0"/>
              <a:t>prin sincronizarea cu epoca actuală, cu precădere în domeniul </a:t>
            </a:r>
            <a:r>
              <a:rPr lang="ro-RO" dirty="0" smtClean="0"/>
              <a:t>vocabularului </a:t>
            </a:r>
            <a:endParaRPr lang="ro-RO" dirty="0"/>
          </a:p>
          <a:p>
            <a:r>
              <a:rPr lang="ro-RO" b="1" dirty="0" smtClean="0">
                <a:solidFill>
                  <a:srgbClr val="FFFF00"/>
                </a:solidFill>
              </a:rPr>
              <a:t>dinamica vocabularul </a:t>
            </a:r>
            <a:r>
              <a:rPr lang="ro-RO" dirty="0"/>
              <a:t>românesc </a:t>
            </a:r>
            <a:r>
              <a:rPr lang="ro-RO" dirty="0" smtClean="0"/>
              <a:t>a fost influențată de multitudinea limbilor cu care a venit în contact (împrumutul </a:t>
            </a:r>
            <a:r>
              <a:rPr lang="ro-RO" dirty="0"/>
              <a:t>lexical </a:t>
            </a:r>
            <a:r>
              <a:rPr lang="ro-RO" dirty="0" smtClean="0"/>
              <a:t>asigură o șansă </a:t>
            </a:r>
            <a:r>
              <a:rPr lang="ro-RO" b="1" dirty="0" smtClean="0">
                <a:solidFill>
                  <a:srgbClr val="FFFF00"/>
                </a:solidFill>
              </a:rPr>
              <a:t>bilingvismului</a:t>
            </a:r>
            <a:r>
              <a:rPr lang="ro-RO" dirty="0" smtClean="0"/>
              <a:t>)</a:t>
            </a:r>
            <a:endParaRPr lang="ro-RO" dirty="0"/>
          </a:p>
        </p:txBody>
      </p:sp>
    </p:spTree>
    <p:extLst>
      <p:ext uri="{BB962C8B-B14F-4D97-AF65-F5344CB8AC3E}">
        <p14:creationId xmlns:p14="http://schemas.microsoft.com/office/powerpoint/2010/main" val="16282012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36587" y="704850"/>
            <a:ext cx="10974388" cy="5400675"/>
          </a:xfrm>
        </p:spPr>
        <p:txBody>
          <a:bodyPr>
            <a:normAutofit fontScale="92500" lnSpcReduction="20000"/>
          </a:bodyPr>
          <a:lstStyle/>
          <a:p>
            <a:endParaRPr lang="en-US" dirty="0" smtClean="0"/>
          </a:p>
          <a:p>
            <a:r>
              <a:rPr lang="ro-RO" dirty="0" smtClean="0"/>
              <a:t>„ </a:t>
            </a:r>
            <a:r>
              <a:rPr lang="ro-RO" b="1" dirty="0">
                <a:solidFill>
                  <a:srgbClr val="FFFF00"/>
                </a:solidFill>
              </a:rPr>
              <a:t>LIMBA SE FACE PRIN SCHIMBARE ȘI MOARE ATUNCI CÂND ÎNCETEAZĂ SĂ SE SCHIMBE</a:t>
            </a:r>
            <a:r>
              <a:rPr lang="ro-RO" dirty="0"/>
              <a:t>.” (</a:t>
            </a:r>
            <a:r>
              <a:rPr lang="ro-RO" sz="1600" i="1" dirty="0">
                <a:solidFill>
                  <a:srgbClr val="C00000"/>
                </a:solidFill>
              </a:rPr>
              <a:t>Eugeniu Coșeriu, Sincronie, diacronie și istorie, Buc. Ed. Enciclopedică, 1997</a:t>
            </a:r>
            <a:r>
              <a:rPr lang="ro-RO" dirty="0"/>
              <a:t>)</a:t>
            </a:r>
          </a:p>
          <a:p>
            <a:endParaRPr lang="ro-RO" b="1" dirty="0" smtClean="0">
              <a:solidFill>
                <a:srgbClr val="FFFF00"/>
              </a:solidFill>
            </a:endParaRPr>
          </a:p>
          <a:p>
            <a:r>
              <a:rPr lang="ro-RO" b="1" dirty="0" smtClean="0">
                <a:solidFill>
                  <a:srgbClr val="FFFF00"/>
                </a:solidFill>
              </a:rPr>
              <a:t>Dinamica vocabularului </a:t>
            </a:r>
            <a:r>
              <a:rPr lang="ro-RO" b="1" dirty="0">
                <a:solidFill>
                  <a:srgbClr val="FFFF00"/>
                </a:solidFill>
              </a:rPr>
              <a:t>românesc</a:t>
            </a:r>
            <a:r>
              <a:rPr lang="ro-RO" dirty="0"/>
              <a:t> </a:t>
            </a:r>
            <a:r>
              <a:rPr lang="ro-RO" sz="1600" dirty="0" smtClean="0"/>
              <a:t>de </a:t>
            </a:r>
            <a:r>
              <a:rPr lang="ro-RO" sz="1600" dirty="0"/>
              <a:t>după </a:t>
            </a:r>
            <a:r>
              <a:rPr lang="ro-RO" sz="1600" i="1" dirty="0" smtClean="0">
                <a:solidFill>
                  <a:srgbClr val="C00000"/>
                </a:solidFill>
              </a:rPr>
              <a:t>1989(vezi Mioara </a:t>
            </a:r>
            <a:r>
              <a:rPr lang="ro-RO" sz="1600" i="1" dirty="0">
                <a:solidFill>
                  <a:srgbClr val="C00000"/>
                </a:solidFill>
              </a:rPr>
              <a:t>Avram, </a:t>
            </a:r>
            <a:r>
              <a:rPr lang="ro-RO" sz="1600" i="1" dirty="0" smtClean="0">
                <a:solidFill>
                  <a:srgbClr val="C00000"/>
                </a:solidFill>
              </a:rPr>
              <a:t>Considerații </a:t>
            </a:r>
            <a:r>
              <a:rPr lang="ro-RO" sz="1600" i="1" dirty="0">
                <a:solidFill>
                  <a:srgbClr val="C00000"/>
                </a:solidFill>
              </a:rPr>
              <a:t>asupra dinamicii limbii </a:t>
            </a:r>
            <a:r>
              <a:rPr lang="ro-RO" sz="1600" i="1" dirty="0" smtClean="0">
                <a:solidFill>
                  <a:srgbClr val="C00000"/>
                </a:solidFill>
              </a:rPr>
              <a:t>și </a:t>
            </a:r>
            <a:r>
              <a:rPr lang="ro-RO" sz="1600" i="1" dirty="0">
                <a:solidFill>
                  <a:srgbClr val="C00000"/>
                </a:solidFill>
              </a:rPr>
              <a:t>asupra studierii ei în româna actuală, din vol. Aspecte ale dinamicii limbii române, vol. II, Buc. 2003, p. 15</a:t>
            </a:r>
            <a:r>
              <a:rPr lang="ro-RO" dirty="0"/>
              <a:t> </a:t>
            </a:r>
            <a:r>
              <a:rPr lang="ro-RO" dirty="0" smtClean="0"/>
              <a:t>)</a:t>
            </a:r>
          </a:p>
          <a:p>
            <a:r>
              <a:rPr lang="ro-RO" dirty="0" smtClean="0"/>
              <a:t>Trăsături:</a:t>
            </a:r>
          </a:p>
          <a:p>
            <a:r>
              <a:rPr lang="ro-RO" dirty="0" smtClean="0"/>
              <a:t>dinamica uzului </a:t>
            </a:r>
          </a:p>
          <a:p>
            <a:r>
              <a:rPr lang="ro-RO" dirty="0" smtClean="0"/>
              <a:t>pe </a:t>
            </a:r>
            <a:r>
              <a:rPr lang="ro-RO" dirty="0"/>
              <a:t>fondul </a:t>
            </a:r>
            <a:r>
              <a:rPr lang="ro-RO" dirty="0" smtClean="0"/>
              <a:t>libertății se încurajează tendințele </a:t>
            </a:r>
            <a:r>
              <a:rPr lang="ro-RO" dirty="0"/>
              <a:t>de contestare </a:t>
            </a:r>
            <a:r>
              <a:rPr lang="ro-RO" dirty="0" smtClean="0"/>
              <a:t>și </a:t>
            </a:r>
            <a:r>
              <a:rPr lang="ro-RO" dirty="0"/>
              <a:t>modificare a </a:t>
            </a:r>
            <a:r>
              <a:rPr lang="ro-RO" dirty="0" smtClean="0"/>
              <a:t>normei (vezi DOOM 2). </a:t>
            </a:r>
          </a:p>
          <a:p>
            <a:r>
              <a:rPr lang="ro-RO" b="1" dirty="0" smtClean="0">
                <a:solidFill>
                  <a:srgbClr val="FFFF00"/>
                </a:solidFill>
              </a:rPr>
              <a:t>variația lingvistică </a:t>
            </a:r>
            <a:r>
              <a:rPr lang="ro-RO" dirty="0"/>
              <a:t>produce fenomene de ”încălcare a frontierelor” în uzul limbii prin trei căi principale: </a:t>
            </a:r>
            <a:endParaRPr lang="en-US" dirty="0" smtClean="0"/>
          </a:p>
          <a:p>
            <a:r>
              <a:rPr lang="ro-RO" dirty="0" smtClean="0"/>
              <a:t>1</a:t>
            </a:r>
            <a:r>
              <a:rPr lang="ro-RO" dirty="0"/>
              <a:t>. </a:t>
            </a:r>
            <a:r>
              <a:rPr lang="ro-RO" b="1" dirty="0">
                <a:solidFill>
                  <a:srgbClr val="FFFF00"/>
                </a:solidFill>
              </a:rPr>
              <a:t>împrumuturile lexicale masive din limba </a:t>
            </a:r>
            <a:r>
              <a:rPr lang="ro-RO" b="1" dirty="0" smtClean="0">
                <a:solidFill>
                  <a:srgbClr val="FFFF00"/>
                </a:solidFill>
              </a:rPr>
              <a:t>engleză</a:t>
            </a:r>
            <a:endParaRPr lang="en-US" b="1" dirty="0" smtClean="0"/>
          </a:p>
          <a:p>
            <a:r>
              <a:rPr lang="ro-RO" dirty="0" smtClean="0"/>
              <a:t>2</a:t>
            </a:r>
            <a:r>
              <a:rPr lang="ro-RO" dirty="0"/>
              <a:t>. </a:t>
            </a:r>
            <a:r>
              <a:rPr lang="ro-RO" b="1" dirty="0">
                <a:solidFill>
                  <a:srgbClr val="FFFF00"/>
                </a:solidFill>
              </a:rPr>
              <a:t>pătrunderea în scris a unui lexic </a:t>
            </a:r>
            <a:r>
              <a:rPr lang="ro-RO" b="1" dirty="0" smtClean="0">
                <a:solidFill>
                  <a:srgbClr val="FFFF00"/>
                </a:solidFill>
              </a:rPr>
              <a:t>familiar </a:t>
            </a:r>
            <a:endParaRPr lang="en-US" b="1" dirty="0" smtClean="0">
              <a:solidFill>
                <a:srgbClr val="FFFF00"/>
              </a:solidFill>
            </a:endParaRPr>
          </a:p>
          <a:p>
            <a:r>
              <a:rPr lang="ro-RO" dirty="0" smtClean="0"/>
              <a:t>3</a:t>
            </a:r>
            <a:r>
              <a:rPr lang="ro-RO" dirty="0"/>
              <a:t>. </a:t>
            </a:r>
            <a:r>
              <a:rPr lang="ro-RO" b="1" dirty="0">
                <a:solidFill>
                  <a:srgbClr val="FFFF00"/>
                </a:solidFill>
              </a:rPr>
              <a:t>acceptarea de către lucrările normative </a:t>
            </a:r>
            <a:r>
              <a:rPr lang="ro-RO" b="1" dirty="0" smtClean="0">
                <a:solidFill>
                  <a:srgbClr val="FFFF00"/>
                </a:solidFill>
              </a:rPr>
              <a:t>a </a:t>
            </a:r>
            <a:r>
              <a:rPr lang="ro-RO" b="1" dirty="0">
                <a:solidFill>
                  <a:srgbClr val="FFFF00"/>
                </a:solidFill>
              </a:rPr>
              <a:t>unor forme condamnate </a:t>
            </a:r>
            <a:r>
              <a:rPr lang="ro-RO" b="1" dirty="0" smtClean="0">
                <a:solidFill>
                  <a:srgbClr val="FFFF00"/>
                </a:solidFill>
              </a:rPr>
              <a:t>anterior </a:t>
            </a:r>
            <a:r>
              <a:rPr lang="ro-RO" b="1" dirty="0">
                <a:solidFill>
                  <a:srgbClr val="FFFF00"/>
                </a:solidFill>
              </a:rPr>
              <a:t>(de ex.: DOOM) </a:t>
            </a:r>
            <a:endParaRPr lang="en-US" b="1" dirty="0" smtClean="0">
              <a:solidFill>
                <a:srgbClr val="FFFF00"/>
              </a:solidFill>
            </a:endParaRPr>
          </a:p>
          <a:p>
            <a:endParaRPr lang="ro-RO" dirty="0" smtClean="0"/>
          </a:p>
        </p:txBody>
      </p:sp>
    </p:spTree>
    <p:extLst>
      <p:ext uri="{BB962C8B-B14F-4D97-AF65-F5344CB8AC3E}">
        <p14:creationId xmlns:p14="http://schemas.microsoft.com/office/powerpoint/2010/main" val="20978079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821988" cy="5343525"/>
          </a:xfrm>
        </p:spPr>
        <p:txBody>
          <a:bodyPr>
            <a:normAutofit/>
          </a:bodyPr>
          <a:lstStyle/>
          <a:p>
            <a:r>
              <a:rPr lang="ro-RO" b="1" dirty="0" smtClean="0">
                <a:solidFill>
                  <a:srgbClr val="FFFF00"/>
                </a:solidFill>
              </a:rPr>
              <a:t>influența</a:t>
            </a:r>
            <a:r>
              <a:rPr lang="ro-RO" dirty="0" smtClean="0"/>
              <a:t> </a:t>
            </a:r>
            <a:r>
              <a:rPr lang="ro-RO" dirty="0"/>
              <a:t>puternică </a:t>
            </a:r>
            <a:r>
              <a:rPr lang="ro-RO" dirty="0" smtClean="0"/>
              <a:t>a englezei </a:t>
            </a:r>
            <a:r>
              <a:rPr lang="ro-RO" dirty="0"/>
              <a:t>ca </a:t>
            </a:r>
            <a:r>
              <a:rPr lang="ro-RO" b="1" dirty="0">
                <a:solidFill>
                  <a:srgbClr val="FFFF00"/>
                </a:solidFill>
              </a:rPr>
              <a:t>limbaj </a:t>
            </a:r>
            <a:r>
              <a:rPr lang="ro-RO" b="1" dirty="0" smtClean="0">
                <a:solidFill>
                  <a:srgbClr val="FFFF00"/>
                </a:solidFill>
              </a:rPr>
              <a:t>internațional</a:t>
            </a:r>
          </a:p>
          <a:p>
            <a:r>
              <a:rPr lang="ro-RO" dirty="0" smtClean="0"/>
              <a:t>diversitatea </a:t>
            </a:r>
            <a:r>
              <a:rPr lang="ro-RO" dirty="0"/>
              <a:t>web-ului face loc limbilor </a:t>
            </a:r>
            <a:r>
              <a:rPr lang="ro-RO" dirty="0" smtClean="0"/>
              <a:t>naționale, </a:t>
            </a:r>
            <a:r>
              <a:rPr lang="ro-RO" dirty="0"/>
              <a:t>dialectelor, chiar registrelor limbii </a:t>
            </a:r>
            <a:r>
              <a:rPr lang="ro-RO" dirty="0" smtClean="0"/>
              <a:t>vorbite = </a:t>
            </a:r>
            <a:r>
              <a:rPr lang="ro-RO" b="1" dirty="0" smtClean="0">
                <a:solidFill>
                  <a:srgbClr val="FFFF00"/>
                </a:solidFill>
              </a:rPr>
              <a:t>inovații </a:t>
            </a:r>
            <a:r>
              <a:rPr lang="ro-RO" b="1" dirty="0">
                <a:solidFill>
                  <a:srgbClr val="FFFF00"/>
                </a:solidFill>
              </a:rPr>
              <a:t>expresive individuale</a:t>
            </a:r>
            <a:r>
              <a:rPr lang="ro-RO" dirty="0"/>
              <a:t>. </a:t>
            </a:r>
            <a:endParaRPr lang="ro-RO" dirty="0" smtClean="0"/>
          </a:p>
          <a:p>
            <a:r>
              <a:rPr lang="ro-RO" b="1" dirty="0" smtClean="0">
                <a:solidFill>
                  <a:srgbClr val="FFFF00"/>
                </a:solidFill>
              </a:rPr>
              <a:t>limbajul </a:t>
            </a:r>
            <a:r>
              <a:rPr lang="ro-RO" b="1" dirty="0">
                <a:solidFill>
                  <a:srgbClr val="FFFF00"/>
                </a:solidFill>
              </a:rPr>
              <a:t>informaticii </a:t>
            </a:r>
            <a:r>
              <a:rPr lang="ro-RO" dirty="0"/>
              <a:t>reprezintă astăzi, nu numai pentru limba română, </a:t>
            </a:r>
            <a:r>
              <a:rPr lang="ro-RO" b="1" dirty="0">
                <a:solidFill>
                  <a:srgbClr val="FFFF00"/>
                </a:solidFill>
              </a:rPr>
              <a:t>limbajul tehnic </a:t>
            </a:r>
            <a:r>
              <a:rPr lang="ro-RO" dirty="0"/>
              <a:t>cu cea mai spectaculoasă ascensiune </a:t>
            </a:r>
            <a:r>
              <a:rPr lang="ro-RO" dirty="0" smtClean="0"/>
              <a:t>și </a:t>
            </a:r>
            <a:r>
              <a:rPr lang="ro-RO" dirty="0"/>
              <a:t>cu cel mai puternic impact asupra limbii române, dar </a:t>
            </a:r>
            <a:r>
              <a:rPr lang="ro-RO" dirty="0" smtClean="0"/>
              <a:t>și </a:t>
            </a:r>
            <a:r>
              <a:rPr lang="ro-RO" dirty="0"/>
              <a:t>asupra limbilor Uniunii Europene. </a:t>
            </a:r>
            <a:endParaRPr lang="ro-RO" dirty="0" smtClean="0"/>
          </a:p>
          <a:p>
            <a:r>
              <a:rPr lang="ro-RO" dirty="0" smtClean="0"/>
              <a:t>rapiditatea dezvoltării și </a:t>
            </a:r>
            <a:r>
              <a:rPr lang="ro-RO" b="1" dirty="0" smtClean="0">
                <a:solidFill>
                  <a:srgbClr val="FFFF00"/>
                </a:solidFill>
              </a:rPr>
              <a:t>internaționalizarea</a:t>
            </a:r>
            <a:r>
              <a:rPr lang="ro-RO" dirty="0" smtClean="0"/>
              <a:t> acestuia produce </a:t>
            </a:r>
            <a:r>
              <a:rPr lang="ro-RO" b="1" dirty="0" smtClean="0">
                <a:solidFill>
                  <a:srgbClr val="FFFF00"/>
                </a:solidFill>
              </a:rPr>
              <a:t>schimbări lingvistice contemporane</a:t>
            </a:r>
          </a:p>
          <a:p>
            <a:r>
              <a:rPr lang="ro-RO" b="1" dirty="0" smtClean="0">
                <a:solidFill>
                  <a:srgbClr val="FFFF00"/>
                </a:solidFill>
              </a:rPr>
              <a:t>accesul facil la </a:t>
            </a:r>
            <a:r>
              <a:rPr lang="ro-RO" b="1" dirty="0">
                <a:solidFill>
                  <a:srgbClr val="FFFF00"/>
                </a:solidFill>
              </a:rPr>
              <a:t>mediile electronice </a:t>
            </a:r>
            <a:r>
              <a:rPr lang="ro-RO" b="1" dirty="0" smtClean="0">
                <a:solidFill>
                  <a:srgbClr val="FFFF00"/>
                </a:solidFill>
              </a:rPr>
              <a:t>și </a:t>
            </a:r>
            <a:r>
              <a:rPr lang="ro-RO" b="1" dirty="0">
                <a:solidFill>
                  <a:srgbClr val="FFFF00"/>
                </a:solidFill>
              </a:rPr>
              <a:t>la </a:t>
            </a:r>
            <a:r>
              <a:rPr lang="ro-RO" b="1" dirty="0" smtClean="0">
                <a:solidFill>
                  <a:srgbClr val="FFFF00"/>
                </a:solidFill>
              </a:rPr>
              <a:t>rețelele </a:t>
            </a:r>
            <a:r>
              <a:rPr lang="ro-RO" b="1" dirty="0">
                <a:solidFill>
                  <a:srgbClr val="FFFF00"/>
                </a:solidFill>
              </a:rPr>
              <a:t>de socializare </a:t>
            </a:r>
            <a:r>
              <a:rPr lang="ro-RO" b="1" dirty="0" smtClean="0">
                <a:solidFill>
                  <a:srgbClr val="FFFF00"/>
                </a:solidFill>
              </a:rPr>
              <a:t>influențează </a:t>
            </a:r>
            <a:r>
              <a:rPr lang="ro-RO" b="1" dirty="0">
                <a:solidFill>
                  <a:srgbClr val="FFFF00"/>
                </a:solidFill>
              </a:rPr>
              <a:t>dezvoltarea limbii </a:t>
            </a:r>
            <a:r>
              <a:rPr lang="ro-RO" b="1" dirty="0" smtClean="0">
                <a:solidFill>
                  <a:srgbClr val="FFFF00"/>
                </a:solidFill>
              </a:rPr>
              <a:t>române contemporane</a:t>
            </a:r>
            <a:r>
              <a:rPr lang="ro-RO" dirty="0"/>
              <a:t>.</a:t>
            </a:r>
          </a:p>
        </p:txBody>
      </p:sp>
    </p:spTree>
    <p:extLst>
      <p:ext uri="{BB962C8B-B14F-4D97-AF65-F5344CB8AC3E}">
        <p14:creationId xmlns:p14="http://schemas.microsoft.com/office/powerpoint/2010/main" val="242261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26000">
              <a:schemeClr val="bg2">
                <a:lumMod val="60000"/>
                <a:lumOff val="40000"/>
              </a:schemeClr>
            </a:gs>
            <a:gs pos="96000">
              <a:schemeClr val="accent1">
                <a:lumMod val="40000"/>
                <a:lumOff val="60000"/>
              </a:schemeClr>
            </a:gs>
          </a:gsLst>
          <a:lin ang="612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514975"/>
          </a:xfrm>
        </p:spPr>
        <p:txBody>
          <a:bodyPr>
            <a:normAutofit/>
          </a:bodyPr>
          <a:lstStyle/>
          <a:p>
            <a:endParaRPr lang="ro-RO" dirty="0" smtClean="0">
              <a:solidFill>
                <a:schemeClr val="tx1"/>
              </a:solidFill>
            </a:endParaRPr>
          </a:p>
          <a:p>
            <a:r>
              <a:rPr lang="ro-RO" sz="2900" b="1" dirty="0" smtClean="0">
                <a:solidFill>
                  <a:schemeClr val="tx1"/>
                </a:solidFill>
              </a:rPr>
              <a:t>Comunicarea lingvistică</a:t>
            </a:r>
            <a:r>
              <a:rPr lang="ro-RO" dirty="0" smtClean="0">
                <a:solidFill>
                  <a:schemeClr val="tx1"/>
                </a:solidFill>
              </a:rPr>
              <a:t> </a:t>
            </a:r>
            <a:r>
              <a:rPr lang="ro-RO" dirty="0" smtClean="0"/>
              <a:t>– un instrument destinat interacțiunii umane</a:t>
            </a:r>
          </a:p>
          <a:p>
            <a:r>
              <a:rPr lang="ro-RO" sz="2900" b="1" dirty="0" smtClean="0">
                <a:solidFill>
                  <a:schemeClr val="tx1"/>
                </a:solidFill>
              </a:rPr>
              <a:t>Comunicare</a:t>
            </a:r>
            <a:r>
              <a:rPr lang="ro-RO" sz="3000" b="1" dirty="0" smtClean="0">
                <a:solidFill>
                  <a:schemeClr val="tx1"/>
                </a:solidFill>
              </a:rPr>
              <a:t>a</a:t>
            </a:r>
            <a:r>
              <a:rPr lang="ro-RO" dirty="0" smtClean="0"/>
              <a:t> – un fenomen complex:</a:t>
            </a:r>
          </a:p>
          <a:p>
            <a:r>
              <a:rPr lang="ro-RO" dirty="0" smtClean="0"/>
              <a:t>limbă </a:t>
            </a:r>
          </a:p>
          <a:p>
            <a:r>
              <a:rPr lang="ro-RO" dirty="0" smtClean="0"/>
              <a:t>comportamente </a:t>
            </a:r>
          </a:p>
          <a:p>
            <a:r>
              <a:rPr lang="ro-RO" dirty="0" smtClean="0"/>
              <a:t>structuri temperamentale </a:t>
            </a:r>
          </a:p>
          <a:p>
            <a:r>
              <a:rPr lang="ro-RO" dirty="0" smtClean="0"/>
              <a:t>cultură imaterială </a:t>
            </a:r>
          </a:p>
          <a:p>
            <a:r>
              <a:rPr lang="ro-RO" dirty="0" smtClean="0"/>
              <a:t>cultură materială</a:t>
            </a:r>
          </a:p>
          <a:p>
            <a:r>
              <a:rPr lang="ro-RO" b="1" dirty="0" smtClean="0">
                <a:solidFill>
                  <a:schemeClr val="tx1"/>
                </a:solidFill>
              </a:rPr>
              <a:t>COMUNICAREA</a:t>
            </a:r>
            <a:r>
              <a:rPr lang="ro-RO" dirty="0" smtClean="0">
                <a:solidFill>
                  <a:schemeClr val="tx1"/>
                </a:solidFill>
              </a:rPr>
              <a:t> </a:t>
            </a:r>
            <a:r>
              <a:rPr lang="ro-RO" dirty="0" smtClean="0"/>
              <a:t>= relația dintre </a:t>
            </a:r>
            <a:r>
              <a:rPr lang="ro-RO" b="1" dirty="0" smtClean="0">
                <a:solidFill>
                  <a:schemeClr val="tx1"/>
                </a:solidFill>
              </a:rPr>
              <a:t>genotip</a:t>
            </a:r>
            <a:r>
              <a:rPr lang="en-US" dirty="0"/>
              <a:t> </a:t>
            </a:r>
            <a:r>
              <a:rPr lang="en-US" dirty="0" smtClean="0"/>
              <a:t>-</a:t>
            </a:r>
            <a:r>
              <a:rPr lang="ro-RO" dirty="0" smtClean="0"/>
              <a:t> ca trăsătură de referință și </a:t>
            </a:r>
            <a:r>
              <a:rPr lang="ro-RO" b="1" dirty="0" smtClean="0">
                <a:solidFill>
                  <a:schemeClr val="tx1"/>
                </a:solidFill>
              </a:rPr>
              <a:t>fenotip</a:t>
            </a:r>
            <a:r>
              <a:rPr lang="ro-RO" dirty="0" smtClean="0"/>
              <a:t> – ca produs al interacțiunii cu mediul</a:t>
            </a:r>
          </a:p>
          <a:p>
            <a:endParaRPr lang="ro-RO" dirty="0" smtClean="0"/>
          </a:p>
          <a:p>
            <a:endParaRPr lang="ro-RO" dirty="0"/>
          </a:p>
        </p:txBody>
      </p:sp>
    </p:spTree>
    <p:extLst>
      <p:ext uri="{BB962C8B-B14F-4D97-AF65-F5344CB8AC3E}">
        <p14:creationId xmlns:p14="http://schemas.microsoft.com/office/powerpoint/2010/main" val="139548646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736263" cy="5514975"/>
          </a:xfrm>
        </p:spPr>
        <p:txBody>
          <a:bodyPr>
            <a:normAutofit lnSpcReduction="10000"/>
          </a:bodyPr>
          <a:lstStyle/>
          <a:p>
            <a:r>
              <a:rPr lang="ro-RO" b="1" dirty="0" smtClean="0">
                <a:solidFill>
                  <a:srgbClr val="FFFF00"/>
                </a:solidFill>
              </a:rPr>
              <a:t>EFECTE</a:t>
            </a:r>
            <a:r>
              <a:rPr lang="ro-RO" dirty="0" smtClean="0"/>
              <a:t>: </a:t>
            </a:r>
          </a:p>
          <a:p>
            <a:pPr>
              <a:buFont typeface="Wingdings" panose="05000000000000000000" pitchFamily="2" charset="2"/>
              <a:buChar char="q"/>
            </a:pPr>
            <a:r>
              <a:rPr lang="ro-RO" dirty="0" smtClean="0"/>
              <a:t>limba </a:t>
            </a:r>
            <a:r>
              <a:rPr lang="ro-RO" dirty="0"/>
              <a:t>română, </a:t>
            </a:r>
            <a:r>
              <a:rPr lang="ro-RO" dirty="0" smtClean="0"/>
              <a:t>limbă </a:t>
            </a:r>
            <a:r>
              <a:rPr lang="ro-RO" dirty="0"/>
              <a:t>romanică </a:t>
            </a:r>
            <a:r>
              <a:rPr lang="ro-RO" dirty="0" smtClean="0"/>
              <a:t>înrudită cu franceza, </a:t>
            </a:r>
            <a:r>
              <a:rPr lang="ro-RO" dirty="0"/>
              <a:t>se îndepărtează tot mai mult de aceasta, apropiindu-se, ca majoritatea limbilor Uniunii Europene, de </a:t>
            </a:r>
            <a:r>
              <a:rPr lang="ro-RO" b="1" dirty="0">
                <a:solidFill>
                  <a:srgbClr val="FFFF00"/>
                </a:solidFill>
              </a:rPr>
              <a:t>limba engleză</a:t>
            </a:r>
            <a:r>
              <a:rPr lang="ro-RO" dirty="0"/>
              <a:t>, devenită un fel de ”</a:t>
            </a:r>
            <a:r>
              <a:rPr lang="ro-RO" b="1" dirty="0" err="1">
                <a:solidFill>
                  <a:srgbClr val="FFFF00"/>
                </a:solidFill>
              </a:rPr>
              <a:t>lingua</a:t>
            </a:r>
            <a:r>
              <a:rPr lang="ro-RO" b="1" dirty="0">
                <a:solidFill>
                  <a:srgbClr val="FFFF00"/>
                </a:solidFill>
              </a:rPr>
              <a:t> franca</a:t>
            </a:r>
            <a:r>
              <a:rPr lang="ro-RO" dirty="0"/>
              <a:t>” prin intermediul căreia </a:t>
            </a:r>
            <a:r>
              <a:rPr lang="ro-RO" dirty="0" smtClean="0"/>
              <a:t>poți </a:t>
            </a:r>
            <a:r>
              <a:rPr lang="ro-RO" dirty="0"/>
              <a:t>comunica mai </a:t>
            </a:r>
            <a:r>
              <a:rPr lang="ro-RO" dirty="0" smtClean="0"/>
              <a:t>ușor </a:t>
            </a:r>
            <a:r>
              <a:rPr lang="ro-RO" dirty="0"/>
              <a:t>cu majoritatea statelor europene. </a:t>
            </a:r>
          </a:p>
          <a:p>
            <a:pPr>
              <a:buFont typeface="Wingdings" panose="05000000000000000000" pitchFamily="2" charset="2"/>
              <a:buChar char="q"/>
            </a:pPr>
            <a:r>
              <a:rPr lang="ro-RO" dirty="0" smtClean="0"/>
              <a:t>pătrunderea </a:t>
            </a:r>
            <a:r>
              <a:rPr lang="ro-RO" dirty="0"/>
              <a:t>masivă </a:t>
            </a:r>
            <a:r>
              <a:rPr lang="ro-RO" dirty="0" smtClean="0"/>
              <a:t>a împrumuturilor </a:t>
            </a:r>
            <a:r>
              <a:rPr lang="ro-RO" dirty="0"/>
              <a:t>recente incomplet sau deloc </a:t>
            </a:r>
            <a:r>
              <a:rPr lang="ro-RO" dirty="0" smtClean="0"/>
              <a:t>adaptate (termeni </a:t>
            </a:r>
            <a:r>
              <a:rPr lang="ro-RO" dirty="0" err="1" smtClean="0"/>
              <a:t>angloamericani</a:t>
            </a:r>
            <a:r>
              <a:rPr lang="ro-RO" dirty="0" smtClean="0"/>
              <a:t> și anglicisme) este susținută de faptul că </a:t>
            </a:r>
            <a:r>
              <a:rPr lang="ro-RO" b="1" dirty="0" smtClean="0">
                <a:solidFill>
                  <a:srgbClr val="FFFF00"/>
                </a:solidFill>
              </a:rPr>
              <a:t>nu </a:t>
            </a:r>
            <a:r>
              <a:rPr lang="ro-RO" b="1" dirty="0">
                <a:solidFill>
                  <a:srgbClr val="FFFF00"/>
                </a:solidFill>
              </a:rPr>
              <a:t>au corespondent în limba </a:t>
            </a:r>
            <a:r>
              <a:rPr lang="ro-RO" b="1" dirty="0" smtClean="0">
                <a:solidFill>
                  <a:srgbClr val="FFFF00"/>
                </a:solidFill>
              </a:rPr>
              <a:t>română.</a:t>
            </a:r>
          </a:p>
          <a:p>
            <a:pPr>
              <a:buFont typeface="Wingdings" panose="05000000000000000000" pitchFamily="2" charset="2"/>
              <a:buChar char="q"/>
            </a:pPr>
            <a:r>
              <a:rPr lang="ro-RO" dirty="0" smtClean="0"/>
              <a:t>anglicismele </a:t>
            </a:r>
            <a:r>
              <a:rPr lang="ro-RO" dirty="0"/>
              <a:t>”de lux” sunt fapte de snobism care nu au altă </a:t>
            </a:r>
            <a:r>
              <a:rPr lang="ro-RO" dirty="0" smtClean="0"/>
              <a:t>funcție </a:t>
            </a:r>
            <a:r>
              <a:rPr lang="ro-RO" dirty="0"/>
              <a:t>decât să </a:t>
            </a:r>
            <a:r>
              <a:rPr lang="ro-RO" dirty="0" smtClean="0"/>
              <a:t>dubleze (</a:t>
            </a:r>
            <a:r>
              <a:rPr lang="ro-RO" b="1" dirty="0" smtClean="0">
                <a:solidFill>
                  <a:srgbClr val="FFFF00"/>
                </a:solidFill>
              </a:rPr>
              <a:t>barbarismele</a:t>
            </a:r>
            <a:r>
              <a:rPr lang="ro-RO" dirty="0" smtClean="0"/>
              <a:t>) </a:t>
            </a:r>
            <a:r>
              <a:rPr lang="ro-RO" dirty="0"/>
              <a:t>cuvintele sau </a:t>
            </a:r>
            <a:r>
              <a:rPr lang="ro-RO" dirty="0" smtClean="0"/>
              <a:t>unitățile </a:t>
            </a:r>
            <a:r>
              <a:rPr lang="ro-RO" dirty="0"/>
              <a:t>frazeologice </a:t>
            </a:r>
            <a:r>
              <a:rPr lang="ro-RO" dirty="0" smtClean="0"/>
              <a:t>românești, </a:t>
            </a:r>
            <a:r>
              <a:rPr lang="ro-RO" dirty="0"/>
              <a:t>fără a aduce vreo </a:t>
            </a:r>
            <a:r>
              <a:rPr lang="ro-RO" dirty="0" smtClean="0"/>
              <a:t>informație </a:t>
            </a:r>
            <a:r>
              <a:rPr lang="ro-RO" dirty="0"/>
              <a:t>suplimentară – de natură cognitivă sau expresivă </a:t>
            </a:r>
            <a:endParaRPr lang="ro-RO" dirty="0" smtClean="0"/>
          </a:p>
          <a:p>
            <a:pPr>
              <a:buFont typeface="Wingdings" panose="05000000000000000000" pitchFamily="2" charset="2"/>
              <a:buChar char="q"/>
            </a:pPr>
            <a:r>
              <a:rPr lang="ro-RO" dirty="0" smtClean="0"/>
              <a:t>dorința </a:t>
            </a:r>
            <a:r>
              <a:rPr lang="ro-RO" dirty="0"/>
              <a:t>românilor de a se integra în Uniunea Europeană prin acomodarea la </a:t>
            </a:r>
            <a:r>
              <a:rPr lang="ro-RO" dirty="0" smtClean="0"/>
              <a:t>civilizațiile </a:t>
            </a:r>
            <a:r>
              <a:rPr lang="ro-RO" dirty="0"/>
              <a:t>occidentale, a dus la </a:t>
            </a:r>
            <a:r>
              <a:rPr lang="ro-RO" b="1" dirty="0" smtClean="0">
                <a:solidFill>
                  <a:srgbClr val="FFFF00"/>
                </a:solidFill>
              </a:rPr>
              <a:t>eliminarea barierelor </a:t>
            </a:r>
            <a:r>
              <a:rPr lang="ro-RO" b="1" dirty="0">
                <a:solidFill>
                  <a:srgbClr val="FFFF00"/>
                </a:solidFill>
              </a:rPr>
              <a:t>lingvistice </a:t>
            </a:r>
            <a:r>
              <a:rPr lang="ro-RO" dirty="0"/>
              <a:t>prin </a:t>
            </a:r>
            <a:r>
              <a:rPr lang="ro-RO" dirty="0" smtClean="0"/>
              <a:t>cunoașterea  </a:t>
            </a:r>
            <a:r>
              <a:rPr lang="ro-RO" dirty="0"/>
              <a:t>mai </a:t>
            </a:r>
            <a:r>
              <a:rPr lang="ro-RO" dirty="0" smtClean="0"/>
              <a:t>multor </a:t>
            </a:r>
            <a:r>
              <a:rPr lang="ro-RO" dirty="0"/>
              <a:t>limbi, </a:t>
            </a:r>
            <a:r>
              <a:rPr lang="ro-RO" dirty="0" smtClean="0"/>
              <a:t>fenomen care asigură un </a:t>
            </a:r>
            <a:r>
              <a:rPr lang="ro-RO" dirty="0"/>
              <a:t>dialog intercultural. </a:t>
            </a:r>
            <a:endParaRPr lang="ro-RO" dirty="0" smtClean="0"/>
          </a:p>
          <a:p>
            <a:pPr>
              <a:buFont typeface="Wingdings" panose="05000000000000000000" pitchFamily="2" charset="2"/>
              <a:buChar char="q"/>
            </a:pPr>
            <a:r>
              <a:rPr lang="ro-RO" b="1" dirty="0" smtClean="0">
                <a:solidFill>
                  <a:srgbClr val="FFFF00"/>
                </a:solidFill>
              </a:rPr>
              <a:t>multiculturalismul </a:t>
            </a:r>
            <a:r>
              <a:rPr lang="ro-RO" b="1" dirty="0">
                <a:solidFill>
                  <a:srgbClr val="FFFF00"/>
                </a:solidFill>
              </a:rPr>
              <a:t>civic </a:t>
            </a:r>
            <a:r>
              <a:rPr lang="ro-RO" dirty="0" smtClean="0"/>
              <a:t>= stabilitate, atingerea satisfacției de a trăi, </a:t>
            </a:r>
            <a:r>
              <a:rPr lang="ro-RO" dirty="0"/>
              <a:t>în </a:t>
            </a:r>
            <a:r>
              <a:rPr lang="ro-RO" dirty="0" smtClean="0"/>
              <a:t>același </a:t>
            </a:r>
            <a:r>
              <a:rPr lang="ro-RO" dirty="0"/>
              <a:t>timp, în cadrul unei </a:t>
            </a:r>
            <a:r>
              <a:rPr lang="ro-RO" b="1" dirty="0" smtClean="0">
                <a:solidFill>
                  <a:srgbClr val="FFFF00"/>
                </a:solidFill>
              </a:rPr>
              <a:t>civilizații</a:t>
            </a:r>
            <a:r>
              <a:rPr lang="ro-RO" dirty="0" smtClean="0"/>
              <a:t> și </a:t>
            </a:r>
            <a:r>
              <a:rPr lang="ro-RO" dirty="0"/>
              <a:t>a </a:t>
            </a:r>
            <a:r>
              <a:rPr lang="ro-RO" b="1" dirty="0">
                <a:solidFill>
                  <a:srgbClr val="FFFF00"/>
                </a:solidFill>
              </a:rPr>
              <a:t>câtorva mii de culturi</a:t>
            </a:r>
            <a:r>
              <a:rPr lang="ro-RO" dirty="0"/>
              <a:t>. </a:t>
            </a:r>
          </a:p>
        </p:txBody>
      </p:sp>
    </p:spTree>
    <p:extLst>
      <p:ext uri="{BB962C8B-B14F-4D97-AF65-F5344CB8AC3E}">
        <p14:creationId xmlns:p14="http://schemas.microsoft.com/office/powerpoint/2010/main" val="64289816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402888" cy="5810250"/>
          </a:xfrm>
        </p:spPr>
        <p:txBody>
          <a:bodyPr>
            <a:normAutofit/>
          </a:bodyPr>
          <a:lstStyle/>
          <a:p>
            <a:r>
              <a:rPr lang="ro-RO" b="1" dirty="0">
                <a:solidFill>
                  <a:srgbClr val="FFFF00"/>
                </a:solidFill>
              </a:rPr>
              <a:t>Bibliografie</a:t>
            </a:r>
            <a:r>
              <a:rPr lang="ro-RO" dirty="0"/>
              <a:t> </a:t>
            </a:r>
            <a:endParaRPr lang="ro-RO" dirty="0" smtClean="0"/>
          </a:p>
          <a:p>
            <a:r>
              <a:rPr lang="ro-RO" dirty="0" smtClean="0"/>
              <a:t>Avram</a:t>
            </a:r>
            <a:r>
              <a:rPr lang="ro-RO" dirty="0"/>
              <a:t>, Mioara </a:t>
            </a:r>
            <a:r>
              <a:rPr lang="ro-RO" dirty="0" smtClean="0"/>
              <a:t>Considerații </a:t>
            </a:r>
            <a:r>
              <a:rPr lang="ro-RO" dirty="0"/>
              <a:t>asupra dinamicii limbii </a:t>
            </a:r>
            <a:r>
              <a:rPr lang="ro-RO" dirty="0" smtClean="0"/>
              <a:t>și </a:t>
            </a:r>
            <a:r>
              <a:rPr lang="ro-RO" dirty="0"/>
              <a:t>asupra studierii ei în româna actuală, din vol. Aspecte ale dinamicii limbii române, vol. II, Buc. </a:t>
            </a:r>
            <a:r>
              <a:rPr lang="ro-RO" dirty="0" smtClean="0"/>
              <a:t>2003</a:t>
            </a:r>
          </a:p>
          <a:p>
            <a:r>
              <a:rPr lang="ro-RO" dirty="0" smtClean="0"/>
              <a:t>*** Dicționarul </a:t>
            </a:r>
            <a:r>
              <a:rPr lang="ro-RO" dirty="0"/>
              <a:t>de </a:t>
            </a:r>
            <a:r>
              <a:rPr lang="ro-RO" dirty="0" smtClean="0"/>
              <a:t>științe </a:t>
            </a:r>
            <a:r>
              <a:rPr lang="ro-RO" dirty="0"/>
              <a:t>ale limbii, Buc., Ed. </a:t>
            </a:r>
            <a:r>
              <a:rPr lang="ro-RO" dirty="0" smtClean="0"/>
              <a:t>Științifică, 1997</a:t>
            </a:r>
          </a:p>
          <a:p>
            <a:r>
              <a:rPr lang="ro-RO" dirty="0" smtClean="0"/>
              <a:t>Coșeriu, </a:t>
            </a:r>
            <a:r>
              <a:rPr lang="ro-RO" dirty="0"/>
              <a:t>Eugeniu, Sincronie, diacronie </a:t>
            </a:r>
            <a:r>
              <a:rPr lang="ro-RO" dirty="0" smtClean="0"/>
              <a:t>și </a:t>
            </a:r>
            <a:r>
              <a:rPr lang="ro-RO" dirty="0"/>
              <a:t>istorie, Buc. Ed. Enciclopedică, 1997 </a:t>
            </a:r>
            <a:endParaRPr lang="ro-RO" dirty="0" smtClean="0"/>
          </a:p>
          <a:p>
            <a:r>
              <a:rPr lang="ro-RO" dirty="0" smtClean="0"/>
              <a:t>Sala</a:t>
            </a:r>
            <a:r>
              <a:rPr lang="ro-RO" dirty="0"/>
              <a:t>, Marius, Limbi în contact, Buc., Ed. Enciclopedică, 1997 </a:t>
            </a:r>
            <a:endParaRPr lang="ro-RO" dirty="0" smtClean="0"/>
          </a:p>
          <a:p>
            <a:r>
              <a:rPr lang="ro-RO" dirty="0" smtClean="0"/>
              <a:t>Sala</a:t>
            </a:r>
            <a:r>
              <a:rPr lang="ro-RO" dirty="0"/>
              <a:t>, Marius, Vintilă Rădulescu, Ioana, Limbile Europei, Buc. Ed. Univers Enciclopedic, </a:t>
            </a:r>
            <a:r>
              <a:rPr lang="ro-RO" dirty="0" smtClean="0"/>
              <a:t>2001Saramandu</a:t>
            </a:r>
            <a:r>
              <a:rPr lang="ro-RO" dirty="0"/>
              <a:t>, Nicolae, </a:t>
            </a:r>
            <a:r>
              <a:rPr lang="ro-RO" dirty="0" err="1"/>
              <a:t>Nevaci</a:t>
            </a:r>
            <a:r>
              <a:rPr lang="ro-RO" dirty="0"/>
              <a:t>, Manuela, Multilingvism </a:t>
            </a:r>
            <a:r>
              <a:rPr lang="ro-RO" dirty="0" smtClean="0"/>
              <a:t>și </a:t>
            </a:r>
            <a:r>
              <a:rPr lang="ro-RO" dirty="0"/>
              <a:t>limbi minoritare în România, Buc. Academia Română, </a:t>
            </a:r>
            <a:r>
              <a:rPr lang="ro-RO" dirty="0" smtClean="0"/>
              <a:t>Institutul </a:t>
            </a:r>
            <a:r>
              <a:rPr lang="ro-RO" dirty="0"/>
              <a:t>de Lingvistică ”Iorgu Iordan – Alexandru Rosetti”, </a:t>
            </a:r>
            <a:r>
              <a:rPr lang="ro-RO" dirty="0" smtClean="0"/>
              <a:t>2009</a:t>
            </a:r>
          </a:p>
          <a:p>
            <a:r>
              <a:rPr lang="ro-RO" dirty="0" smtClean="0"/>
              <a:t>Vintilă </a:t>
            </a:r>
            <a:r>
              <a:rPr lang="ro-RO" dirty="0"/>
              <a:t>Rădulescu, Ioana, Sociolingvistică </a:t>
            </a:r>
            <a:r>
              <a:rPr lang="ro-RO" dirty="0" smtClean="0"/>
              <a:t>și </a:t>
            </a:r>
            <a:r>
              <a:rPr lang="ro-RO" dirty="0"/>
              <a:t>globalizare, Buc. Ed. Oscar Print, </a:t>
            </a:r>
            <a:r>
              <a:rPr lang="ro-RO" dirty="0" smtClean="0"/>
              <a:t>2001</a:t>
            </a:r>
          </a:p>
        </p:txBody>
      </p:sp>
    </p:spTree>
    <p:extLst>
      <p:ext uri="{BB962C8B-B14F-4D97-AF65-F5344CB8AC3E}">
        <p14:creationId xmlns:p14="http://schemas.microsoft.com/office/powerpoint/2010/main" val="34571435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8000" b="-28000"/>
          </a:stretch>
        </a:blipFill>
        <a:effectLst/>
      </p:bgPr>
    </p:bg>
    <p:spTree>
      <p:nvGrpSpPr>
        <p:cNvPr id="1" name=""/>
        <p:cNvGrpSpPr/>
        <p:nvPr/>
      </p:nvGrpSpPr>
      <p:grpSpPr>
        <a:xfrm>
          <a:off x="0" y="0"/>
          <a:ext cx="0" cy="0"/>
          <a:chOff x="0" y="0"/>
          <a:chExt cx="0" cy="0"/>
        </a:xfrm>
      </p:grpSpPr>
      <p:sp>
        <p:nvSpPr>
          <p:cNvPr id="6" name="Rectangle 5"/>
          <p:cNvSpPr/>
          <p:nvPr/>
        </p:nvSpPr>
        <p:spPr>
          <a:xfrm>
            <a:off x="1447799" y="1362076"/>
            <a:ext cx="8886825" cy="3477875"/>
          </a:xfrm>
          <a:prstGeom prst="rect">
            <a:avLst/>
          </a:prstGeom>
        </p:spPr>
        <p:txBody>
          <a:bodyPr wrap="square">
            <a:spAutoFit/>
          </a:bodyPr>
          <a:lstStyle/>
          <a:p>
            <a:pPr algn="ctr"/>
            <a:r>
              <a:rPr lang="en-US" sz="4400" b="1" dirty="0">
                <a:solidFill>
                  <a:srgbClr val="FFFF00"/>
                </a:solidFill>
              </a:rPr>
              <a:t>The policy of the European Commission on intercultural dialogue Cultural diversity: strengthening identity</a:t>
            </a:r>
          </a:p>
          <a:p>
            <a:endParaRPr lang="ro-RO" sz="4400" dirty="0"/>
          </a:p>
        </p:txBody>
      </p:sp>
    </p:spTree>
    <p:extLst>
      <p:ext uri="{BB962C8B-B14F-4D97-AF65-F5344CB8AC3E}">
        <p14:creationId xmlns:p14="http://schemas.microsoft.com/office/powerpoint/2010/main" val="28766664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 descr="Imagini pentru UNESCO. (2002). Universal Declaration on Cultural Diversit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5" y="524548"/>
            <a:ext cx="9827090" cy="5533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16438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hat is Diversity?  - Part 6: Itâs All About Culture"/>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00075" y="238125"/>
            <a:ext cx="11049000" cy="63912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92253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23950" y="-1"/>
            <a:ext cx="9820275" cy="6791325"/>
          </a:xfrm>
          <a:prstGeom prst="rect">
            <a:avLst/>
          </a:prstGeom>
        </p:spPr>
      </p:pic>
    </p:spTree>
    <p:extLst>
      <p:ext uri="{BB962C8B-B14F-4D97-AF65-F5344CB8AC3E}">
        <p14:creationId xmlns:p14="http://schemas.microsoft.com/office/powerpoint/2010/main" val="4375181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460038" cy="5572125"/>
          </a:xfrm>
          <a:blipFill>
            <a:blip r:embed="rId2"/>
            <a:stretch>
              <a:fillRect/>
            </a:stretch>
          </a:blipFill>
        </p:spPr>
        <p:txBody>
          <a:bodyPr/>
          <a:lstStyle/>
          <a:p>
            <a:endParaRPr lang="ro-RO" dirty="0"/>
          </a:p>
        </p:txBody>
      </p:sp>
    </p:spTree>
    <p:extLst>
      <p:ext uri="{BB962C8B-B14F-4D97-AF65-F5344CB8AC3E}">
        <p14:creationId xmlns:p14="http://schemas.microsoft.com/office/powerpoint/2010/main" val="35867953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336213" cy="5648325"/>
          </a:xfrm>
          <a:blipFill>
            <a:blip r:embed="rId2"/>
            <a:stretch>
              <a:fillRect/>
            </a:stretch>
          </a:blipFill>
        </p:spPr>
        <p:txBody>
          <a:bodyPr/>
          <a:lstStyle/>
          <a:p>
            <a:endParaRPr lang="ro-RO" dirty="0"/>
          </a:p>
        </p:txBody>
      </p:sp>
    </p:spTree>
    <p:extLst>
      <p:ext uri="{BB962C8B-B14F-4D97-AF65-F5344CB8AC3E}">
        <p14:creationId xmlns:p14="http://schemas.microsoft.com/office/powerpoint/2010/main" val="409637373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6" y="302801"/>
            <a:ext cx="9812976" cy="5574124"/>
          </a:xfrm>
          <a:prstGeom prst="rect">
            <a:avLst/>
          </a:prstGeom>
        </p:spPr>
      </p:pic>
    </p:spTree>
    <p:extLst>
      <p:ext uri="{BB962C8B-B14F-4D97-AF65-F5344CB8AC3E}">
        <p14:creationId xmlns:p14="http://schemas.microsoft.com/office/powerpoint/2010/main" val="18001861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10460038" cy="5638800"/>
          </a:xfrm>
        </p:spPr>
        <p:txBody>
          <a:bodyPr>
            <a:normAutofit fontScale="92500" lnSpcReduction="10000"/>
          </a:bodyPr>
          <a:lstStyle/>
          <a:p>
            <a:pPr algn="ctr"/>
            <a:endParaRPr lang="ro-RO" sz="2800" b="1" dirty="0" smtClean="0">
              <a:solidFill>
                <a:srgbClr val="FFFF00"/>
              </a:solidFill>
            </a:endParaRPr>
          </a:p>
          <a:p>
            <a:pPr algn="ctr"/>
            <a:r>
              <a:rPr lang="ro-RO" sz="2800" b="1" dirty="0" smtClean="0">
                <a:solidFill>
                  <a:srgbClr val="FFC000"/>
                </a:solidFill>
              </a:rPr>
              <a:t>Literatura cuprinde </a:t>
            </a:r>
            <a:r>
              <a:rPr lang="ro-RO" sz="2800" b="1" dirty="0">
                <a:solidFill>
                  <a:srgbClr val="FFC000"/>
                </a:solidFill>
              </a:rPr>
              <a:t>universul </a:t>
            </a:r>
            <a:r>
              <a:rPr lang="ro-RO" sz="2800" b="1" dirty="0" smtClean="0">
                <a:solidFill>
                  <a:srgbClr val="FFC000"/>
                </a:solidFill>
              </a:rPr>
              <a:t>uman într-un </a:t>
            </a:r>
            <a:r>
              <a:rPr lang="ro-RO" sz="2800" b="1" dirty="0">
                <a:solidFill>
                  <a:srgbClr val="FFC000"/>
                </a:solidFill>
              </a:rPr>
              <a:t>tot </a:t>
            </a:r>
            <a:r>
              <a:rPr lang="ro-RO" sz="2800" b="1" dirty="0" smtClean="0">
                <a:solidFill>
                  <a:srgbClr val="FFC000"/>
                </a:solidFill>
              </a:rPr>
              <a:t>unitar</a:t>
            </a:r>
          </a:p>
          <a:p>
            <a:r>
              <a:rPr lang="ro-RO" b="1" i="1" dirty="0"/>
              <a:t>Literatura</a:t>
            </a:r>
            <a:r>
              <a:rPr lang="ro-RO" i="1" dirty="0">
                <a:solidFill>
                  <a:srgbClr val="FFFF00"/>
                </a:solidFill>
              </a:rPr>
              <a:t> </a:t>
            </a:r>
            <a:r>
              <a:rPr lang="ro-RO" i="1" dirty="0"/>
              <a:t>este </a:t>
            </a:r>
            <a:r>
              <a:rPr lang="ro-RO" b="1" i="1" dirty="0"/>
              <a:t>sociocultura</a:t>
            </a:r>
            <a:r>
              <a:rPr lang="ro-RO" b="1" i="1" dirty="0">
                <a:solidFill>
                  <a:srgbClr val="FFFF00"/>
                </a:solidFill>
              </a:rPr>
              <a:t>lă</a:t>
            </a:r>
            <a:r>
              <a:rPr lang="ro-RO" i="1" dirty="0">
                <a:solidFill>
                  <a:srgbClr val="FFFF00"/>
                </a:solidFill>
              </a:rPr>
              <a:t> și nu poate e</a:t>
            </a:r>
            <a:r>
              <a:rPr lang="ro-RO" i="1" dirty="0"/>
              <a:t>xista în afară de societate sau de istorie. </a:t>
            </a:r>
          </a:p>
          <a:p>
            <a:r>
              <a:rPr lang="ro-RO" b="1" dirty="0"/>
              <a:t>Literatura</a:t>
            </a:r>
            <a:r>
              <a:rPr lang="ro-RO" dirty="0">
                <a:solidFill>
                  <a:srgbClr val="FFFF00"/>
                </a:solidFill>
              </a:rPr>
              <a:t> </a:t>
            </a:r>
            <a:r>
              <a:rPr lang="ro-RO" dirty="0"/>
              <a:t>este, în cazul </a:t>
            </a:r>
            <a:r>
              <a:rPr lang="ro-RO" b="1" dirty="0">
                <a:solidFill>
                  <a:srgbClr val="FFFF00"/>
                </a:solidFill>
              </a:rPr>
              <a:t>cititorului avizat sau </a:t>
            </a:r>
            <a:r>
              <a:rPr lang="ro-RO" dirty="0"/>
              <a:t>neavizat parte integrantă a eului, </a:t>
            </a:r>
            <a:r>
              <a:rPr lang="ro-RO" b="1" dirty="0">
                <a:solidFill>
                  <a:srgbClr val="002060"/>
                </a:solidFill>
              </a:rPr>
              <a:t>conștiința de </a:t>
            </a:r>
            <a:r>
              <a:rPr lang="ro-RO" b="1" i="1" dirty="0">
                <a:solidFill>
                  <a:srgbClr val="002060"/>
                </a:solidFill>
              </a:rPr>
              <a:t>sine</a:t>
            </a:r>
            <a:r>
              <a:rPr lang="ro-RO" i="1" dirty="0"/>
              <a:t>. </a:t>
            </a:r>
            <a:endParaRPr lang="ro-RO" dirty="0"/>
          </a:p>
          <a:p>
            <a:pPr marL="0" indent="0">
              <a:buNone/>
            </a:pPr>
            <a:endParaRPr lang="ro-RO" dirty="0" smtClean="0"/>
          </a:p>
          <a:p>
            <a:r>
              <a:rPr lang="ro-RO" b="1" dirty="0" smtClean="0">
                <a:solidFill>
                  <a:srgbClr val="002060"/>
                </a:solidFill>
              </a:rPr>
              <a:t>Competențele</a:t>
            </a:r>
            <a:r>
              <a:rPr lang="ro-RO" dirty="0" smtClean="0">
                <a:solidFill>
                  <a:srgbClr val="002060"/>
                </a:solidFill>
              </a:rPr>
              <a:t>, </a:t>
            </a:r>
            <a:r>
              <a:rPr lang="ro-RO" b="1" dirty="0">
                <a:solidFill>
                  <a:srgbClr val="002060"/>
                </a:solidFill>
              </a:rPr>
              <a:t>valor</a:t>
            </a:r>
            <a:r>
              <a:rPr lang="ro-RO" b="1" dirty="0">
                <a:solidFill>
                  <a:srgbClr val="FFFF00"/>
                </a:solidFill>
              </a:rPr>
              <a:t>ile</a:t>
            </a:r>
            <a:r>
              <a:rPr lang="ro-RO" dirty="0">
                <a:solidFill>
                  <a:srgbClr val="002060"/>
                </a:solidFill>
              </a:rPr>
              <a:t> </a:t>
            </a:r>
            <a:r>
              <a:rPr lang="ro-RO" b="1" dirty="0">
                <a:solidFill>
                  <a:srgbClr val="FFFF00"/>
                </a:solidFill>
              </a:rPr>
              <a:t>ș</a:t>
            </a:r>
            <a:r>
              <a:rPr lang="ro-RO" dirty="0">
                <a:solidFill>
                  <a:srgbClr val="002060"/>
                </a:solidFill>
              </a:rPr>
              <a:t>i </a:t>
            </a:r>
            <a:r>
              <a:rPr lang="ro-RO" b="1" dirty="0">
                <a:solidFill>
                  <a:srgbClr val="002060"/>
                </a:solidFill>
              </a:rPr>
              <a:t>atitu</a:t>
            </a:r>
            <a:r>
              <a:rPr lang="ro-RO" b="1" dirty="0">
                <a:solidFill>
                  <a:srgbClr val="FFFF00"/>
                </a:solidFill>
              </a:rPr>
              <a:t>dinile</a:t>
            </a:r>
            <a:r>
              <a:rPr lang="ro-RO" dirty="0">
                <a:solidFill>
                  <a:srgbClr val="002060"/>
                </a:solidFill>
              </a:rPr>
              <a:t> </a:t>
            </a:r>
            <a:r>
              <a:rPr lang="ro-RO" dirty="0">
                <a:solidFill>
                  <a:srgbClr val="FFFF00"/>
                </a:solidFill>
              </a:rPr>
              <a:t>necesa</a:t>
            </a:r>
            <a:r>
              <a:rPr lang="ro-RO" dirty="0"/>
              <a:t>re individului pentru </a:t>
            </a:r>
            <a:r>
              <a:rPr lang="ro-RO" dirty="0" smtClean="0"/>
              <a:t>reușita </a:t>
            </a:r>
            <a:r>
              <a:rPr lang="ro-RO" dirty="0"/>
              <a:t>personală </a:t>
            </a:r>
            <a:r>
              <a:rPr lang="ro-RO" dirty="0" smtClean="0"/>
              <a:t>și </a:t>
            </a:r>
            <a:r>
              <a:rPr lang="ro-RO" dirty="0"/>
              <a:t>socială nu pot fi transmise printr-un </a:t>
            </a:r>
            <a:r>
              <a:rPr lang="ro-RO" b="1" dirty="0">
                <a:solidFill>
                  <a:srgbClr val="FFFF00"/>
                </a:solidFill>
              </a:rPr>
              <a:t>limbaj</a:t>
            </a:r>
            <a:r>
              <a:rPr lang="ro-RO" dirty="0"/>
              <a:t> abstract, indirect și vag. </a:t>
            </a:r>
            <a:endParaRPr lang="ro-RO" dirty="0" smtClean="0"/>
          </a:p>
          <a:p>
            <a:r>
              <a:rPr lang="ro-RO" b="1" dirty="0" smtClean="0"/>
              <a:t>Literatura</a:t>
            </a:r>
            <a:r>
              <a:rPr lang="ro-RO" dirty="0" smtClean="0"/>
              <a:t> </a:t>
            </a:r>
            <a:r>
              <a:rPr lang="ro-RO" dirty="0"/>
              <a:t>ca artă a cuvântului </a:t>
            </a:r>
            <a:r>
              <a:rPr lang="ro-RO" b="1" dirty="0">
                <a:solidFill>
                  <a:srgbClr val="FFFF00"/>
                </a:solidFill>
              </a:rPr>
              <a:t>pătrunde</a:t>
            </a:r>
            <a:r>
              <a:rPr lang="ro-RO" dirty="0"/>
              <a:t> intens în </a:t>
            </a:r>
            <a:r>
              <a:rPr lang="ro-RO" dirty="0" smtClean="0"/>
              <a:t>conștiința </a:t>
            </a:r>
            <a:r>
              <a:rPr lang="ro-RO" dirty="0"/>
              <a:t>individului, îl motivează sau îi deschide noi orizonturi, noi căi </a:t>
            </a:r>
            <a:r>
              <a:rPr lang="ro-RO" b="1" dirty="0">
                <a:solidFill>
                  <a:srgbClr val="FFFF00"/>
                </a:solidFill>
              </a:rPr>
              <a:t>de</a:t>
            </a:r>
            <a:r>
              <a:rPr lang="ro-RO" dirty="0"/>
              <a:t> acces. </a:t>
            </a:r>
          </a:p>
          <a:p>
            <a:r>
              <a:rPr lang="ro-RO" b="1" dirty="0">
                <a:solidFill>
                  <a:schemeClr val="accent1">
                    <a:lumMod val="75000"/>
                  </a:schemeClr>
                </a:solidFill>
              </a:rPr>
              <a:t>Cititorul</a:t>
            </a:r>
            <a:r>
              <a:rPr lang="ro-RO" dirty="0">
                <a:solidFill>
                  <a:srgbClr val="FFFF00"/>
                </a:solidFill>
              </a:rPr>
              <a:t> </a:t>
            </a:r>
            <a:r>
              <a:rPr lang="ro-RO" dirty="0"/>
              <a:t>descoperă la vârsta </a:t>
            </a:r>
            <a:r>
              <a:rPr lang="ro-RO" dirty="0" smtClean="0"/>
              <a:t>adole</a:t>
            </a:r>
            <a:r>
              <a:rPr lang="ro-RO" b="1" dirty="0" smtClean="0">
                <a:solidFill>
                  <a:srgbClr val="FFFF00"/>
                </a:solidFill>
              </a:rPr>
              <a:t>scenț</a:t>
            </a:r>
            <a:r>
              <a:rPr lang="ro-RO" dirty="0" smtClean="0"/>
              <a:t>ei valențele </a:t>
            </a:r>
            <a:r>
              <a:rPr lang="ro-RO" dirty="0"/>
              <a:t>puternic afective ale cuvintelor, </a:t>
            </a:r>
            <a:r>
              <a:rPr lang="ro-RO" dirty="0" smtClean="0"/>
              <a:t>găsește </a:t>
            </a:r>
            <a:r>
              <a:rPr lang="ro-RO" dirty="0"/>
              <a:t>în lectura </a:t>
            </a:r>
            <a:r>
              <a:rPr lang="ro-RO" dirty="0" smtClean="0"/>
              <a:t>cărții </a:t>
            </a:r>
            <a:r>
              <a:rPr lang="ro-RO" dirty="0"/>
              <a:t>un sfătuito</a:t>
            </a:r>
            <a:r>
              <a:rPr lang="ro-RO" b="1" dirty="0">
                <a:solidFill>
                  <a:srgbClr val="FFFF00"/>
                </a:solidFill>
              </a:rPr>
              <a:t>r</a:t>
            </a:r>
            <a:r>
              <a:rPr lang="ro-RO" dirty="0">
                <a:solidFill>
                  <a:srgbClr val="FFFF00"/>
                </a:solidFill>
              </a:rPr>
              <a:t>,</a:t>
            </a:r>
            <a:r>
              <a:rPr lang="ro-RO" dirty="0"/>
              <a:t> </a:t>
            </a:r>
            <a:r>
              <a:rPr lang="ro-RO" b="1" dirty="0" smtClean="0">
                <a:solidFill>
                  <a:srgbClr val="FFFF00"/>
                </a:solidFill>
              </a:rPr>
              <a:t>conf</a:t>
            </a:r>
            <a:r>
              <a:rPr lang="ro-RO" dirty="0" smtClean="0"/>
              <a:t>ident</a:t>
            </a:r>
            <a:r>
              <a:rPr lang="ro-RO" dirty="0"/>
              <a:t>, dar </a:t>
            </a:r>
            <a:r>
              <a:rPr lang="ro-RO" dirty="0" smtClean="0"/>
              <a:t>și </a:t>
            </a:r>
            <a:r>
              <a:rPr lang="ro-RO" dirty="0"/>
              <a:t>o </a:t>
            </a:r>
            <a:r>
              <a:rPr lang="ro-RO" dirty="0" smtClean="0"/>
              <a:t>compensație. </a:t>
            </a:r>
          </a:p>
          <a:p>
            <a:r>
              <a:rPr lang="ro-RO" b="1" dirty="0" smtClean="0"/>
              <a:t>ELEVUL</a:t>
            </a:r>
            <a:r>
              <a:rPr lang="ro-RO" dirty="0" smtClean="0"/>
              <a:t> este </a:t>
            </a:r>
            <a:r>
              <a:rPr lang="ro-RO" dirty="0"/>
              <a:t>supus zilnic </a:t>
            </a:r>
            <a:r>
              <a:rPr lang="ro-RO" dirty="0" smtClean="0"/>
              <a:t>influențel</a:t>
            </a:r>
            <a:r>
              <a:rPr lang="ro-RO" b="1" dirty="0" smtClean="0">
                <a:solidFill>
                  <a:srgbClr val="FFFF00"/>
                </a:solidFill>
              </a:rPr>
              <a:t>or </a:t>
            </a:r>
            <a:r>
              <a:rPr lang="ro-RO" b="1" dirty="0" err="1" smtClean="0">
                <a:solidFill>
                  <a:srgbClr val="FFFF00"/>
                </a:solidFill>
              </a:rPr>
              <a:t>pseud</a:t>
            </a:r>
            <a:r>
              <a:rPr lang="ro-RO" dirty="0" err="1" smtClean="0"/>
              <a:t>oculturale</a:t>
            </a:r>
            <a:r>
              <a:rPr lang="ro-RO" dirty="0" smtClean="0"/>
              <a:t> din mass-media, este pus în fața unui impas </a:t>
            </a:r>
            <a:r>
              <a:rPr lang="ro-RO" dirty="0"/>
              <a:t>de </a:t>
            </a:r>
            <a:r>
              <a:rPr lang="ro-RO" dirty="0" smtClean="0"/>
              <a:t>a alege între frum</a:t>
            </a:r>
            <a:r>
              <a:rPr lang="ro-RO" b="1" dirty="0" smtClean="0">
                <a:solidFill>
                  <a:srgbClr val="FFFF00"/>
                </a:solidFill>
              </a:rPr>
              <a:t>os</a:t>
            </a:r>
            <a:r>
              <a:rPr lang="ro-RO" dirty="0" smtClean="0"/>
              <a:t> </a:t>
            </a:r>
            <a:r>
              <a:rPr lang="ro-RO" b="1" dirty="0" smtClean="0">
                <a:solidFill>
                  <a:srgbClr val="FFFF00"/>
                </a:solidFill>
              </a:rPr>
              <a:t>- </a:t>
            </a:r>
            <a:r>
              <a:rPr lang="ro-RO" b="1" dirty="0">
                <a:solidFill>
                  <a:srgbClr val="FFFF00"/>
                </a:solidFill>
              </a:rPr>
              <a:t>urât</a:t>
            </a:r>
            <a:r>
              <a:rPr lang="ro-RO" dirty="0"/>
              <a:t>, </a:t>
            </a:r>
            <a:r>
              <a:rPr lang="ro-RO" dirty="0" smtClean="0"/>
              <a:t>bine- rău, adevăr – minciună și nu are întotdeauna argumente pentru </a:t>
            </a:r>
            <a:r>
              <a:rPr lang="ro-RO" b="1" dirty="0" smtClean="0">
                <a:solidFill>
                  <a:srgbClr val="FFFF00"/>
                </a:solidFill>
              </a:rPr>
              <a:t>a</a:t>
            </a:r>
            <a:r>
              <a:rPr lang="ro-RO" dirty="0" smtClean="0"/>
              <a:t> </a:t>
            </a:r>
            <a:r>
              <a:rPr lang="ro-RO" b="1" dirty="0" smtClean="0">
                <a:solidFill>
                  <a:srgbClr val="FFFF00"/>
                </a:solidFill>
              </a:rPr>
              <a:t>diferenț</a:t>
            </a:r>
            <a:r>
              <a:rPr lang="ro-RO" dirty="0" smtClean="0"/>
              <a:t>ia arta </a:t>
            </a:r>
            <a:r>
              <a:rPr lang="ro-RO" dirty="0"/>
              <a:t>de </a:t>
            </a:r>
            <a:r>
              <a:rPr lang="ro-RO" dirty="0" smtClean="0"/>
              <a:t>kitsch.</a:t>
            </a:r>
          </a:p>
          <a:p>
            <a:endParaRPr lang="ro-RO" dirty="0" smtClean="0"/>
          </a:p>
        </p:txBody>
      </p:sp>
    </p:spTree>
    <p:extLst>
      <p:ext uri="{BB962C8B-B14F-4D97-AF65-F5344CB8AC3E}">
        <p14:creationId xmlns:p14="http://schemas.microsoft.com/office/powerpoint/2010/main" val="15288793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lumMod val="60000"/>
                <a:lumOff val="40000"/>
              </a:schemeClr>
            </a:gs>
            <a:gs pos="100000">
              <a:schemeClr val="bg2">
                <a:lumMod val="60000"/>
                <a:lumOff val="40000"/>
              </a:schemeClr>
            </a:gs>
          </a:gsLst>
          <a:lin ang="612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2" y="685800"/>
            <a:ext cx="8534400" cy="5391150"/>
          </a:xfrm>
        </p:spPr>
        <p:txBody>
          <a:bodyPr>
            <a:normAutofit/>
          </a:bodyPr>
          <a:lstStyle/>
          <a:p>
            <a:r>
              <a:rPr lang="ro-RO" b="1" dirty="0" smtClean="0"/>
              <a:t>COMPLEXITATEA COMUNICĂRII</a:t>
            </a:r>
            <a:r>
              <a:rPr lang="ro-RO" dirty="0" smtClean="0"/>
              <a:t>: </a:t>
            </a:r>
            <a:endParaRPr lang="ro-RO" dirty="0"/>
          </a:p>
          <a:p>
            <a:pPr lvl="1"/>
            <a:r>
              <a:rPr lang="ro-RO" b="1" dirty="0" smtClean="0">
                <a:solidFill>
                  <a:schemeClr val="tx1"/>
                </a:solidFill>
              </a:rPr>
              <a:t>interacțiune</a:t>
            </a:r>
            <a:endParaRPr lang="ro-RO" b="1" dirty="0">
              <a:solidFill>
                <a:schemeClr val="tx1"/>
              </a:solidFill>
            </a:endParaRPr>
          </a:p>
          <a:p>
            <a:pPr lvl="1"/>
            <a:r>
              <a:rPr lang="ro-RO" b="1" dirty="0" smtClean="0">
                <a:solidFill>
                  <a:schemeClr val="tx1"/>
                </a:solidFill>
              </a:rPr>
              <a:t>toleranță</a:t>
            </a:r>
            <a:r>
              <a:rPr lang="ro-RO" b="1" dirty="0" smtClean="0"/>
              <a:t> </a:t>
            </a:r>
            <a:endParaRPr lang="ro-RO" b="1" dirty="0"/>
          </a:p>
          <a:p>
            <a:pPr lvl="1"/>
            <a:r>
              <a:rPr lang="ro-RO" b="1" dirty="0" smtClean="0">
                <a:solidFill>
                  <a:schemeClr val="tx1"/>
                </a:solidFill>
              </a:rPr>
              <a:t>respectul </a:t>
            </a:r>
            <a:r>
              <a:rPr lang="ro-RO" b="1" dirty="0">
                <a:solidFill>
                  <a:schemeClr val="tx1"/>
                </a:solidFill>
              </a:rPr>
              <a:t>pentru valorile celuilalt</a:t>
            </a:r>
          </a:p>
          <a:p>
            <a:pPr lvl="1"/>
            <a:r>
              <a:rPr lang="ro-RO" b="1" dirty="0" smtClean="0">
                <a:solidFill>
                  <a:schemeClr val="tx1"/>
                </a:solidFill>
              </a:rPr>
              <a:t>construirea </a:t>
            </a:r>
            <a:r>
              <a:rPr lang="ro-RO" b="1" dirty="0">
                <a:solidFill>
                  <a:schemeClr val="tx1"/>
                </a:solidFill>
              </a:rPr>
              <a:t>unui spațiu comun în plan ontologic</a:t>
            </a:r>
          </a:p>
          <a:p>
            <a:pPr lvl="1"/>
            <a:r>
              <a:rPr lang="ro-RO" b="1" dirty="0" smtClean="0">
                <a:solidFill>
                  <a:schemeClr val="tx1"/>
                </a:solidFill>
              </a:rPr>
              <a:t>subsumarea </a:t>
            </a:r>
            <a:r>
              <a:rPr lang="ro-RO" b="1" dirty="0">
                <a:solidFill>
                  <a:schemeClr val="tx1"/>
                </a:solidFill>
              </a:rPr>
              <a:t>macrosistemului</a:t>
            </a:r>
          </a:p>
          <a:p>
            <a:pPr lvl="1"/>
            <a:r>
              <a:rPr lang="ro-RO" b="1" dirty="0" smtClean="0">
                <a:solidFill>
                  <a:schemeClr val="tx1"/>
                </a:solidFill>
              </a:rPr>
              <a:t>păstrarea </a:t>
            </a:r>
            <a:r>
              <a:rPr lang="ro-RO" b="1" dirty="0">
                <a:solidFill>
                  <a:schemeClr val="tx1"/>
                </a:solidFill>
              </a:rPr>
              <a:t>identității </a:t>
            </a:r>
            <a:r>
              <a:rPr lang="ro-RO" b="1" dirty="0" smtClean="0">
                <a:solidFill>
                  <a:schemeClr val="tx1"/>
                </a:solidFill>
              </a:rPr>
              <a:t>proprii și a comunității etnice</a:t>
            </a:r>
            <a:endParaRPr lang="ro-RO" b="1" dirty="0">
              <a:solidFill>
                <a:schemeClr val="tx1"/>
              </a:solidFill>
            </a:endParaRPr>
          </a:p>
          <a:p>
            <a:pPr lvl="1"/>
            <a:r>
              <a:rPr lang="ro-RO" b="1" dirty="0" smtClean="0">
                <a:solidFill>
                  <a:schemeClr val="tx1"/>
                </a:solidFill>
              </a:rPr>
              <a:t>contribuirea </a:t>
            </a:r>
            <a:r>
              <a:rPr lang="ro-RO" b="1" dirty="0">
                <a:solidFill>
                  <a:schemeClr val="tx1"/>
                </a:solidFill>
              </a:rPr>
              <a:t>la configurarea identității colective</a:t>
            </a:r>
          </a:p>
          <a:p>
            <a:pPr lvl="1"/>
            <a:r>
              <a:rPr lang="ro-RO" b="1" dirty="0" smtClean="0">
                <a:solidFill>
                  <a:schemeClr val="tx1"/>
                </a:solidFill>
              </a:rPr>
              <a:t>mentalități</a:t>
            </a:r>
            <a:endParaRPr lang="ro-RO" b="1" dirty="0">
              <a:solidFill>
                <a:schemeClr val="tx1"/>
              </a:solidFill>
            </a:endParaRPr>
          </a:p>
          <a:p>
            <a:pPr lvl="1"/>
            <a:r>
              <a:rPr lang="ro-RO" b="1" dirty="0" smtClean="0">
                <a:solidFill>
                  <a:schemeClr val="tx1"/>
                </a:solidFill>
              </a:rPr>
              <a:t>aspirații</a:t>
            </a:r>
            <a:endParaRPr lang="ro-RO" b="1" dirty="0">
              <a:solidFill>
                <a:schemeClr val="tx1"/>
              </a:solidFill>
            </a:endParaRPr>
          </a:p>
          <a:p>
            <a:pPr lvl="1"/>
            <a:r>
              <a:rPr lang="ro-RO" b="1" dirty="0" smtClean="0">
                <a:solidFill>
                  <a:schemeClr val="tx1"/>
                </a:solidFill>
              </a:rPr>
              <a:t>valori </a:t>
            </a:r>
            <a:r>
              <a:rPr lang="ro-RO" b="1" dirty="0">
                <a:solidFill>
                  <a:schemeClr val="tx1"/>
                </a:solidFill>
              </a:rPr>
              <a:t>universale comune</a:t>
            </a:r>
          </a:p>
          <a:p>
            <a:pPr lvl="1"/>
            <a:r>
              <a:rPr lang="ro-RO" b="1" dirty="0" smtClean="0">
                <a:solidFill>
                  <a:schemeClr val="tx1"/>
                </a:solidFill>
              </a:rPr>
              <a:t>valori </a:t>
            </a:r>
            <a:r>
              <a:rPr lang="ro-RO" b="1" dirty="0">
                <a:solidFill>
                  <a:schemeClr val="tx1"/>
                </a:solidFill>
              </a:rPr>
              <a:t>proprii etniei</a:t>
            </a:r>
          </a:p>
          <a:p>
            <a:pPr lvl="1"/>
            <a:r>
              <a:rPr lang="ro-RO" b="1" dirty="0" smtClean="0">
                <a:solidFill>
                  <a:schemeClr val="tx1"/>
                </a:solidFill>
              </a:rPr>
              <a:t>idealuri </a:t>
            </a:r>
            <a:r>
              <a:rPr lang="ro-RO" b="1" dirty="0">
                <a:solidFill>
                  <a:schemeClr val="tx1"/>
                </a:solidFill>
              </a:rPr>
              <a:t>comune</a:t>
            </a:r>
          </a:p>
        </p:txBody>
      </p:sp>
    </p:spTree>
    <p:extLst>
      <p:ext uri="{BB962C8B-B14F-4D97-AF65-F5344CB8AC3E}">
        <p14:creationId xmlns:p14="http://schemas.microsoft.com/office/powerpoint/2010/main" val="192970085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450513" cy="5191125"/>
          </a:xfrm>
          <a:blipFill>
            <a:blip r:embed="rId2"/>
            <a:stretch>
              <a:fillRect/>
            </a:stretch>
          </a:blipFill>
        </p:spPr>
        <p:txBody>
          <a:bodyPr/>
          <a:lstStyle/>
          <a:p>
            <a:pPr marL="0" indent="0" algn="ctr">
              <a:buNone/>
            </a:pPr>
            <a:r>
              <a:rPr lang="ro-RO" sz="3600" b="1" dirty="0" smtClean="0">
                <a:solidFill>
                  <a:srgbClr val="FFFF00"/>
                </a:solidFill>
              </a:rPr>
              <a:t>CITIND, NE CONSTRUIM IDENTITATEA</a:t>
            </a:r>
          </a:p>
          <a:p>
            <a:pPr marL="0" indent="0" algn="ctr">
              <a:buNone/>
            </a:pPr>
            <a:r>
              <a:rPr lang="ro-RO" sz="3600" b="1" dirty="0" smtClean="0">
                <a:solidFill>
                  <a:srgbClr val="FFFF00"/>
                </a:solidFill>
              </a:rPr>
              <a:t>Succes!</a:t>
            </a:r>
          </a:p>
          <a:p>
            <a:pPr marL="0" indent="0" algn="ctr">
              <a:buNone/>
            </a:pPr>
            <a:endParaRPr lang="ro-RO" sz="3600" b="1" dirty="0" smtClean="0">
              <a:solidFill>
                <a:srgbClr val="FFFF00"/>
              </a:solidFill>
            </a:endParaRPr>
          </a:p>
          <a:p>
            <a:endParaRPr lang="ro-RO" dirty="0"/>
          </a:p>
        </p:txBody>
      </p:sp>
    </p:spTree>
    <p:extLst>
      <p:ext uri="{BB962C8B-B14F-4D97-AF65-F5344CB8AC3E}">
        <p14:creationId xmlns:p14="http://schemas.microsoft.com/office/powerpoint/2010/main" val="2852998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useBgFill="1">
        <p:nvSpPr>
          <p:cNvPr id="3" name="Content Placeholder 2"/>
          <p:cNvSpPr>
            <a:spLocks noGrp="1"/>
          </p:cNvSpPr>
          <p:nvPr>
            <p:ph idx="1"/>
          </p:nvPr>
        </p:nvSpPr>
        <p:spPr>
          <a:xfrm>
            <a:off x="419100" y="314326"/>
            <a:ext cx="11401425" cy="5810250"/>
          </a:xfrm>
          <a:ln cmpd="sng">
            <a:solidFill>
              <a:schemeClr val="bg2">
                <a:lumMod val="40000"/>
                <a:lumOff val="60000"/>
              </a:schemeClr>
            </a:solidFill>
          </a:ln>
          <a:scene3d>
            <a:camera prst="orthographicFront">
              <a:rot lat="0" lon="20999997" rev="0"/>
            </a:camera>
            <a:lightRig rig="threePt" dir="t"/>
          </a:scene3d>
        </p:spPr>
        <p:txBody>
          <a:bodyPr>
            <a:normAutofit/>
          </a:bodyPr>
          <a:lstStyle/>
          <a:p>
            <a:r>
              <a:rPr lang="ro-RO" b="1" dirty="0" smtClean="0"/>
              <a:t>ACEST CONCEPT A FOST INTRODUS ÎN CURRICULUM LA NIVELUL CLASELOR PRIMARE </a:t>
            </a:r>
          </a:p>
          <a:p>
            <a:endParaRPr lang="ro-RO" dirty="0" smtClean="0"/>
          </a:p>
          <a:p>
            <a:r>
              <a:rPr lang="ro-RO" dirty="0" smtClean="0"/>
              <a:t>Denumirea disciplinei (</a:t>
            </a:r>
            <a:r>
              <a:rPr lang="ro-RO" b="1" dirty="0" smtClean="0">
                <a:solidFill>
                  <a:schemeClr val="accent1">
                    <a:lumMod val="60000"/>
                    <a:lumOff val="40000"/>
                  </a:schemeClr>
                </a:solidFill>
              </a:rPr>
              <a:t>COMUNICARE ÎN LIMBA ROMÂNĂ/COMUNICARE ÎN LIMBA MATERNĂ</a:t>
            </a:r>
            <a:r>
              <a:rPr lang="ro-RO" dirty="0" smtClean="0"/>
              <a:t>) a determinat reacții de respingere din partea unora care nu au înțeles că </a:t>
            </a:r>
            <a:r>
              <a:rPr lang="ro-RO" b="1" dirty="0" smtClean="0"/>
              <a:t>a comunica </a:t>
            </a:r>
            <a:r>
              <a:rPr lang="ro-RO" dirty="0" smtClean="0"/>
              <a:t>înseamnă mult mai mult decât </a:t>
            </a:r>
            <a:r>
              <a:rPr lang="ro-RO" b="1" dirty="0" smtClean="0"/>
              <a:t>a vorbi </a:t>
            </a:r>
            <a:r>
              <a:rPr lang="ro-RO" dirty="0" smtClean="0"/>
              <a:t>într-o limbă (</a:t>
            </a:r>
            <a:r>
              <a:rPr lang="ro-RO" b="1" dirty="0" smtClean="0"/>
              <a:t>maternă</a:t>
            </a:r>
            <a:r>
              <a:rPr lang="ro-RO" dirty="0" smtClean="0"/>
              <a:t> sau </a:t>
            </a:r>
            <a:r>
              <a:rPr lang="ro-RO" b="1" dirty="0" smtClean="0"/>
              <a:t>modernă</a:t>
            </a:r>
            <a:r>
              <a:rPr lang="ro-RO" dirty="0" smtClean="0"/>
              <a:t> sau ca a doua limbă de comunicare).</a:t>
            </a:r>
          </a:p>
          <a:p>
            <a:r>
              <a:rPr lang="ro-RO" dirty="0" smtClean="0"/>
              <a:t>Reacțiile de respingere a denumirii din zona curriculumului au fost o expresie a limitării pedagogice a celor în cauză.</a:t>
            </a:r>
          </a:p>
          <a:p>
            <a:r>
              <a:rPr lang="ro-RO" dirty="0" smtClean="0"/>
              <a:t>Denumirea aceasta înglobează toate registrele de comunicare și toate codurile implicate în proces.</a:t>
            </a:r>
          </a:p>
          <a:p>
            <a:r>
              <a:rPr lang="ro-RO" dirty="0" smtClean="0"/>
              <a:t>Vechea denumire (Limba română/limba maternă) limita înțelegerea complexității procesului și asocia disciplina de studiu din învățământul primar cu zona filologică a pregătirii de specialitate, la nivel academic. </a:t>
            </a:r>
            <a:endParaRPr lang="ro-RO" dirty="0"/>
          </a:p>
        </p:txBody>
      </p:sp>
    </p:spTree>
    <p:extLst>
      <p:ext uri="{BB962C8B-B14F-4D97-AF65-F5344CB8AC3E}">
        <p14:creationId xmlns:p14="http://schemas.microsoft.com/office/powerpoint/2010/main" val="3669314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accent1">
                <a:lumMod val="60000"/>
                <a:lumOff val="40000"/>
              </a:schemeClr>
            </a:gs>
          </a:gsLst>
          <a:lin ang="6120000" scaled="1"/>
        </a:gra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17925" y="1569244"/>
            <a:ext cx="2466975" cy="1847850"/>
          </a:xfrm>
        </p:spPr>
      </p:pic>
      <p:sp>
        <p:nvSpPr>
          <p:cNvPr id="5" name="Rectangle 4"/>
          <p:cNvSpPr/>
          <p:nvPr/>
        </p:nvSpPr>
        <p:spPr>
          <a:xfrm>
            <a:off x="847725" y="1536174"/>
            <a:ext cx="8296275" cy="2900794"/>
          </a:xfrm>
          <a:prstGeom prst="rect">
            <a:avLst/>
          </a:prstGeom>
          <a:pattFill prst="pct80">
            <a:fgClr>
              <a:schemeClr val="tx2">
                <a:lumMod val="60000"/>
                <a:lumOff val="40000"/>
              </a:schemeClr>
            </a:fgClr>
            <a:bgClr>
              <a:schemeClr val="bg1"/>
            </a:bgClr>
          </a:pattFill>
        </p:spPr>
        <p:txBody>
          <a:bodyPr wrap="square">
            <a:spAutoFit/>
          </a:bodyPr>
          <a:lstStyle/>
          <a:p>
            <a:r>
              <a:rPr lang="ro-RO" b="1" dirty="0" smtClean="0">
                <a:solidFill>
                  <a:schemeClr val="bg1"/>
                </a:solidFill>
              </a:rPr>
              <a:t>De la </a:t>
            </a:r>
            <a:r>
              <a:rPr lang="ro-RO" b="1" dirty="0" smtClean="0">
                <a:solidFill>
                  <a:schemeClr val="accent1">
                    <a:lumMod val="60000"/>
                    <a:lumOff val="40000"/>
                  </a:schemeClr>
                </a:solidFill>
              </a:rPr>
              <a:t>grup </a:t>
            </a:r>
            <a:r>
              <a:rPr lang="ro-RO" b="1" dirty="0">
                <a:solidFill>
                  <a:schemeClr val="accent1">
                    <a:lumMod val="60000"/>
                    <a:lumOff val="40000"/>
                  </a:schemeClr>
                </a:solidFill>
              </a:rPr>
              <a:t>etnic </a:t>
            </a:r>
            <a:r>
              <a:rPr lang="ro-RO" b="1" dirty="0">
                <a:solidFill>
                  <a:schemeClr val="bg1"/>
                </a:solidFill>
              </a:rPr>
              <a:t>la </a:t>
            </a:r>
            <a:r>
              <a:rPr lang="ro-RO" b="1" dirty="0">
                <a:solidFill>
                  <a:schemeClr val="accent1">
                    <a:lumMod val="60000"/>
                    <a:lumOff val="40000"/>
                  </a:schemeClr>
                </a:solidFill>
              </a:rPr>
              <a:t>națiune</a:t>
            </a:r>
          </a:p>
          <a:p>
            <a:r>
              <a:rPr lang="ro-RO" b="1" dirty="0" err="1">
                <a:solidFill>
                  <a:schemeClr val="bg1"/>
                </a:solidFill>
              </a:rPr>
              <a:t>națiúne</a:t>
            </a:r>
            <a:r>
              <a:rPr lang="ro-RO" b="1" dirty="0">
                <a:solidFill>
                  <a:schemeClr val="bg1"/>
                </a:solidFill>
              </a:rPr>
              <a:t> f. </a:t>
            </a:r>
            <a:r>
              <a:rPr lang="ro-RO" dirty="0">
                <a:solidFill>
                  <a:schemeClr val="bg1"/>
                </a:solidFill>
              </a:rPr>
              <a:t>(lat. </a:t>
            </a:r>
            <a:r>
              <a:rPr lang="ro-RO" i="1" dirty="0" err="1">
                <a:solidFill>
                  <a:schemeClr val="bg1"/>
                </a:solidFill>
              </a:rPr>
              <a:t>natio</a:t>
            </a:r>
            <a:r>
              <a:rPr lang="ro-RO" i="1" dirty="0">
                <a:solidFill>
                  <a:schemeClr val="bg1"/>
                </a:solidFill>
              </a:rPr>
              <a:t>, -</a:t>
            </a:r>
            <a:r>
              <a:rPr lang="ro-RO" i="1" dirty="0" err="1">
                <a:solidFill>
                  <a:schemeClr val="bg1"/>
                </a:solidFill>
              </a:rPr>
              <a:t>ónis</a:t>
            </a:r>
            <a:r>
              <a:rPr lang="ro-RO" i="1" dirty="0">
                <a:solidFill>
                  <a:schemeClr val="bg1"/>
                </a:solidFill>
              </a:rPr>
              <a:t>,</a:t>
            </a:r>
            <a:r>
              <a:rPr lang="ro-RO" dirty="0">
                <a:solidFill>
                  <a:schemeClr val="bg1"/>
                </a:solidFill>
              </a:rPr>
              <a:t> d., </a:t>
            </a:r>
            <a:r>
              <a:rPr lang="ro-RO" i="1" dirty="0" err="1">
                <a:solidFill>
                  <a:schemeClr val="bg1"/>
                </a:solidFill>
              </a:rPr>
              <a:t>natus</a:t>
            </a:r>
            <a:r>
              <a:rPr lang="ro-RO" i="1" dirty="0">
                <a:solidFill>
                  <a:schemeClr val="bg1"/>
                </a:solidFill>
              </a:rPr>
              <a:t>,</a:t>
            </a:r>
            <a:r>
              <a:rPr lang="ro-RO" dirty="0">
                <a:solidFill>
                  <a:schemeClr val="bg1"/>
                </a:solidFill>
              </a:rPr>
              <a:t> născut. V. nat). Popor, norod, totalitatea oamenilor de </a:t>
            </a:r>
            <a:r>
              <a:rPr lang="ro-RO" dirty="0" err="1">
                <a:solidFill>
                  <a:schemeClr val="bg1"/>
                </a:solidFill>
              </a:rPr>
              <a:t>acelașĭ</a:t>
            </a:r>
            <a:r>
              <a:rPr lang="ro-RO" dirty="0">
                <a:solidFill>
                  <a:schemeClr val="bg1"/>
                </a:solidFill>
              </a:rPr>
              <a:t> </a:t>
            </a:r>
            <a:r>
              <a:rPr lang="ro-RO" dirty="0" err="1">
                <a:solidFill>
                  <a:schemeClr val="bg1"/>
                </a:solidFill>
              </a:rPr>
              <a:t>sînge</a:t>
            </a:r>
            <a:r>
              <a:rPr lang="ro-RO" dirty="0">
                <a:solidFill>
                  <a:schemeClr val="bg1"/>
                </a:solidFill>
              </a:rPr>
              <a:t> așezați pe un </a:t>
            </a:r>
            <a:r>
              <a:rPr lang="ro-RO" dirty="0" err="1">
                <a:solidFill>
                  <a:schemeClr val="bg1"/>
                </a:solidFill>
              </a:rPr>
              <a:t>pămînt</a:t>
            </a:r>
            <a:r>
              <a:rPr lang="ro-RO" dirty="0">
                <a:solidFill>
                  <a:schemeClr val="bg1"/>
                </a:solidFill>
              </a:rPr>
              <a:t> determinat ca bază necesară a </a:t>
            </a:r>
            <a:r>
              <a:rPr lang="ro-RO" dirty="0" err="1">
                <a:solidFill>
                  <a:schemeClr val="bg1"/>
                </a:solidFill>
              </a:rPr>
              <a:t>existențeĭ</a:t>
            </a:r>
            <a:r>
              <a:rPr lang="ro-RO" dirty="0">
                <a:solidFill>
                  <a:schemeClr val="bg1"/>
                </a:solidFill>
              </a:rPr>
              <a:t> lor, care </a:t>
            </a:r>
            <a:r>
              <a:rPr lang="ro-RO" dirty="0" err="1">
                <a:solidFill>
                  <a:schemeClr val="bg1"/>
                </a:solidFill>
              </a:rPr>
              <a:t>aŭ</a:t>
            </a:r>
            <a:r>
              <a:rPr lang="ro-RO" dirty="0">
                <a:solidFill>
                  <a:schemeClr val="bg1"/>
                </a:solidFill>
              </a:rPr>
              <a:t> </a:t>
            </a:r>
            <a:r>
              <a:rPr lang="ro-RO" dirty="0" err="1">
                <a:solidFill>
                  <a:schemeClr val="bg1"/>
                </a:solidFill>
              </a:rPr>
              <a:t>acelașĭ</a:t>
            </a:r>
            <a:r>
              <a:rPr lang="ro-RO" dirty="0">
                <a:solidFill>
                  <a:schemeClr val="bg1"/>
                </a:solidFill>
              </a:rPr>
              <a:t> </a:t>
            </a:r>
            <a:r>
              <a:rPr lang="ro-RO" dirty="0" err="1">
                <a:solidFill>
                  <a:schemeClr val="bg1"/>
                </a:solidFill>
              </a:rPr>
              <a:t>graĭ</a:t>
            </a:r>
            <a:r>
              <a:rPr lang="ro-RO" dirty="0">
                <a:solidFill>
                  <a:schemeClr val="bg1"/>
                </a:solidFill>
              </a:rPr>
              <a:t> (pe care </a:t>
            </a:r>
            <a:r>
              <a:rPr lang="ro-RO" dirty="0" err="1">
                <a:solidFill>
                  <a:schemeClr val="bg1"/>
                </a:solidFill>
              </a:rPr>
              <a:t>eĭ</a:t>
            </a:r>
            <a:r>
              <a:rPr lang="ro-RO" dirty="0">
                <a:solidFill>
                  <a:schemeClr val="bg1"/>
                </a:solidFill>
              </a:rPr>
              <a:t> l-</a:t>
            </a:r>
            <a:r>
              <a:rPr lang="ro-RO" dirty="0" err="1">
                <a:solidFill>
                  <a:schemeClr val="bg1"/>
                </a:solidFill>
              </a:rPr>
              <a:t>aŭ</a:t>
            </a:r>
            <a:r>
              <a:rPr lang="ro-RO" dirty="0">
                <a:solidFill>
                  <a:schemeClr val="bg1"/>
                </a:solidFill>
              </a:rPr>
              <a:t> format), </a:t>
            </a:r>
            <a:r>
              <a:rPr lang="ro-RO" dirty="0" err="1">
                <a:solidFill>
                  <a:schemeClr val="bg1"/>
                </a:solidFill>
              </a:rPr>
              <a:t>aceleașĭ</a:t>
            </a:r>
            <a:r>
              <a:rPr lang="ro-RO" dirty="0">
                <a:solidFill>
                  <a:schemeClr val="bg1"/>
                </a:solidFill>
              </a:rPr>
              <a:t> interese prezente și </a:t>
            </a:r>
            <a:r>
              <a:rPr lang="ro-RO" dirty="0" err="1">
                <a:solidFill>
                  <a:schemeClr val="bg1"/>
                </a:solidFill>
              </a:rPr>
              <a:t>aceleașĭ</a:t>
            </a:r>
            <a:r>
              <a:rPr lang="ro-RO" dirty="0">
                <a:solidFill>
                  <a:schemeClr val="bg1"/>
                </a:solidFill>
              </a:rPr>
              <a:t> </a:t>
            </a:r>
            <a:r>
              <a:rPr lang="ro-RO" dirty="0" err="1">
                <a:solidFill>
                  <a:schemeClr val="bg1"/>
                </a:solidFill>
              </a:rPr>
              <a:t>aspirațiunĭ</a:t>
            </a:r>
            <a:r>
              <a:rPr lang="ro-RO" dirty="0">
                <a:solidFill>
                  <a:schemeClr val="bg1"/>
                </a:solidFill>
              </a:rPr>
              <a:t> și al căror </a:t>
            </a:r>
            <a:r>
              <a:rPr lang="ro-RO" dirty="0" err="1">
                <a:solidFill>
                  <a:schemeClr val="bg1"/>
                </a:solidFill>
              </a:rPr>
              <a:t>organizm</a:t>
            </a:r>
            <a:r>
              <a:rPr lang="ro-RO" dirty="0">
                <a:solidFill>
                  <a:schemeClr val="bg1"/>
                </a:solidFill>
              </a:rPr>
              <a:t> </a:t>
            </a:r>
            <a:r>
              <a:rPr lang="ro-RO" dirty="0" err="1">
                <a:solidFill>
                  <a:schemeClr val="bg1"/>
                </a:solidFill>
              </a:rPr>
              <a:t>constituĭe</a:t>
            </a:r>
            <a:r>
              <a:rPr lang="ro-RO" dirty="0">
                <a:solidFill>
                  <a:schemeClr val="bg1"/>
                </a:solidFill>
              </a:rPr>
              <a:t> </a:t>
            </a:r>
            <a:r>
              <a:rPr lang="ro-RO" dirty="0" err="1">
                <a:solidFill>
                  <a:schemeClr val="bg1"/>
                </a:solidFill>
              </a:rPr>
              <a:t>aceĭașĭ</a:t>
            </a:r>
            <a:r>
              <a:rPr lang="ro-RO" dirty="0">
                <a:solidFill>
                  <a:schemeClr val="bg1"/>
                </a:solidFill>
              </a:rPr>
              <a:t> putere (</a:t>
            </a:r>
            <a:r>
              <a:rPr lang="ro-RO" i="1" dirty="0">
                <a:solidFill>
                  <a:schemeClr val="bg1"/>
                </a:solidFill>
              </a:rPr>
              <a:t>naționalitatea</a:t>
            </a:r>
            <a:r>
              <a:rPr lang="ro-RO" dirty="0">
                <a:solidFill>
                  <a:schemeClr val="bg1"/>
                </a:solidFill>
              </a:rPr>
              <a:t>), creatoare a </a:t>
            </a:r>
            <a:r>
              <a:rPr lang="ro-RO" dirty="0" err="1">
                <a:solidFill>
                  <a:schemeClr val="bg1"/>
                </a:solidFill>
              </a:rPr>
              <a:t>culturiĭ</a:t>
            </a:r>
            <a:r>
              <a:rPr lang="ro-RO" dirty="0">
                <a:solidFill>
                  <a:schemeClr val="bg1"/>
                </a:solidFill>
              </a:rPr>
              <a:t> umane, care nu e de </a:t>
            </a:r>
            <a:r>
              <a:rPr lang="ro-RO" dirty="0" err="1">
                <a:solidFill>
                  <a:schemeClr val="bg1"/>
                </a:solidFill>
              </a:rPr>
              <a:t>cît</a:t>
            </a:r>
            <a:r>
              <a:rPr lang="ro-RO" dirty="0">
                <a:solidFill>
                  <a:schemeClr val="bg1"/>
                </a:solidFill>
              </a:rPr>
              <a:t> </a:t>
            </a:r>
            <a:r>
              <a:rPr lang="ro-RO" dirty="0" err="1">
                <a:solidFill>
                  <a:schemeClr val="bg1"/>
                </a:solidFill>
              </a:rPr>
              <a:t>produsu</a:t>
            </a:r>
            <a:r>
              <a:rPr lang="ro-RO" dirty="0">
                <a:solidFill>
                  <a:schemeClr val="bg1"/>
                </a:solidFill>
              </a:rPr>
              <a:t> </a:t>
            </a:r>
            <a:r>
              <a:rPr lang="ro-RO" dirty="0" err="1">
                <a:solidFill>
                  <a:schemeClr val="bg1"/>
                </a:solidFill>
              </a:rPr>
              <a:t>eĭ</a:t>
            </a:r>
            <a:r>
              <a:rPr lang="ro-RO" dirty="0">
                <a:solidFill>
                  <a:schemeClr val="bg1"/>
                </a:solidFill>
              </a:rPr>
              <a:t> variat (A.C. Cuza): </a:t>
            </a:r>
            <a:r>
              <a:rPr lang="ro-RO" i="1" dirty="0">
                <a:solidFill>
                  <a:schemeClr val="bg1"/>
                </a:solidFill>
              </a:rPr>
              <a:t>națiunea românească se întinde peste hotarele </a:t>
            </a:r>
            <a:r>
              <a:rPr lang="ro-RO" i="1" dirty="0" err="1">
                <a:solidFill>
                  <a:schemeClr val="bg1"/>
                </a:solidFill>
              </a:rPr>
              <a:t>Romîniiĭ</a:t>
            </a:r>
            <a:r>
              <a:rPr lang="ro-RO" i="1" dirty="0">
                <a:solidFill>
                  <a:schemeClr val="bg1"/>
                </a:solidFill>
              </a:rPr>
              <a:t>.</a:t>
            </a:r>
            <a:r>
              <a:rPr lang="ro-RO" dirty="0">
                <a:solidFill>
                  <a:schemeClr val="bg1"/>
                </a:solidFill>
              </a:rPr>
              <a:t> – Și -</a:t>
            </a:r>
            <a:r>
              <a:rPr lang="ro-RO" dirty="0" err="1">
                <a:solidFill>
                  <a:schemeClr val="bg1"/>
                </a:solidFill>
              </a:rPr>
              <a:t>náție</a:t>
            </a:r>
            <a:r>
              <a:rPr lang="ro-RO" dirty="0">
                <a:solidFill>
                  <a:schemeClr val="bg1"/>
                </a:solidFill>
              </a:rPr>
              <a:t> (rus. </a:t>
            </a:r>
            <a:r>
              <a:rPr lang="ro-RO" i="1" dirty="0" err="1">
                <a:solidFill>
                  <a:schemeClr val="bg1"/>
                </a:solidFill>
              </a:rPr>
              <a:t>náciĭa</a:t>
            </a:r>
            <a:r>
              <a:rPr lang="ro-RO" dirty="0">
                <a:solidFill>
                  <a:schemeClr val="bg1"/>
                </a:solidFill>
              </a:rPr>
              <a:t>). </a:t>
            </a:r>
            <a:r>
              <a:rPr lang="ro-RO" sz="1400" dirty="0">
                <a:solidFill>
                  <a:schemeClr val="bg1"/>
                </a:solidFill>
              </a:rPr>
              <a:t>sursa: </a:t>
            </a:r>
            <a:r>
              <a:rPr lang="ro-RO" sz="1400" u="sng" dirty="0">
                <a:solidFill>
                  <a:schemeClr val="bg1"/>
                </a:solidFill>
                <a:hlinkClick r:id="rId3" tooltip="Dicționaru limbii românești, 1939"/>
              </a:rPr>
              <a:t>Scriban (1939)</a:t>
            </a:r>
            <a:endParaRPr lang="ro-RO" sz="1400" u="sng" dirty="0">
              <a:solidFill>
                <a:schemeClr val="bg1"/>
              </a:solidFill>
            </a:endParaRPr>
          </a:p>
          <a:p>
            <a:r>
              <a:rPr lang="ro-RO" sz="1400" b="1" dirty="0">
                <a:solidFill>
                  <a:schemeClr val="bg1"/>
                </a:solidFill>
              </a:rPr>
              <a:t>ETNÍE ~i </a:t>
            </a:r>
            <a:r>
              <a:rPr lang="ro-RO" sz="1400" b="1" i="1" dirty="0">
                <a:solidFill>
                  <a:schemeClr val="bg1"/>
                </a:solidFill>
              </a:rPr>
              <a:t>f.</a:t>
            </a:r>
            <a:r>
              <a:rPr lang="ro-RO" sz="1400" b="1" dirty="0">
                <a:solidFill>
                  <a:schemeClr val="bg1"/>
                </a:solidFill>
              </a:rPr>
              <a:t> </a:t>
            </a:r>
            <a:r>
              <a:rPr lang="ro-RO" sz="1400" dirty="0">
                <a:solidFill>
                  <a:schemeClr val="bg1"/>
                </a:solidFill>
              </a:rPr>
              <a:t>Grup uman de aceeași origine, limbă și tradiții culturale. [G.-D. etniei] /&lt;fr. </a:t>
            </a:r>
            <a:r>
              <a:rPr lang="ro-RO" sz="1400" i="1" dirty="0" err="1">
                <a:solidFill>
                  <a:schemeClr val="bg1"/>
                </a:solidFill>
              </a:rPr>
              <a:t>Ethnie</a:t>
            </a:r>
            <a:r>
              <a:rPr lang="ro-RO" sz="1400" i="1" dirty="0">
                <a:solidFill>
                  <a:schemeClr val="bg1"/>
                </a:solidFill>
              </a:rPr>
              <a:t> </a:t>
            </a:r>
            <a:r>
              <a:rPr lang="ro-RO" sz="1050" dirty="0">
                <a:solidFill>
                  <a:schemeClr val="bg1"/>
                </a:solidFill>
              </a:rPr>
              <a:t>sursa: </a:t>
            </a:r>
            <a:r>
              <a:rPr lang="ro-RO" sz="1050" dirty="0">
                <a:solidFill>
                  <a:schemeClr val="bg1"/>
                </a:solidFill>
                <a:hlinkClick r:id="rId3" tooltip="Noul dicționar explicativ al limbii române, 2002"/>
              </a:rPr>
              <a:t>NODEX (2002)</a:t>
            </a:r>
            <a:endParaRPr lang="ro-RO" sz="1050" dirty="0">
              <a:solidFill>
                <a:schemeClr val="bg1"/>
              </a:solidFill>
            </a:endParaRPr>
          </a:p>
        </p:txBody>
      </p:sp>
    </p:spTree>
    <p:extLst>
      <p:ext uri="{BB962C8B-B14F-4D97-AF65-F5344CB8AC3E}">
        <p14:creationId xmlns:p14="http://schemas.microsoft.com/office/powerpoint/2010/main" val="2477533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2">
                <a:tint val="97000"/>
                <a:hueMod val="92000"/>
                <a:satMod val="169000"/>
                <a:lumMod val="164000"/>
              </a:schemeClr>
            </a:gs>
            <a:gs pos="100000">
              <a:schemeClr val="accent1">
                <a:lumMod val="60000"/>
                <a:lumOff val="40000"/>
              </a:schemeClr>
            </a:gs>
          </a:gsLst>
          <a:lin ang="6120000" scaled="1"/>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684211" y="685800"/>
            <a:ext cx="10641013" cy="5524500"/>
          </a:xfrm>
        </p:spPr>
        <p:txBody>
          <a:bodyPr/>
          <a:lstStyle/>
          <a:p>
            <a:r>
              <a:rPr lang="ro-RO" dirty="0" smtClean="0"/>
              <a:t>Comunicarea în context european</a:t>
            </a:r>
          </a:p>
          <a:p>
            <a:r>
              <a:rPr lang="ro-RO" dirty="0"/>
              <a:t>Coexistența armonioasă a numeroase limbi în Europa este un simbol puternic al aspirației Uniunii Europene de a fi </a:t>
            </a:r>
            <a:r>
              <a:rPr lang="ro-RO" b="1" dirty="0">
                <a:solidFill>
                  <a:schemeClr val="tx1"/>
                </a:solidFill>
              </a:rPr>
              <a:t>unită în diversitate</a:t>
            </a:r>
            <a:r>
              <a:rPr lang="ro-RO" dirty="0"/>
              <a:t>, care constituie unul dintre fundamentele proiectului european</a:t>
            </a:r>
            <a:r>
              <a:rPr lang="ro-RO" dirty="0" smtClean="0"/>
              <a:t>.</a:t>
            </a:r>
          </a:p>
          <a:p>
            <a:pPr fontAlgn="base"/>
            <a:r>
              <a:rPr lang="ro-RO" b="1" dirty="0">
                <a:solidFill>
                  <a:schemeClr val="tx1"/>
                </a:solidFill>
              </a:rPr>
              <a:t>Diversitatea lingvistică </a:t>
            </a:r>
            <a:r>
              <a:rPr lang="ro-RO" dirty="0"/>
              <a:t>este garantată de articolul 22 din </a:t>
            </a:r>
            <a:r>
              <a:rPr lang="ro-RO" dirty="0">
                <a:hlinkClick r:id="rId2" tooltip="Carta drepturilor fundamentale a Uniunii Europene"/>
              </a:rPr>
              <a:t>Carta drepturilor fundamentale a </a:t>
            </a:r>
            <a:r>
              <a:rPr lang="ro-RO" dirty="0" smtClean="0">
                <a:hlinkClick r:id="rId2" tooltip="Carta drepturilor fundamentale a Uniunii Europene"/>
              </a:rPr>
              <a:t>UE</a:t>
            </a:r>
            <a:r>
              <a:rPr lang="ro-RO" dirty="0"/>
              <a:t> („</a:t>
            </a:r>
            <a:r>
              <a:rPr lang="ro-RO" i="1" dirty="0">
                <a:solidFill>
                  <a:schemeClr val="tx1"/>
                </a:solidFill>
              </a:rPr>
              <a:t>Uniunea respectă diversitatea culturală, religioasă și lingvistică</a:t>
            </a:r>
            <a:r>
              <a:rPr lang="ro-RO" dirty="0"/>
              <a:t>”) și de articolul 3 din </a:t>
            </a:r>
            <a:r>
              <a:rPr lang="ro-RO" u="sng" dirty="0">
                <a:hlinkClick r:id="rId3" tooltip="TUE"/>
              </a:rPr>
              <a:t>Tratatul privind Uniunea </a:t>
            </a:r>
            <a:r>
              <a:rPr lang="ro-RO" u="sng" dirty="0" smtClean="0">
                <a:hlinkClick r:id="rId3" tooltip="TUE"/>
              </a:rPr>
              <a:t>Europeană </a:t>
            </a:r>
            <a:r>
              <a:rPr lang="ro-RO" dirty="0"/>
              <a:t> (TUE) („</a:t>
            </a:r>
            <a:r>
              <a:rPr lang="ro-RO" b="1" i="1" dirty="0">
                <a:solidFill>
                  <a:schemeClr val="tx1"/>
                </a:solidFill>
              </a:rPr>
              <a:t>Uniunea respectă bogăția diversității sale culturale și lingvistice și veghează la protejarea și dezvoltarea patrimoniului cultural european</a:t>
            </a:r>
            <a:r>
              <a:rPr lang="ro-RO" dirty="0" smtClean="0"/>
              <a:t>.”)</a:t>
            </a:r>
          </a:p>
          <a:p>
            <a:pPr fontAlgn="base"/>
            <a:endParaRPr lang="ro-RO" dirty="0"/>
          </a:p>
        </p:txBody>
      </p:sp>
    </p:spTree>
    <p:extLst>
      <p:ext uri="{BB962C8B-B14F-4D97-AF65-F5344CB8AC3E}">
        <p14:creationId xmlns:p14="http://schemas.microsoft.com/office/powerpoint/2010/main" val="2766844887"/>
      </p:ext>
    </p:extLst>
  </p:cSld>
  <p:clrMapOvr>
    <a:masterClrMapping/>
  </p:clrMapOvr>
</p:sld>
</file>

<file path=ppt/theme/theme1.xml><?xml version="1.0" encoding="utf-8"?>
<a:theme xmlns:a="http://schemas.openxmlformats.org/drawingml/2006/main" name="Slice">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Slice</Template>
  <TotalTime>819</TotalTime>
  <Words>7812</Words>
  <Application>Microsoft Office PowerPoint</Application>
  <PresentationFormat>Widescreen</PresentationFormat>
  <Paragraphs>375</Paragraphs>
  <Slides>60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60</vt:i4>
      </vt:variant>
    </vt:vector>
  </HeadingPairs>
  <TitlesOfParts>
    <vt:vector size="65" baseType="lpstr">
      <vt:lpstr>Century Gothic</vt:lpstr>
      <vt:lpstr>Times New Roman</vt:lpstr>
      <vt:lpstr>Wingdings</vt:lpstr>
      <vt:lpstr>Wingdings 3</vt:lpstr>
      <vt:lpstr>Slice</vt:lpstr>
      <vt:lpstr>CONSFĂTUIRILE NAȚIONALE – LIMBA ȘI LITERATURA ROMÂNĂ, LIMBI CLASICE, NEOGREACĂ, ITALIANĂ MATERNĂ ȘI ARMEANĂ</vt:lpstr>
      <vt:lpstr>Învățământul românesc în contextul politicilor UE în domeniul educației.   Politici lingvistice ale UE.   Rolul integrator al susținerii identității  lingvistice și culturale în contextul dinamicii mozaicului etnic în statele UE.  </vt:lpstr>
      <vt:lpstr>PowerPoint Presentation</vt:lpstr>
      <vt:lpstr>scopul politicilor lingvistice ale ue – prezervarea armoniei sociale, proiectarea ființei umane a mileniului III în zona conviețuirii, a omenescului</vt:lpstr>
      <vt:lpstr>PowerPoint Presentation</vt:lpstr>
      <vt:lpstr>PowerPoint Presentation</vt:lpstr>
      <vt:lpstr>PowerPoint Presentation</vt:lpstr>
      <vt:lpstr>PowerPoint Presentation</vt:lpstr>
      <vt:lpstr>PowerPoint Presentation</vt:lpstr>
      <vt:lpstr>Tratatul privind Uniunea Europeană  (TUE)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1. Literacy competence  </vt:lpstr>
      <vt:lpstr> 2. Languages competence  </vt:lpstr>
      <vt:lpstr> 3. Mathematical competence and competence in science, technology, engineering  </vt:lpstr>
      <vt:lpstr>PowerPoint Presentation</vt:lpstr>
      <vt:lpstr> 4. Digital competence  </vt:lpstr>
      <vt:lpstr> 5. Personal, social and learning competence  </vt:lpstr>
      <vt:lpstr>PowerPoint Presentation</vt:lpstr>
      <vt:lpstr> 6. Civic competence  </vt:lpstr>
      <vt:lpstr> 7. Entrepreneurship competence  </vt:lpstr>
      <vt:lpstr> 8. Cultural awareness and expression competence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DIVERSITATE, TOLERANȚĂ, CONVIEȚUIRE</vt:lpstr>
      <vt:lpstr>PowerPoint Presentation</vt:lpstr>
      <vt:lpstr>Surse de informații referitoare la utilizarea limbilor în Uniunea Europeană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CONSFĂTUIRILE NAȚIONALE – LIMBA ȘI LITERATURA ROMÂNĂ, LIMBI CLASICE, NEOGREACĂ, ITALIANĂ MATERNĂ ȘI ARMEANĂ</dc:title>
  <dc:creator>Mina Rusu</dc:creator>
  <cp:lastModifiedBy>Mina Rusu</cp:lastModifiedBy>
  <cp:revision>65</cp:revision>
  <dcterms:created xsi:type="dcterms:W3CDTF">2018-09-10T05:01:12Z</dcterms:created>
  <dcterms:modified xsi:type="dcterms:W3CDTF">2018-09-13T11:00:30Z</dcterms:modified>
</cp:coreProperties>
</file>