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2"/>
  </p:notesMasterIdLst>
  <p:sldIdLst>
    <p:sldId id="256" r:id="rId2"/>
    <p:sldId id="269" r:id="rId3"/>
    <p:sldId id="288" r:id="rId4"/>
    <p:sldId id="289" r:id="rId5"/>
    <p:sldId id="259" r:id="rId6"/>
    <p:sldId id="290" r:id="rId7"/>
    <p:sldId id="260" r:id="rId8"/>
    <p:sldId id="261" r:id="rId9"/>
    <p:sldId id="283" r:id="rId10"/>
    <p:sldId id="265" r:id="rId11"/>
  </p:sldIdLst>
  <p:sldSz cx="12192000" cy="6858000"/>
  <p:notesSz cx="6735763" cy="9866313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591" autoAdjust="0"/>
  </p:normalViewPr>
  <p:slideViewPr>
    <p:cSldViewPr snapToGrid="0">
      <p:cViewPr varScale="1">
        <p:scale>
          <a:sx n="110" d="100"/>
          <a:sy n="110" d="100"/>
        </p:scale>
        <p:origin x="-55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BDA379-4C7A-42C1-8F3B-249A7AE66455}" type="datetimeFigureOut">
              <a:rPr lang="ro-RO" smtClean="0"/>
              <a:pPr/>
              <a:t>26.09.2018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688A31-E9B5-41D7-B192-DBA2D1FD5A22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xmlns="" val="1985733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26.09.2018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1444369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26.09.2018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3579587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26.09.2018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486726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26.09.2018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38744515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26.09.2018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7736034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26.09.2018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94439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26.09.2018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7265362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26.09.2018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1178546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26.09.2018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401086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26.09.2018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261975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26.09.2018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6332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26.09.2018</a:t>
            </a:fld>
            <a:endParaRPr lang="ro-RO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2685998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26.09.2018</a:t>
            </a:fld>
            <a:endParaRPr lang="ro-RO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3380391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26.09.2018</a:t>
            </a:fld>
            <a:endParaRPr lang="ro-RO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2599828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26.09.2018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2516550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B0070-6D11-4362-937B-6F544D6FD6FC}" type="datetimeFigureOut">
              <a:rPr lang="ro-RO" smtClean="0"/>
              <a:pPr/>
              <a:t>26.09.2018</a:t>
            </a:fld>
            <a:endParaRPr lang="ro-RO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551227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B0070-6D11-4362-937B-6F544D6FD6FC}" type="datetimeFigureOut">
              <a:rPr lang="ro-RO" smtClean="0"/>
              <a:pPr/>
              <a:t>26.09.2018</a:t>
            </a:fld>
            <a:endParaRPr lang="ro-RO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465B2E4-5D02-4446-B474-2C2D06EDA931}" type="slidenum">
              <a:rPr lang="ro-RO" smtClean="0"/>
              <a:pPr/>
              <a:t>‹#›</a:t>
            </a:fld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2405842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ograme.ise.ro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.ro/" TargetMode="External"/><Relationship Id="rId2" Type="http://schemas.openxmlformats.org/officeDocument/2006/relationships/hyperlink" Target="https://www.manuale.edu.ro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66699" y="1574075"/>
            <a:ext cx="8915399" cy="2262781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Calisto MT" panose="02040603050505030304" pitchFamily="18" charset="0"/>
              </a:rPr>
              <a:t>LIMBA </a:t>
            </a:r>
            <a:r>
              <a:rPr lang="ro-RO" dirty="0" smtClean="0">
                <a:latin typeface="Calisto MT" panose="02040603050505030304" pitchFamily="18" charset="0"/>
              </a:rPr>
              <a:t>Ș</a:t>
            </a:r>
            <a:r>
              <a:rPr lang="en-US" dirty="0" smtClean="0">
                <a:latin typeface="Calisto MT" panose="02040603050505030304" pitchFamily="18" charset="0"/>
              </a:rPr>
              <a:t>I LITERATURA </a:t>
            </a:r>
            <a:r>
              <a:rPr lang="ro-RO" dirty="0" smtClean="0">
                <a:latin typeface="Calisto MT" panose="02040603050505030304" pitchFamily="18" charset="0"/>
              </a:rPr>
              <a:t>ROMÂNĂ</a:t>
            </a:r>
            <a:endParaRPr lang="ro-RO" dirty="0">
              <a:latin typeface="Calisto MT" panose="0204060305050503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o-RO" dirty="0" smtClean="0"/>
          </a:p>
        </p:txBody>
      </p:sp>
    </p:spTree>
    <p:extLst>
      <p:ext uri="{BB962C8B-B14F-4D97-AF65-F5344CB8AC3E}">
        <p14:creationId xmlns:p14="http://schemas.microsoft.com/office/powerpoint/2010/main" xmlns="" val="21566219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644435" y="-966651"/>
            <a:ext cx="8804956" cy="437076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Calisto MT" panose="02040603050505030304" pitchFamily="18" charset="0"/>
              </a:rPr>
              <a:t>SPOR </a:t>
            </a:r>
            <a:r>
              <a:rPr lang="ro-RO" dirty="0" smtClean="0">
                <a:latin typeface="Calisto MT" panose="02040603050505030304" pitchFamily="18" charset="0"/>
              </a:rPr>
              <a:t>ȘI OAMENI BUNI ALĂTURI ÎN ANUL ȘCOLAR 2018 – 2019!</a:t>
            </a:r>
            <a:endParaRPr lang="ro-RO" dirty="0">
              <a:latin typeface="Calisto MT" panose="02040603050505030304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2589213" y="4033157"/>
            <a:ext cx="8915400" cy="1878065"/>
          </a:xfrm>
        </p:spPr>
        <p:txBody>
          <a:bodyPr>
            <a:normAutofit/>
          </a:bodyPr>
          <a:lstStyle/>
          <a:p>
            <a:endParaRPr lang="ro-RO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sto MT" panose="02040603050505030304" pitchFamily="18" charset="0"/>
              <a:ea typeface="+mj-ea"/>
              <a:cs typeface="+mj-cs"/>
            </a:endParaRPr>
          </a:p>
          <a:p>
            <a:endParaRPr lang="ro-RO" sz="2400" dirty="0">
              <a:solidFill>
                <a:schemeClr val="tx1">
                  <a:lumMod val="85000"/>
                  <a:lumOff val="15000"/>
                </a:schemeClr>
              </a:solidFill>
              <a:latin typeface="Calisto MT" panose="02040603050505030304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66639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2587" y="624110"/>
            <a:ext cx="9972026" cy="150949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o-RO" altLang="ro-RO" dirty="0" smtClean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en-US" altLang="ro-RO" dirty="0" smtClean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ADRUL NORMATIV PRIVIND ORGANIZAREA </a:t>
            </a:r>
            <a:r>
              <a:rPr lang="ro-RO" altLang="ro-RO" dirty="0" smtClean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 smtClean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PROCESULUI DE</a:t>
            </a:r>
            <a:r>
              <a:rPr lang="ro-RO" altLang="ro-RO" dirty="0" smtClean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o-RO" dirty="0" smtClean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ÎNVĂȚĂMÂNT </a:t>
            </a:r>
            <a:r>
              <a:rPr lang="ro-RO" altLang="ro-RO" dirty="0" smtClean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o-RO" altLang="ro-RO" dirty="0" smtClean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ro-RO" dirty="0" smtClean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ANUL ȘCOLAR 201</a:t>
            </a:r>
            <a:r>
              <a:rPr lang="ro-RO" altLang="ro-RO" dirty="0" smtClean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  <a:r>
              <a:rPr lang="en-US" altLang="ro-RO" dirty="0" smtClean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-201</a:t>
            </a:r>
            <a:r>
              <a:rPr lang="ro-RO" altLang="ro-RO" dirty="0" smtClean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r>
              <a:rPr lang="en-US" altLang="ro-RO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altLang="ro-RO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o-RO" altLang="ro-RO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o-RO" altLang="ro-RO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o-RO" altLang="ro-RO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462" y="2286000"/>
            <a:ext cx="10384150" cy="4229100"/>
          </a:xfrm>
        </p:spPr>
        <p:txBody>
          <a:bodyPr>
            <a:noAutofit/>
          </a:bodyPr>
          <a:lstStyle/>
          <a:p>
            <a:pPr marL="0" indent="0">
              <a:buClr>
                <a:srgbClr val="FFFF99"/>
              </a:buClr>
              <a:buNone/>
              <a:defRPr/>
            </a:pPr>
            <a:endParaRPr lang="ro-RO" sz="2000" dirty="0" smtClean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ro-RO" sz="2000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S</a:t>
            </a:r>
            <a:r>
              <a:rPr lang="en-US" sz="2000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tructura</a:t>
            </a:r>
            <a:r>
              <a:rPr lang="en-US" sz="20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anului</a:t>
            </a:r>
            <a:r>
              <a:rPr lang="en-US" sz="20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şcolar</a:t>
            </a:r>
            <a:r>
              <a:rPr lang="en-US" sz="20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it-IT" sz="20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201</a:t>
            </a:r>
            <a:r>
              <a:rPr lang="ro-RO" sz="20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  <a:r>
              <a:rPr lang="it-IT" sz="20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-201</a:t>
            </a:r>
            <a:r>
              <a:rPr lang="ro-RO" sz="20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 </a:t>
            </a:r>
            <a:r>
              <a:rPr lang="ro-RO" sz="2000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- </a:t>
            </a:r>
            <a:r>
              <a:rPr lang="ro-RO" altLang="en-US" sz="20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en-US" altLang="en-US" sz="20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MEN </a:t>
            </a:r>
            <a:r>
              <a:rPr lang="ro-RO" altLang="en-US" sz="20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nr.</a:t>
            </a:r>
            <a:r>
              <a:rPr lang="ro-RO" sz="20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sz="2000" dirty="0" smtClean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3.220/19.02.2018;</a:t>
            </a:r>
            <a:endParaRPr lang="ro-RO" sz="2000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ro-RO" sz="2000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Planuri-cadru pentru gimnaziu - </a:t>
            </a:r>
            <a:r>
              <a:rPr lang="ro-RO" altLang="ro-RO" sz="2000" dirty="0">
                <a:latin typeface="Calisto MT" panose="02040603050505030304" pitchFamily="18" charset="0"/>
                <a:cs typeface="Tahoma" panose="020B0604030504040204" pitchFamily="34" charset="0"/>
              </a:rPr>
              <a:t>OMENCS nr. </a:t>
            </a:r>
            <a:r>
              <a:rPr lang="ro-RO" altLang="ro-RO" sz="2000" dirty="0" smtClean="0">
                <a:latin typeface="Calisto MT" panose="02040603050505030304" pitchFamily="18" charset="0"/>
                <a:cs typeface="Tahoma" panose="020B0604030504040204" pitchFamily="34" charset="0"/>
              </a:rPr>
              <a:t>3590/5.04.2016 – revizuite și completate prin OMEN nr. 4221/2018 </a:t>
            </a:r>
            <a:r>
              <a:rPr lang="ro-RO" sz="20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privind modificarea Anexelor 2-7 ale Ordinului ministrului </a:t>
            </a:r>
            <a:r>
              <a:rPr lang="ro-RO" sz="2000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educaţiei</a:t>
            </a:r>
            <a:r>
              <a:rPr lang="ro-RO" sz="20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sz="2000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naţionale</a:t>
            </a:r>
            <a:r>
              <a:rPr lang="ro-RO" sz="20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nr. 3590/2016, privind aprobarea planurilor-cadru de </a:t>
            </a:r>
            <a:r>
              <a:rPr lang="ro-RO" sz="2000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învăţământ</a:t>
            </a:r>
            <a:r>
              <a:rPr lang="ro-RO" sz="20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pentru </a:t>
            </a:r>
            <a:r>
              <a:rPr lang="ro-RO" sz="2000" dirty="0" err="1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învăţământul</a:t>
            </a:r>
            <a:r>
              <a:rPr lang="ro-RO" sz="2000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gimnazial </a:t>
            </a:r>
            <a:r>
              <a:rPr lang="ro-RO" sz="2000" dirty="0" smtClean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  <a:endParaRPr lang="ro-RO" altLang="ro-RO" sz="2000" dirty="0" smtClean="0"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ro-RO" altLang="ro-RO" sz="2000" dirty="0" smtClean="0"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en-US" altLang="ro-RO" sz="2000" dirty="0" smtClean="0">
                <a:latin typeface="Calisto MT" panose="02040603050505030304" pitchFamily="18" charset="0"/>
                <a:cs typeface="Tahoma" panose="020B0604030504040204" pitchFamily="34" charset="0"/>
              </a:rPr>
              <a:t>Plan</a:t>
            </a:r>
            <a:r>
              <a:rPr lang="ro-RO" altLang="ro-RO" sz="2000" dirty="0" smtClean="0">
                <a:latin typeface="Calisto MT" panose="02040603050505030304" pitchFamily="18" charset="0"/>
                <a:cs typeface="Tahoma" panose="020B0604030504040204" pitchFamily="34" charset="0"/>
              </a:rPr>
              <a:t>uri </a:t>
            </a:r>
            <a:r>
              <a:rPr lang="en-US" altLang="ro-RO" sz="2000" dirty="0" smtClean="0">
                <a:latin typeface="Calisto MT" panose="02040603050505030304" pitchFamily="18" charset="0"/>
                <a:cs typeface="Tahoma" panose="020B0604030504040204" pitchFamily="34" charset="0"/>
              </a:rPr>
              <a:t>-</a:t>
            </a:r>
            <a:r>
              <a:rPr lang="en-US" altLang="ro-RO" sz="2000" dirty="0" err="1" smtClean="0">
                <a:latin typeface="Calisto MT" panose="02040603050505030304" pitchFamily="18" charset="0"/>
                <a:cs typeface="Tahoma" panose="020B0604030504040204" pitchFamily="34" charset="0"/>
              </a:rPr>
              <a:t>cadru</a:t>
            </a:r>
            <a:r>
              <a:rPr lang="en-US" altLang="ro-RO" sz="2000" dirty="0" smtClean="0">
                <a:latin typeface="Calisto MT" panose="02040603050505030304" pitchFamily="18" charset="0"/>
                <a:cs typeface="Tahoma" panose="020B0604030504040204" pitchFamily="34" charset="0"/>
              </a:rPr>
              <a:t> </a:t>
            </a:r>
            <a:r>
              <a:rPr lang="en-US" altLang="ro-RO" sz="2000" dirty="0">
                <a:latin typeface="Calisto MT" panose="02040603050505030304" pitchFamily="18" charset="0"/>
                <a:cs typeface="Tahoma" panose="020B0604030504040204" pitchFamily="34" charset="0"/>
              </a:rPr>
              <a:t>de </a:t>
            </a:r>
            <a:r>
              <a:rPr lang="ro-RO" altLang="ro-RO" sz="2000" dirty="0">
                <a:latin typeface="Calisto MT" panose="02040603050505030304" pitchFamily="18" charset="0"/>
                <a:cs typeface="Tahoma" panose="020B0604030504040204" pitchFamily="34" charset="0"/>
              </a:rPr>
              <a:t>învățământ </a:t>
            </a:r>
            <a:r>
              <a:rPr lang="ro-RO" altLang="ro-RO" sz="2000" dirty="0" smtClean="0">
                <a:latin typeface="Calisto MT" panose="02040603050505030304" pitchFamily="18" charset="0"/>
                <a:cs typeface="Tahoma" panose="020B0604030504040204" pitchFamily="34" charset="0"/>
              </a:rPr>
              <a:t>pentru liceu</a:t>
            </a:r>
            <a:r>
              <a:rPr lang="ro-RO" altLang="ro-RO" sz="20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altLang="ro-RO" sz="2000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– </a:t>
            </a:r>
            <a:r>
              <a:rPr lang="ro-RO" altLang="ro-RO" sz="2000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www.programe.ise.ro</a:t>
            </a:r>
            <a:r>
              <a:rPr lang="ro-RO" altLang="ro-RO" sz="2000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ro-RO" sz="2000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Programe școlare -  </a:t>
            </a:r>
            <a:r>
              <a:rPr lang="ro-RO" altLang="ro-RO" sz="2000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  <a:hlinkClick r:id="rId2"/>
              </a:rPr>
              <a:t>www.programe.ise.ro</a:t>
            </a:r>
            <a:r>
              <a:rPr lang="ro-RO" altLang="ro-RO" sz="2000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  <a:endParaRPr lang="ro-RO" altLang="ro-RO" sz="2000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ü"/>
              <a:defRPr/>
            </a:pPr>
            <a:r>
              <a:rPr lang="ro-RO" sz="2000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ROFUIP – modificat și completat prin OMEN nr. 3027/2018 – modificarea și completarea art. 66 – privind </a:t>
            </a:r>
            <a:r>
              <a:rPr lang="ro-RO" sz="2000" dirty="0" err="1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atributiile</a:t>
            </a:r>
            <a:r>
              <a:rPr lang="ro-RO" sz="2000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catedrelor/comisiilor metodice </a:t>
            </a:r>
            <a:r>
              <a:rPr lang="ro-RO" sz="20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î</a:t>
            </a:r>
            <a:r>
              <a:rPr lang="ro-RO" sz="2000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n elaborarea ofertei CDȘ și selectarea auxiliarelor didactice și a mijloacelor de învățământ</a:t>
            </a:r>
            <a:endParaRPr lang="ro-RO" sz="2000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o-RO" sz="2000" dirty="0"/>
          </a:p>
        </p:txBody>
      </p:sp>
    </p:spTree>
    <p:extLst>
      <p:ext uri="{BB962C8B-B14F-4D97-AF65-F5344CB8AC3E}">
        <p14:creationId xmlns:p14="http://schemas.microsoft.com/office/powerpoint/2010/main" xmlns="" val="1511116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2615" y="624109"/>
            <a:ext cx="10181998" cy="1784239"/>
          </a:xfrm>
        </p:spPr>
        <p:txBody>
          <a:bodyPr>
            <a:normAutofit fontScale="90000"/>
          </a:bodyPr>
          <a:lstStyle/>
          <a:p>
            <a:pPr algn="ctr"/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ADRUL NORMATIV PRIVIND </a:t>
            </a:r>
            <a:r>
              <a:rPr lang="en-US" altLang="ro-RO" dirty="0" smtClean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ORGANIZAREA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altLang="ro-RO" dirty="0" smtClean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EXAMENELOR NAȚIONALE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ro-RO" dirty="0" smtClean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ANUL 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ȘCOLAR 201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8</a:t>
            </a:r>
            <a:r>
              <a:rPr lang="en-US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-201</a:t>
            </a:r>
            <a:r>
              <a:rPr lang="ro-RO" altLang="ro-RO" dirty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1228" y="2266682"/>
            <a:ext cx="9083384" cy="4121238"/>
          </a:xfrm>
        </p:spPr>
        <p:txBody>
          <a:bodyPr/>
          <a:lstStyle/>
          <a:p>
            <a:r>
              <a:rPr lang="en-US" sz="28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Metodologii</a:t>
            </a:r>
            <a:r>
              <a:rPr lang="en-US" sz="28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sz="28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ale </a:t>
            </a:r>
            <a:r>
              <a:rPr lang="en-US" sz="28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examene</a:t>
            </a:r>
            <a:r>
              <a:rPr lang="ro-RO" sz="28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lor</a:t>
            </a:r>
            <a:r>
              <a:rPr lang="en-US" sz="28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8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na</a:t>
            </a:r>
            <a:r>
              <a:rPr lang="ro-RO" sz="28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ţ</a:t>
            </a:r>
            <a:r>
              <a:rPr lang="en-US" sz="2800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ionale</a:t>
            </a:r>
            <a:r>
              <a:rPr lang="en-US" sz="28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sz="2800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pentru anul școlar 2018 -</a:t>
            </a:r>
            <a:r>
              <a:rPr lang="en-US" sz="2800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201</a:t>
            </a:r>
            <a:r>
              <a:rPr lang="ro-RO" sz="2800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9</a:t>
            </a:r>
          </a:p>
          <a:p>
            <a:endParaRPr lang="ro-RO" sz="2800" dirty="0"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o-RO" altLang="ro-RO" sz="2400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Examenul național de evaluare națională </a:t>
            </a:r>
            <a:r>
              <a:rPr lang="ro-RO" altLang="ro-RO" sz="2400" i="1" dirty="0" smtClean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– </a:t>
            </a:r>
            <a:r>
              <a:rPr lang="ro-RO" altLang="ro-RO" sz="2400" dirty="0" smtClean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OMEN nr. </a:t>
            </a:r>
            <a:r>
              <a:rPr lang="en-US" altLang="ro-RO" sz="2400" dirty="0" smtClean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4813/29.08.2018</a:t>
            </a:r>
            <a:endParaRPr lang="ro-RO" altLang="ro-RO" sz="2400" dirty="0">
              <a:solidFill>
                <a:schemeClr val="tx1"/>
              </a:solidFill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r>
              <a:rPr lang="ro-RO" altLang="ro-RO" sz="2400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Admiterea în învățământul liceal și profesional de stat </a:t>
            </a:r>
            <a:r>
              <a:rPr lang="ro-RO" altLang="ro-RO" sz="2400" i="1" dirty="0" smtClean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– </a:t>
            </a:r>
            <a:r>
              <a:rPr lang="ro-RO" altLang="ro-RO" sz="2400" dirty="0" smtClean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OMEN nr. </a:t>
            </a:r>
            <a:r>
              <a:rPr lang="en-US" altLang="ro-RO" sz="2400" dirty="0" smtClean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4829/30.08.2018</a:t>
            </a:r>
            <a:endParaRPr lang="ro-RO" altLang="ro-RO" sz="2400" dirty="0">
              <a:solidFill>
                <a:schemeClr val="tx1"/>
              </a:solidFill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r>
              <a:rPr lang="ro-RO" altLang="ro-RO" sz="2400" i="1" dirty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Examenul național de bacalaureat  </a:t>
            </a:r>
            <a:r>
              <a:rPr lang="ro-RO" altLang="ro-RO" sz="2400" i="1" dirty="0" smtClean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- </a:t>
            </a:r>
            <a:r>
              <a:rPr lang="ro-RO" altLang="ro-RO" sz="2400" dirty="0" smtClean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OMEN nr. </a:t>
            </a:r>
            <a:r>
              <a:rPr lang="en-US" altLang="ro-RO" sz="2400" dirty="0" smtClean="0">
                <a:solidFill>
                  <a:schemeClr val="tx1"/>
                </a:solidFill>
                <a:latin typeface="Calisto MT" panose="02040603050505030304" pitchFamily="18" charset="0"/>
                <a:cs typeface="Tahoma" panose="020B0604030504040204" pitchFamily="34" charset="0"/>
              </a:rPr>
              <a:t>4830/30.08.2018</a:t>
            </a:r>
            <a:endParaRPr lang="en-US" altLang="ro-RO" sz="2400" dirty="0">
              <a:solidFill>
                <a:schemeClr val="tx1"/>
              </a:solidFill>
              <a:latin typeface="Calisto MT" panose="02040603050505030304" pitchFamily="18" charset="0"/>
              <a:cs typeface="Tahoma" panose="020B0604030504040204" pitchFamily="34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2195965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8137" y="449938"/>
            <a:ext cx="8865915" cy="1683662"/>
          </a:xfrm>
        </p:spPr>
        <p:txBody>
          <a:bodyPr>
            <a:normAutofit fontScale="90000"/>
          </a:bodyPr>
          <a:lstStyle/>
          <a:p>
            <a:pPr algn="ctr"/>
            <a:r>
              <a:rPr lang="ro-RO" altLang="en-US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o-RO" altLang="en-US" dirty="0" smtClean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O</a:t>
            </a:r>
            <a:r>
              <a:rPr lang="it-IT" altLang="en-US" dirty="0" smtClean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FERTA NAŢIONALĂ PENTRU MANUALE</a:t>
            </a:r>
            <a:r>
              <a:rPr lang="ro-RO" altLang="en-US" dirty="0" smtClean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 </a:t>
            </a:r>
            <a:r>
              <a:rPr lang="it-IT" altLang="en-US" dirty="0" smtClean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ȘCOLARE</a:t>
            </a:r>
            <a:r>
              <a:rPr lang="ro-RO" altLang="en-US" dirty="0" smtClean="0">
                <a:solidFill>
                  <a:schemeClr val="tx1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, AUXILIARE DIDACTICE</a:t>
            </a:r>
            <a:r>
              <a:rPr lang="en-US" alt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8700" y="2133600"/>
            <a:ext cx="10475912" cy="3777622"/>
          </a:xfrm>
        </p:spPr>
        <p:txBody>
          <a:bodyPr/>
          <a:lstStyle/>
          <a:p>
            <a:pPr>
              <a:buSzPct val="70000"/>
              <a:defRPr/>
            </a:pPr>
            <a:r>
              <a:rPr lang="ro-RO" sz="2400" dirty="0" smtClean="0">
                <a:solidFill>
                  <a:schemeClr val="tx1"/>
                </a:solidFill>
                <a:latin typeface="Calisto MT" panose="02040603050505030304" pitchFamily="18" charset="0"/>
                <a:cs typeface="Tahoma" pitchFamily="34" charset="0"/>
              </a:rPr>
              <a:t>Catalogul </a:t>
            </a:r>
            <a:r>
              <a:rPr lang="ro-RO" sz="2400" dirty="0">
                <a:solidFill>
                  <a:schemeClr val="tx1"/>
                </a:solidFill>
                <a:latin typeface="Calisto MT" panose="02040603050505030304" pitchFamily="18" charset="0"/>
                <a:cs typeface="Tahoma" pitchFamily="34" charset="0"/>
              </a:rPr>
              <a:t>manualelor școlare valabile  în  anul </a:t>
            </a:r>
            <a:r>
              <a:rPr lang="ro-RO" sz="2400" dirty="0" err="1">
                <a:solidFill>
                  <a:schemeClr val="tx1"/>
                </a:solidFill>
                <a:latin typeface="Calisto MT" panose="02040603050505030304" pitchFamily="18" charset="0"/>
                <a:cs typeface="Tahoma" pitchFamily="34" charset="0"/>
              </a:rPr>
              <a:t>şcolar</a:t>
            </a:r>
            <a:r>
              <a:rPr lang="ro-RO" sz="2400" dirty="0">
                <a:solidFill>
                  <a:schemeClr val="tx1"/>
                </a:solidFill>
                <a:latin typeface="Calisto MT" panose="02040603050505030304" pitchFamily="18" charset="0"/>
                <a:cs typeface="Tahoma" pitchFamily="34" charset="0"/>
              </a:rPr>
              <a:t> </a:t>
            </a:r>
            <a:r>
              <a:rPr lang="ro-RO" sz="2400" dirty="0" smtClean="0">
                <a:solidFill>
                  <a:schemeClr val="tx1"/>
                </a:solidFill>
                <a:latin typeface="Calisto MT" panose="02040603050505030304" pitchFamily="18" charset="0"/>
                <a:cs typeface="Tahoma" pitchFamily="34" charset="0"/>
              </a:rPr>
              <a:t>2018-2019 </a:t>
            </a:r>
            <a:r>
              <a:rPr lang="ro-RO" sz="2400" dirty="0">
                <a:solidFill>
                  <a:schemeClr val="tx1"/>
                </a:solidFill>
                <a:latin typeface="Calisto MT" panose="02040603050505030304" pitchFamily="18" charset="0"/>
                <a:cs typeface="Tahoma" pitchFamily="34" charset="0"/>
              </a:rPr>
              <a:t>(retipări</a:t>
            </a:r>
            <a:r>
              <a:rPr lang="en-US" sz="2400" dirty="0" err="1">
                <a:solidFill>
                  <a:schemeClr val="tx1"/>
                </a:solidFill>
                <a:latin typeface="Calisto MT" panose="02040603050505030304" pitchFamily="18" charset="0"/>
                <a:cs typeface="Tahoma" pitchFamily="34" charset="0"/>
              </a:rPr>
              <a:t>ri</a:t>
            </a:r>
            <a:r>
              <a:rPr lang="en-US" sz="2400" dirty="0">
                <a:solidFill>
                  <a:schemeClr val="tx1"/>
                </a:solidFill>
                <a:latin typeface="Calisto MT" panose="02040603050505030304" pitchFamily="18" charset="0"/>
                <a:cs typeface="Tahoma" pitchFamily="34" charset="0"/>
              </a:rPr>
              <a:t> </a:t>
            </a:r>
            <a:r>
              <a:rPr lang="ro-RO" sz="2400" dirty="0">
                <a:solidFill>
                  <a:schemeClr val="tx1"/>
                </a:solidFill>
                <a:latin typeface="Calisto MT" panose="02040603050505030304" pitchFamily="18" charset="0"/>
                <a:cs typeface="Tahoma" pitchFamily="34" charset="0"/>
              </a:rPr>
              <a:t>cls. </a:t>
            </a:r>
            <a:r>
              <a:rPr lang="ro-RO" sz="2400" dirty="0" smtClean="0">
                <a:solidFill>
                  <a:schemeClr val="tx1"/>
                </a:solidFill>
                <a:latin typeface="Calisto MT" panose="02040603050505030304" pitchFamily="18" charset="0"/>
                <a:cs typeface="Tahoma" pitchFamily="34" charset="0"/>
              </a:rPr>
              <a:t>I-V și clasele VI-XII</a:t>
            </a:r>
            <a:r>
              <a:rPr lang="ro-RO" sz="2400" dirty="0">
                <a:solidFill>
                  <a:schemeClr val="tx1"/>
                </a:solidFill>
                <a:latin typeface="Calisto MT" panose="02040603050505030304" pitchFamily="18" charset="0"/>
                <a:cs typeface="Tahoma" pitchFamily="34" charset="0"/>
              </a:rPr>
              <a:t>)  poate fi accesat la adresa</a:t>
            </a:r>
            <a:r>
              <a:rPr lang="ro-RO" sz="2400" dirty="0" smtClean="0">
                <a:solidFill>
                  <a:schemeClr val="tx1"/>
                </a:solidFill>
                <a:latin typeface="Calisto MT" panose="02040603050505030304" pitchFamily="18" charset="0"/>
                <a:cs typeface="Tahoma" pitchFamily="34" charset="0"/>
              </a:rPr>
              <a:t>: www.rocnee.eu	</a:t>
            </a:r>
          </a:p>
          <a:p>
            <a:pPr>
              <a:buSzPct val="70000"/>
              <a:defRPr/>
            </a:pPr>
            <a:r>
              <a:rPr lang="ro-RO" sz="2400" dirty="0" smtClean="0">
                <a:solidFill>
                  <a:schemeClr val="tx1"/>
                </a:solidFill>
                <a:latin typeface="Calisto MT" panose="02040603050505030304" pitchFamily="18" charset="0"/>
                <a:cs typeface="Tahoma" pitchFamily="34" charset="0"/>
              </a:rPr>
              <a:t>Manuale școlare digitale - </a:t>
            </a:r>
            <a:r>
              <a:rPr lang="ro-RO" sz="2400" i="1" dirty="0">
                <a:solidFill>
                  <a:schemeClr val="tx1"/>
                </a:solidFill>
                <a:latin typeface="Calisto MT" panose="02040603050505030304" pitchFamily="18" charset="0"/>
              </a:rPr>
              <a:t>Manuale școlare - </a:t>
            </a:r>
            <a:r>
              <a:rPr lang="ro-RO" sz="2400" i="1" dirty="0">
                <a:solidFill>
                  <a:schemeClr val="tx1"/>
                </a:solidFill>
                <a:latin typeface="Calisto MT" panose="02040603050505030304" pitchFamily="18" charset="0"/>
                <a:hlinkClick r:id="rId2"/>
              </a:rPr>
              <a:t>https://</a:t>
            </a:r>
            <a:r>
              <a:rPr lang="ro-RO" sz="2400" i="1" dirty="0" smtClean="0">
                <a:solidFill>
                  <a:schemeClr val="tx1"/>
                </a:solidFill>
                <a:latin typeface="Calisto MT" panose="02040603050505030304" pitchFamily="18" charset="0"/>
                <a:hlinkClick r:id="rId2"/>
              </a:rPr>
              <a:t>www.manuale.edu.ro</a:t>
            </a:r>
            <a:r>
              <a:rPr lang="ro-RO" sz="2400" dirty="0" smtClean="0">
                <a:solidFill>
                  <a:schemeClr val="tx1"/>
                </a:solidFill>
                <a:latin typeface="Calisto MT" panose="02040603050505030304" pitchFamily="18" charset="0"/>
                <a:hlinkClick r:id="rId2"/>
              </a:rPr>
              <a:t>/</a:t>
            </a:r>
            <a:endParaRPr lang="ro-RO" sz="2400" dirty="0" smtClean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>
              <a:buSzPct val="70000"/>
              <a:defRPr/>
            </a:pPr>
            <a:r>
              <a:rPr lang="ro-RO" sz="24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Lista auxiliarelor didactice aprobate de MEN – </a:t>
            </a:r>
            <a:r>
              <a:rPr lang="ro-RO" sz="2400" dirty="0" smtClean="0">
                <a:solidFill>
                  <a:schemeClr val="tx1"/>
                </a:solidFill>
                <a:latin typeface="Calisto MT" panose="02040603050505030304" pitchFamily="18" charset="0"/>
                <a:hlinkClick r:id="rId3"/>
              </a:rPr>
              <a:t>www.edu.ro</a:t>
            </a:r>
            <a:r>
              <a:rPr lang="ro-RO" sz="24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 (Învățământ preuniversitar)</a:t>
            </a:r>
          </a:p>
          <a:p>
            <a:pPr>
              <a:buSzPct val="70000"/>
              <a:defRPr/>
            </a:pPr>
            <a:r>
              <a:rPr lang="ro-RO" sz="24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Lista mijloacelor de învățământ aprobate de MEN </a:t>
            </a:r>
            <a:r>
              <a:rPr lang="ro-RO" sz="2400" dirty="0">
                <a:solidFill>
                  <a:schemeClr val="tx1"/>
                </a:solidFill>
                <a:latin typeface="Calisto MT" panose="02040603050505030304" pitchFamily="18" charset="0"/>
              </a:rPr>
              <a:t>- </a:t>
            </a:r>
            <a:r>
              <a:rPr lang="ro-RO" sz="24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www.edu.ro</a:t>
            </a:r>
            <a:endParaRPr lang="ro-RO" sz="2400" dirty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>
              <a:buSzPct val="70000"/>
              <a:defRPr/>
            </a:pPr>
            <a:endParaRPr lang="ro-RO" sz="2400" dirty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>
              <a:buSzPct val="70000"/>
              <a:defRPr/>
            </a:pPr>
            <a:endParaRPr lang="ro-RO" dirty="0" smtClean="0">
              <a:solidFill>
                <a:srgbClr val="FF0000"/>
              </a:solidFill>
              <a:latin typeface="Calisto MT" panose="02040603050505030304" pitchFamily="18" charset="0"/>
              <a:cs typeface="Tahoma" pitchFamily="34" charset="0"/>
            </a:endParaRPr>
          </a:p>
          <a:p>
            <a:pPr marL="273050" indent="-273050">
              <a:buSzPct val="70000"/>
              <a:buNone/>
              <a:defRPr/>
            </a:pPr>
            <a:endParaRPr lang="ro-RO" dirty="0" smtClean="0">
              <a:solidFill>
                <a:srgbClr val="FF0000"/>
              </a:solidFill>
              <a:latin typeface="Calisto MT" panose="02040603050505030304" pitchFamily="18" charset="0"/>
              <a:cs typeface="Tahoma" pitchFamily="34" charset="0"/>
            </a:endParaRPr>
          </a:p>
          <a:p>
            <a:pPr marL="273050" indent="-273050">
              <a:buSzPct val="70000"/>
              <a:buNone/>
              <a:defRPr/>
            </a:pPr>
            <a:endParaRPr lang="ro-RO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0301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2857" y="624110"/>
            <a:ext cx="9871755" cy="1253676"/>
          </a:xfrm>
        </p:spPr>
        <p:txBody>
          <a:bodyPr>
            <a:normAutofit fontScale="90000"/>
          </a:bodyPr>
          <a:lstStyle/>
          <a:p>
            <a:pPr algn="ctr"/>
            <a:r>
              <a:rPr lang="ro-RO" dirty="0" smtClean="0">
                <a:latin typeface="Calisto MT" panose="02040603050505030304" pitchFamily="18" charset="0"/>
              </a:rPr>
              <a:t>PRIORITĂȚI EDUCAȚIONALE ÎN PROCESUL DE ÎNVĂȚARE – PREDARE - EVALUARE</a:t>
            </a:r>
            <a:endParaRPr lang="ro-RO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6815" y="2133599"/>
            <a:ext cx="11217728" cy="4250871"/>
          </a:xfrm>
        </p:spPr>
        <p:txBody>
          <a:bodyPr>
            <a:normAutofit/>
          </a:bodyPr>
          <a:lstStyle/>
          <a:p>
            <a:r>
              <a:rPr lang="ro-RO" sz="2000" b="1" dirty="0" smtClean="0">
                <a:latin typeface="Calisto MT" panose="02040603050505030304" pitchFamily="18" charset="0"/>
              </a:rPr>
              <a:t>PREDAREA – ÎNVĂȚAREA – FORMAREA COMPETENȚELOR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2000" dirty="0" err="1" smtClean="0">
                <a:latin typeface="Calisto MT" panose="02040603050505030304" pitchFamily="18" charset="0"/>
              </a:rPr>
              <a:t>Centrarea</a:t>
            </a:r>
            <a:r>
              <a:rPr lang="en-US" sz="2000" dirty="0" smtClean="0">
                <a:latin typeface="Calisto MT" panose="02040603050505030304" pitchFamily="18" charset="0"/>
              </a:rPr>
              <a:t> pre</a:t>
            </a:r>
            <a:r>
              <a:rPr lang="ro-RO" sz="2000" dirty="0" smtClean="0">
                <a:latin typeface="Calisto MT" panose="02040603050505030304" pitchFamily="18" charset="0"/>
              </a:rPr>
              <a:t>dării pe formarea competențelor;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sz="2000" dirty="0" smtClean="0">
                <a:latin typeface="Calisto MT" panose="02040603050505030304" pitchFamily="18" charset="0"/>
              </a:rPr>
              <a:t>Relaționarea formării competențelor cu evaluarea acestora;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sz="2000" dirty="0" smtClean="0">
                <a:latin typeface="Calisto MT" panose="02040603050505030304" pitchFamily="18" charset="0"/>
              </a:rPr>
              <a:t>Utilizarea conținutului științific corect;</a:t>
            </a:r>
            <a:endParaRPr lang="en-US" sz="2000" dirty="0" smtClean="0">
              <a:latin typeface="Calisto MT" panose="02040603050505030304" pitchFamily="18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2000" dirty="0" err="1" smtClean="0">
                <a:latin typeface="Calisto MT" panose="02040603050505030304" pitchFamily="18" charset="0"/>
              </a:rPr>
              <a:t>Accentuarea</a:t>
            </a:r>
            <a:r>
              <a:rPr lang="en-US" sz="2000" dirty="0" smtClean="0">
                <a:latin typeface="Calisto MT" panose="02040603050505030304" pitchFamily="18" charset="0"/>
              </a:rPr>
              <a:t> </a:t>
            </a:r>
            <a:r>
              <a:rPr lang="en-US" sz="2000" dirty="0" err="1" smtClean="0">
                <a:latin typeface="Calisto MT" panose="02040603050505030304" pitchFamily="18" charset="0"/>
              </a:rPr>
              <a:t>dimensiunii</a:t>
            </a:r>
            <a:r>
              <a:rPr lang="en-US" sz="2000" dirty="0" smtClean="0">
                <a:latin typeface="Calisto MT" panose="02040603050505030304" pitchFamily="18" charset="0"/>
              </a:rPr>
              <a:t> con</a:t>
            </a:r>
            <a:r>
              <a:rPr lang="ro-RO" sz="2000" dirty="0" smtClean="0">
                <a:latin typeface="Calisto MT" panose="02040603050505030304" pitchFamily="18" charset="0"/>
              </a:rPr>
              <a:t>ș</a:t>
            </a:r>
            <a:r>
              <a:rPr lang="en-US" sz="2000" dirty="0" err="1" smtClean="0">
                <a:latin typeface="Calisto MT" panose="02040603050505030304" pitchFamily="18" charset="0"/>
              </a:rPr>
              <a:t>tiente</a:t>
            </a:r>
            <a:r>
              <a:rPr lang="en-US" sz="2000" dirty="0" smtClean="0">
                <a:latin typeface="Calisto MT" panose="02040603050505030304" pitchFamily="18" charset="0"/>
              </a:rPr>
              <a:t> a </a:t>
            </a:r>
            <a:r>
              <a:rPr lang="ro-RO" sz="2000" dirty="0" smtClean="0">
                <a:latin typeface="Calisto MT" panose="02040603050505030304" pitchFamily="18" charset="0"/>
              </a:rPr>
              <a:t>î</a:t>
            </a:r>
            <a:r>
              <a:rPr lang="en-US" sz="2000" dirty="0" err="1" smtClean="0">
                <a:latin typeface="Calisto MT" panose="02040603050505030304" pitchFamily="18" charset="0"/>
              </a:rPr>
              <a:t>nv</a:t>
            </a:r>
            <a:r>
              <a:rPr lang="ro-RO" sz="2000" dirty="0" err="1" smtClean="0">
                <a:latin typeface="Calisto MT" panose="02040603050505030304" pitchFamily="18" charset="0"/>
              </a:rPr>
              <a:t>ăță</a:t>
            </a:r>
            <a:r>
              <a:rPr lang="en-US" sz="2000" dirty="0" err="1" smtClean="0">
                <a:latin typeface="Calisto MT" panose="02040603050505030304" pitchFamily="18" charset="0"/>
              </a:rPr>
              <a:t>rii</a:t>
            </a:r>
            <a:r>
              <a:rPr lang="ro-RO" sz="2000" dirty="0" smtClean="0">
                <a:latin typeface="Calisto MT" panose="02040603050505030304" pitchFamily="18" charset="0"/>
              </a:rPr>
              <a:t>, printr-o selectare relevantă a conținutului și o proiectare adecvată a activităților de învățare (facilitarea înțelegerii și interpretării textului, a analizei contrastive, a relaționării textului cu contextul, a relaționării propriului răspuns cu alte perspective existente, a identificării, interpretării și aprecierii valorii trăsăturilor distinctive ale unui text etc.);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o-RO" sz="2000" dirty="0">
                <a:latin typeface="Calisto MT" panose="02040603050505030304" pitchFamily="18" charset="0"/>
              </a:rPr>
              <a:t>Crearea unor contexte de învățare și elaborarea unor sarcini de lucru asociate cu exprimarea perspectivei personale și manifestarea creativității (care pot susține înțelegerea aprofundată a textului;</a:t>
            </a:r>
          </a:p>
          <a:p>
            <a:pPr>
              <a:buFont typeface="Wingdings" panose="05000000000000000000" pitchFamily="2" charset="2"/>
              <a:buChar char="ü"/>
            </a:pPr>
            <a:endParaRPr lang="ro-RO" dirty="0" smtClean="0">
              <a:latin typeface="Calisto MT" panose="0204060305050503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endParaRPr lang="ro-RO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6144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3871" y="624110"/>
            <a:ext cx="9920741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o-RO" dirty="0">
                <a:latin typeface="Calisto MT" panose="02040603050505030304" pitchFamily="18" charset="0"/>
              </a:rPr>
              <a:t>PRIORITĂȚI EDUCAȚIONALE ÎN PROCESUL DE ÎNVĂȚARE – PREDARE - EVALUARE</a:t>
            </a:r>
            <a:endParaRPr lang="ro-R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7443" y="2133600"/>
            <a:ext cx="10737169" cy="377762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o-RO" sz="2400" dirty="0" smtClean="0">
                <a:latin typeface="Calisto MT" panose="02040603050505030304" pitchFamily="18" charset="0"/>
              </a:rPr>
              <a:t>Utilizarea sarcinilor de lucru de tip </a:t>
            </a:r>
            <a:r>
              <a:rPr lang="ro-RO" sz="2400" i="1" dirty="0" smtClean="0">
                <a:latin typeface="Calisto MT" panose="02040603050505030304" pitchFamily="18" charset="0"/>
              </a:rPr>
              <a:t>teorie aplicată </a:t>
            </a:r>
            <a:r>
              <a:rPr lang="ro-RO" sz="2400" dirty="0" smtClean="0">
                <a:latin typeface="Calisto MT" panose="02040603050505030304" pitchFamily="18" charset="0"/>
              </a:rPr>
              <a:t>(în vederea susținerii învățării conștiente);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o-RO" sz="2400" dirty="0" smtClean="0">
                <a:latin typeface="Calisto MT" panose="02040603050505030304" pitchFamily="18" charset="0"/>
              </a:rPr>
              <a:t>Utilizarea </a:t>
            </a:r>
            <a:r>
              <a:rPr lang="ro-RO" sz="2400" dirty="0">
                <a:latin typeface="Calisto MT" panose="02040603050505030304" pitchFamily="18" charset="0"/>
              </a:rPr>
              <a:t>elementelor de noutate </a:t>
            </a:r>
            <a:r>
              <a:rPr lang="ro-RO" sz="2400" dirty="0" smtClean="0">
                <a:latin typeface="Calisto MT" panose="02040603050505030304" pitchFamily="18" charset="0"/>
              </a:rPr>
              <a:t>(exemple: suporturi </a:t>
            </a:r>
            <a:r>
              <a:rPr lang="ro-RO" sz="2400" dirty="0">
                <a:latin typeface="Calisto MT" panose="02040603050505030304" pitchFamily="18" charset="0"/>
              </a:rPr>
              <a:t>audio – video, sarcini de lucru diversificate, </a:t>
            </a:r>
            <a:r>
              <a:rPr lang="ro-RO" sz="2400" dirty="0" smtClean="0">
                <a:latin typeface="Calisto MT" panose="02040603050505030304" pitchFamily="18" charset="0"/>
              </a:rPr>
              <a:t>atipice </a:t>
            </a:r>
            <a:r>
              <a:rPr lang="ro-RO" sz="2400" dirty="0">
                <a:latin typeface="Calisto MT" panose="02040603050505030304" pitchFamily="18" charset="0"/>
              </a:rPr>
              <a:t>etc</a:t>
            </a:r>
            <a:r>
              <a:rPr lang="ro-RO" sz="2400" dirty="0" smtClean="0">
                <a:latin typeface="Calisto MT" panose="02040603050505030304" pitchFamily="18" charset="0"/>
              </a:rPr>
              <a:t>. – utilizarea citatelor din diferite opere pentru redactarea de  eseuri, relaționarea citatelor din diferite opere literare cu fapte de viață reale/cotidiene/articole/ filme contemporane, rescrierea unor fragmente din opere literare într-un alt gen/specie,  rescrierea unui fragment dintr-o altă perspectivă narat</a:t>
            </a:r>
            <a:r>
              <a:rPr lang="en-US" sz="2400" dirty="0" smtClean="0">
                <a:latin typeface="Calisto MT" panose="02040603050505030304" pitchFamily="18" charset="0"/>
              </a:rPr>
              <a:t>iv</a:t>
            </a:r>
            <a:r>
              <a:rPr lang="ro-RO" sz="2400" dirty="0" smtClean="0">
                <a:latin typeface="Calisto MT" panose="02040603050505030304" pitchFamily="18" charset="0"/>
              </a:rPr>
              <a:t>ă, definirea unor concepte noi, identificarea celor mai controversate, interesante, relevante X idei dintr-un text și motivarea selecției, caracterizarea personajelor prin identificarea preferințelor, dorințelor, temerilor, relațiilor cu alte personaje etc.).</a:t>
            </a:r>
          </a:p>
          <a:p>
            <a:pPr>
              <a:buFont typeface="Wingdings" panose="05000000000000000000" pitchFamily="2" charset="2"/>
              <a:buChar char="ü"/>
            </a:pPr>
            <a:endParaRPr lang="ro-RO" dirty="0">
              <a:latin typeface="Calisto MT" panose="02040603050505030304" pitchFamily="18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3233429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0971" y="624110"/>
            <a:ext cx="10263641" cy="1280890"/>
          </a:xfrm>
        </p:spPr>
        <p:txBody>
          <a:bodyPr>
            <a:normAutofit/>
          </a:bodyPr>
          <a:lstStyle/>
          <a:p>
            <a:pPr algn="ctr"/>
            <a:r>
              <a:rPr lang="ro-RO" dirty="0">
                <a:latin typeface="Calisto MT" panose="02040603050505030304" pitchFamily="18" charset="0"/>
              </a:rPr>
              <a:t>PRIORITĂȚI EDUCAȚIONALE ÎN PROCESUL DE ÎNVĂȚARE – PREDARE - EVALUARE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171" y="2133599"/>
            <a:ext cx="10949441" cy="4463143"/>
          </a:xfrm>
        </p:spPr>
        <p:txBody>
          <a:bodyPr>
            <a:normAutofit fontScale="92500" lnSpcReduction="10000"/>
          </a:bodyPr>
          <a:lstStyle/>
          <a:p>
            <a:r>
              <a:rPr lang="en-US" sz="2000" b="1" dirty="0" smtClean="0">
                <a:latin typeface="Calisto MT" panose="02040603050505030304" pitchFamily="18" charset="0"/>
              </a:rPr>
              <a:t>EVALUAREA</a:t>
            </a:r>
            <a:r>
              <a:rPr lang="ro-RO" sz="2000" b="1" dirty="0" smtClean="0">
                <a:latin typeface="Calisto MT" panose="02040603050505030304" pitchFamily="18" charset="0"/>
              </a:rPr>
              <a:t> – EVALUAREA COMPETENȚELOR</a:t>
            </a:r>
          </a:p>
          <a:p>
            <a:r>
              <a:rPr lang="ro-RO" sz="2400" dirty="0">
                <a:solidFill>
                  <a:schemeClr val="tx1"/>
                </a:solidFill>
                <a:latin typeface="Calisto MT" panose="02040603050505030304" pitchFamily="18" charset="0"/>
              </a:rPr>
              <a:t>Centrarea evaluării pe competențe; </a:t>
            </a:r>
            <a:endParaRPr lang="en-US" sz="2400" dirty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o-RO" sz="24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Evaluarea - continuă, reală, transparentă și niciodată punitivă;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sz="24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Proiectarea și diversificarea activităților de evaluare astfel încât să stimuleze gândirea analitică, sintetică, creativă;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o-RO" sz="24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Elaborarea</a:t>
            </a:r>
            <a:r>
              <a:rPr lang="en-US" sz="24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Calisto MT" panose="02040603050505030304" pitchFamily="18" charset="0"/>
              </a:rPr>
              <a:t>itemilor</a:t>
            </a:r>
            <a:r>
              <a:rPr lang="en-US" sz="24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/</a:t>
            </a:r>
            <a:r>
              <a:rPr lang="en-US" sz="2400" dirty="0" err="1" smtClean="0">
                <a:solidFill>
                  <a:schemeClr val="tx1"/>
                </a:solidFill>
                <a:latin typeface="Calisto MT" panose="02040603050505030304" pitchFamily="18" charset="0"/>
              </a:rPr>
              <a:t>sarcinilor</a:t>
            </a:r>
            <a:r>
              <a:rPr lang="en-US" sz="24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 de </a:t>
            </a:r>
            <a:r>
              <a:rPr lang="en-US" sz="2400" dirty="0" err="1" smtClean="0">
                <a:solidFill>
                  <a:schemeClr val="tx1"/>
                </a:solidFill>
                <a:latin typeface="Calisto MT" panose="02040603050505030304" pitchFamily="18" charset="0"/>
              </a:rPr>
              <a:t>evaluare</a:t>
            </a:r>
            <a:r>
              <a:rPr lang="en-US" sz="24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 </a:t>
            </a:r>
            <a:r>
              <a:rPr lang="ro-RO" sz="2400" dirty="0">
                <a:solidFill>
                  <a:schemeClr val="tx1"/>
                </a:solidFill>
                <a:latin typeface="Calisto MT" panose="02040603050505030304" pitchFamily="18" charset="0"/>
              </a:rPr>
              <a:t>diverse, inedite, </a:t>
            </a:r>
            <a:r>
              <a:rPr lang="ro-RO" sz="24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atractive, motivante pentru </a:t>
            </a:r>
            <a:r>
              <a:rPr lang="ro-RO" sz="2400" dirty="0">
                <a:solidFill>
                  <a:schemeClr val="tx1"/>
                </a:solidFill>
                <a:latin typeface="Calisto MT" panose="02040603050505030304" pitchFamily="18" charset="0"/>
              </a:rPr>
              <a:t>participarea </a:t>
            </a:r>
            <a:r>
              <a:rPr lang="ro-RO" sz="24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elevilor la procesul evaluării și răspunsul personalizat (exemple de activități: harta opiniilor, hărți literare, studii comparative într</a:t>
            </a:r>
            <a:r>
              <a:rPr lang="ro-RO" sz="2400" dirty="0">
                <a:solidFill>
                  <a:schemeClr val="tx1"/>
                </a:solidFill>
                <a:latin typeface="Calisto MT" panose="02040603050505030304" pitchFamily="18" charset="0"/>
              </a:rPr>
              <a:t>e</a:t>
            </a:r>
            <a:r>
              <a:rPr lang="ro-RO" sz="24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 o operă și versiunea cinematografică, realizarea unei selecții de  fragmente literare din </a:t>
            </a:r>
            <a:r>
              <a:rPr lang="ro-RO" sz="2400" dirty="0">
                <a:solidFill>
                  <a:schemeClr val="tx1"/>
                </a:solidFill>
                <a:latin typeface="Calisto MT" panose="02040603050505030304" pitchFamily="18" charset="0"/>
              </a:rPr>
              <a:t>diferite </a:t>
            </a:r>
            <a:r>
              <a:rPr lang="ro-RO" sz="24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curente literare și  analiză comparativă din perspectiva temei/stilului etc., crearea propriilor texte – elaborarea de finaluri inedite/parodii/etc., realizarea de articole de presă despre anumite scene dintr-o operă etc.).</a:t>
            </a:r>
          </a:p>
          <a:p>
            <a:pPr>
              <a:buFont typeface="Wingdings" panose="05000000000000000000" pitchFamily="2" charset="2"/>
              <a:buChar char="ü"/>
            </a:pPr>
            <a:endParaRPr lang="ro-RO" sz="2400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2142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1" y="624110"/>
            <a:ext cx="10704512" cy="1280890"/>
          </a:xfrm>
        </p:spPr>
        <p:txBody>
          <a:bodyPr/>
          <a:lstStyle/>
          <a:p>
            <a:pPr algn="ctr"/>
            <a:r>
              <a:rPr lang="ro-RO" dirty="0" smtClean="0">
                <a:latin typeface="Calisto MT" panose="02040603050505030304" pitchFamily="18" charset="0"/>
              </a:rPr>
              <a:t>PRIORITĂȚI ALE INSPECȚIEI ȘCOLARE ȘI FORMĂRII PROFESORILOR</a:t>
            </a:r>
            <a:endParaRPr lang="ro-RO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8843" y="1905001"/>
            <a:ext cx="11234057" cy="4626428"/>
          </a:xfrm>
        </p:spPr>
        <p:txBody>
          <a:bodyPr>
            <a:noAutofit/>
          </a:bodyPr>
          <a:lstStyle/>
          <a:p>
            <a:r>
              <a:rPr lang="ro-RO" sz="2000" dirty="0">
                <a:latin typeface="Calisto MT" panose="02040603050505030304" pitchFamily="18" charset="0"/>
              </a:rPr>
              <a:t>Elaborarea documentelor de proiectare didactică conform programelor în vigoare;</a:t>
            </a:r>
          </a:p>
          <a:p>
            <a:r>
              <a:rPr lang="ro-RO" sz="2000" dirty="0" smtClean="0">
                <a:latin typeface="Calisto MT" panose="02040603050505030304" pitchFamily="18" charset="0"/>
              </a:rPr>
              <a:t>Aplicarea </a:t>
            </a:r>
            <a:r>
              <a:rPr lang="ro-RO" sz="2000" dirty="0">
                <a:latin typeface="Calisto MT" panose="02040603050505030304" pitchFamily="18" charset="0"/>
              </a:rPr>
              <a:t>corectă a programelor școlare de limba și literatura română;  </a:t>
            </a:r>
          </a:p>
          <a:p>
            <a:r>
              <a:rPr lang="ro-RO" sz="2000" dirty="0">
                <a:latin typeface="Calisto MT" panose="02040603050505030304" pitchFamily="18" charset="0"/>
              </a:rPr>
              <a:t>Respectarea programelor școlare în raport cu criteriile de evaluare specifice </a:t>
            </a:r>
            <a:r>
              <a:rPr lang="ro-RO" sz="2000" dirty="0" smtClean="0">
                <a:latin typeface="Calisto MT" panose="02040603050505030304" pitchFamily="18" charset="0"/>
              </a:rPr>
              <a:t>examenului </a:t>
            </a:r>
            <a:r>
              <a:rPr lang="ro-RO" sz="2000" dirty="0">
                <a:latin typeface="Calisto MT" panose="02040603050505030304" pitchFamily="18" charset="0"/>
              </a:rPr>
              <a:t>de </a:t>
            </a:r>
            <a:r>
              <a:rPr lang="ro-RO" sz="2000" dirty="0" smtClean="0">
                <a:latin typeface="Calisto MT" panose="02040603050505030304" pitchFamily="18" charset="0"/>
              </a:rPr>
              <a:t> </a:t>
            </a:r>
            <a:r>
              <a:rPr lang="ro-RO" sz="2000" dirty="0">
                <a:latin typeface="Calisto MT" panose="02040603050505030304" pitchFamily="18" charset="0"/>
              </a:rPr>
              <a:t>bacalaureat;</a:t>
            </a:r>
          </a:p>
          <a:p>
            <a:r>
              <a:rPr lang="ro-RO" sz="2000" dirty="0">
                <a:latin typeface="Calisto MT" panose="02040603050505030304" pitchFamily="18" charset="0"/>
              </a:rPr>
              <a:t>Relaționarea performanței didactice cu rezultatele elevilor; </a:t>
            </a:r>
          </a:p>
          <a:p>
            <a:r>
              <a:rPr lang="ro-RO" sz="2000" dirty="0">
                <a:latin typeface="Calisto MT" panose="02040603050505030304" pitchFamily="18" charset="0"/>
              </a:rPr>
              <a:t>Reconsiderarea funcției </a:t>
            </a:r>
            <a:r>
              <a:rPr lang="ro-RO" sz="2000" dirty="0" err="1">
                <a:latin typeface="Calisto MT" panose="02040603050505030304" pitchFamily="18" charset="0"/>
              </a:rPr>
              <a:t>remediale</a:t>
            </a:r>
            <a:r>
              <a:rPr lang="ro-RO" sz="2000" dirty="0">
                <a:latin typeface="Calisto MT" panose="02040603050505030304" pitchFamily="18" charset="0"/>
              </a:rPr>
              <a:t> a inspecției școlare. </a:t>
            </a:r>
            <a:endParaRPr lang="ro-RO" sz="2000" dirty="0" smtClean="0">
              <a:latin typeface="Calisto MT" panose="02040603050505030304" pitchFamily="18" charset="0"/>
            </a:endParaRPr>
          </a:p>
          <a:p>
            <a:r>
              <a:rPr lang="ro-RO" sz="2000" dirty="0" smtClean="0">
                <a:latin typeface="Calisto MT" panose="02040603050505030304" pitchFamily="18" charset="0"/>
              </a:rPr>
              <a:t>Valorificarea inspecțiilor efectuate în proiectarea activităților de formare ale profesorilor; </a:t>
            </a:r>
          </a:p>
          <a:p>
            <a:r>
              <a:rPr lang="ro-RO" sz="2000" dirty="0" smtClean="0">
                <a:latin typeface="Calisto MT" panose="02040603050505030304" pitchFamily="18" charset="0"/>
              </a:rPr>
              <a:t>Includerea, cu prioritate, în cursurile/sesiunile de formare a componentelor de </a:t>
            </a:r>
            <a:r>
              <a:rPr lang="ro-RO" sz="2000" b="1" dirty="0" smtClean="0">
                <a:latin typeface="Calisto MT" panose="02040603050505030304" pitchFamily="18" charset="0"/>
              </a:rPr>
              <a:t>conținut științific</a:t>
            </a:r>
            <a:r>
              <a:rPr lang="ro-RO" sz="2000" b="1" dirty="0">
                <a:latin typeface="Calisto MT" panose="02040603050505030304" pitchFamily="18" charset="0"/>
              </a:rPr>
              <a:t> </a:t>
            </a:r>
            <a:r>
              <a:rPr lang="ro-RO" sz="2000" b="1" dirty="0" smtClean="0">
                <a:latin typeface="Calisto MT" panose="02040603050505030304" pitchFamily="18" charset="0"/>
              </a:rPr>
              <a:t>și metodică;</a:t>
            </a:r>
          </a:p>
          <a:p>
            <a:r>
              <a:rPr lang="ro-RO" sz="2000" dirty="0" smtClean="0">
                <a:latin typeface="Calisto MT" panose="02040603050505030304" pitchFamily="18" charset="0"/>
              </a:rPr>
              <a:t>Accentuarea dimensiunii creative a proiectării didactice; </a:t>
            </a:r>
          </a:p>
          <a:p>
            <a:r>
              <a:rPr lang="ro-RO" sz="2000" dirty="0" smtClean="0">
                <a:latin typeface="Calisto MT" panose="02040603050505030304" pitchFamily="18" charset="0"/>
              </a:rPr>
              <a:t>Alocarea unui număr mai mare de ore activităților practice;</a:t>
            </a:r>
          </a:p>
          <a:p>
            <a:r>
              <a:rPr lang="ro-RO" sz="2000" dirty="0" smtClean="0">
                <a:latin typeface="Calisto MT" panose="02040603050505030304" pitchFamily="18" charset="0"/>
              </a:rPr>
              <a:t>Valorificarea tuturor formelor de mentorat.</a:t>
            </a:r>
            <a:endParaRPr lang="ro-RO" sz="2000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3046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7565" y="554441"/>
            <a:ext cx="9451029" cy="1280890"/>
          </a:xfrm>
        </p:spPr>
        <p:txBody>
          <a:bodyPr>
            <a:noAutofit/>
          </a:bodyPr>
          <a:lstStyle/>
          <a:p>
            <a:pPr algn="ctr"/>
            <a:r>
              <a:rPr lang="ro-RO" altLang="en-US" sz="3200" dirty="0" smtClean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OLIMPIADE ȘI CONCURSURI: REGULAMENTE, METODOLOGII SPECIFICE</a:t>
            </a:r>
            <a:r>
              <a:rPr lang="en-US" altLang="en-US" sz="2400" dirty="0" smtClean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altLang="en-US" sz="2400" dirty="0" smtClean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altLang="en-US" sz="2400" dirty="0" smtClean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altLang="en-US" sz="2400" dirty="0" smtClean="0">
                <a:solidFill>
                  <a:schemeClr val="tx1"/>
                </a:solidFill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o-RO" sz="2400" dirty="0">
              <a:solidFill>
                <a:schemeClr val="tx1"/>
              </a:solidFill>
              <a:latin typeface="Calisto MT" panose="02040603050505030304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9714" y="2133600"/>
            <a:ext cx="10727872" cy="431618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o-RO" sz="2800" i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Metodologia-cadru de organizare </a:t>
            </a:r>
            <a:r>
              <a:rPr lang="ro-RO" sz="2800" i="1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şi</a:t>
            </a:r>
            <a:r>
              <a:rPr lang="ro-RO" sz="2800" i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sz="2800" i="1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desfăşurare</a:t>
            </a:r>
            <a:r>
              <a:rPr lang="ro-RO" sz="2800" i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a </a:t>
            </a:r>
            <a:r>
              <a:rPr lang="ro-RO" sz="2800" i="1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competiţiilor</a:t>
            </a:r>
            <a:r>
              <a:rPr lang="ro-RO" sz="2800" i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sz="2800" i="1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şcolare</a:t>
            </a:r>
            <a:r>
              <a:rPr lang="ro-RO" sz="2800" i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sz="2800" i="1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şi</a:t>
            </a:r>
            <a:r>
              <a:rPr lang="ro-RO" sz="2800" i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Regulamentul de organizare a </a:t>
            </a:r>
            <a:r>
              <a:rPr lang="ro-RO" sz="2800" i="1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activităţilor</a:t>
            </a:r>
            <a:r>
              <a:rPr lang="ro-RO" sz="2800" i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cuprinse în calendarul </a:t>
            </a:r>
            <a:r>
              <a:rPr lang="ro-RO" sz="2800" i="1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activităţilor</a:t>
            </a:r>
            <a:r>
              <a:rPr lang="ro-RO" sz="2800" i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educative, </a:t>
            </a:r>
            <a:r>
              <a:rPr lang="ro-RO" sz="2800" i="1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şcolare</a:t>
            </a:r>
            <a:r>
              <a:rPr lang="ro-RO" sz="2800" i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sz="2800" i="1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şi</a:t>
            </a:r>
            <a:r>
              <a:rPr lang="ro-RO" sz="2800" i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sz="2800" i="1" dirty="0" err="1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extraşcolare</a:t>
            </a:r>
            <a:r>
              <a:rPr lang="ro-RO" sz="2800" i="1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sz="2800" dirty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– aprobată prin OM nr. 4203/2018</a:t>
            </a:r>
            <a:r>
              <a:rPr lang="ro-RO" sz="2800" dirty="0" smtClean="0">
                <a:latin typeface="Calisto MT" panose="02040603050505030304" pitchFamily="18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r>
              <a:rPr lang="ro-RO" sz="2800" dirty="0" smtClean="0">
                <a:latin typeface="Calisto MT" panose="02040603050505030304" pitchFamily="18" charset="0"/>
              </a:rPr>
              <a:t>Actualizarea Regulamentelor </a:t>
            </a:r>
            <a:r>
              <a:rPr lang="ro-RO" sz="2800" dirty="0">
                <a:latin typeface="Calisto MT" panose="02040603050505030304" pitchFamily="18" charset="0"/>
              </a:rPr>
              <a:t>de organizare și desfășurare a </a:t>
            </a:r>
            <a:r>
              <a:rPr lang="ro-RO" sz="2800" i="1" dirty="0" smtClean="0">
                <a:latin typeface="Calisto MT" panose="02040603050505030304" pitchFamily="18" charset="0"/>
              </a:rPr>
              <a:t>Olimpiadelor </a:t>
            </a:r>
            <a:r>
              <a:rPr lang="ro-RO" sz="2800" i="1" dirty="0">
                <a:latin typeface="Calisto MT" panose="02040603050505030304" pitchFamily="18" charset="0"/>
              </a:rPr>
              <a:t>naționale de </a:t>
            </a:r>
            <a:r>
              <a:rPr lang="ro-RO" sz="2800" i="1" dirty="0" smtClean="0">
                <a:latin typeface="Calisto MT" panose="02040603050505030304" pitchFamily="18" charset="0"/>
              </a:rPr>
              <a:t>limbi moderne și a </a:t>
            </a:r>
            <a:r>
              <a:rPr lang="ro-RO" sz="2800" dirty="0">
                <a:latin typeface="Calisto MT" panose="02040603050505030304" pitchFamily="18" charset="0"/>
              </a:rPr>
              <a:t>R</a:t>
            </a:r>
            <a:r>
              <a:rPr lang="ro-RO" sz="2800" dirty="0" smtClean="0">
                <a:latin typeface="Calisto MT" panose="02040603050505030304" pitchFamily="18" charset="0"/>
              </a:rPr>
              <a:t>egulamentului specific </a:t>
            </a:r>
            <a:r>
              <a:rPr lang="ro-RO" sz="2800" i="1" dirty="0" smtClean="0">
                <a:latin typeface="Calisto MT" panose="02040603050505030304" pitchFamily="18" charset="0"/>
              </a:rPr>
              <a:t>Olimpiadei de limba și literatura română,  </a:t>
            </a:r>
            <a:r>
              <a:rPr lang="ro-RO" sz="2800" dirty="0">
                <a:latin typeface="Calisto MT" panose="02040603050505030304" pitchFamily="18" charset="0"/>
              </a:rPr>
              <a:t>conform OM </a:t>
            </a:r>
            <a:r>
              <a:rPr lang="ro-RO" sz="2800" dirty="0" smtClean="0">
                <a:latin typeface="Calisto MT" panose="02040603050505030304" pitchFamily="18" charset="0"/>
              </a:rPr>
              <a:t>4203/2018.</a:t>
            </a:r>
          </a:p>
          <a:p>
            <a:r>
              <a:rPr lang="ro-RO" sz="2800" dirty="0">
                <a:latin typeface="Calisto MT" panose="02040603050505030304" pitchFamily="18" charset="0"/>
              </a:rPr>
              <a:t>Revizuirea structurii probelor și a </a:t>
            </a:r>
            <a:r>
              <a:rPr lang="ro-RO" sz="2800" dirty="0" smtClean="0">
                <a:latin typeface="Calisto MT" panose="02040603050505030304" pitchFamily="18" charset="0"/>
              </a:rPr>
              <a:t>itemilor;</a:t>
            </a:r>
          </a:p>
          <a:p>
            <a:r>
              <a:rPr lang="ro-RO" sz="2800" dirty="0" smtClean="0">
                <a:latin typeface="Calisto MT" panose="02040603050505030304" pitchFamily="18" charset="0"/>
              </a:rPr>
              <a:t>Revizuirea formatului </a:t>
            </a:r>
            <a:r>
              <a:rPr lang="ro-RO" sz="2800" i="1" dirty="0" smtClean="0">
                <a:latin typeface="Calisto MT" panose="02040603050505030304" pitchFamily="18" charset="0"/>
              </a:rPr>
              <a:t>Olimpiadei internaționale de lectură</a:t>
            </a:r>
            <a:r>
              <a:rPr lang="ro-RO" sz="2800" dirty="0" smtClean="0">
                <a:latin typeface="Calisto MT" panose="02040603050505030304" pitchFamily="18" charset="0"/>
              </a:rPr>
              <a:t>.</a:t>
            </a:r>
            <a:endParaRPr lang="ro-RO" sz="2800" dirty="0">
              <a:latin typeface="Calisto MT" panose="02040603050505030304" pitchFamily="18" charset="0"/>
            </a:endParaRPr>
          </a:p>
          <a:p>
            <a:pPr marL="0" indent="0">
              <a:buNone/>
            </a:pPr>
            <a:endParaRPr lang="ro-RO" dirty="0" smtClean="0">
              <a:latin typeface="Calisto MT" panose="02040603050505030304" pitchFamily="18" charset="0"/>
            </a:endParaRPr>
          </a:p>
          <a:p>
            <a:pPr marL="0" indent="0">
              <a:buNone/>
            </a:pPr>
            <a:r>
              <a:rPr lang="ro-RO" dirty="0" smtClean="0">
                <a:latin typeface="Calisto MT" panose="02040603050505030304" pitchFamily="18" charset="0"/>
              </a:rPr>
              <a:t> </a:t>
            </a:r>
            <a:endParaRPr lang="ro-RO" dirty="0">
              <a:latin typeface="Calisto MT" panose="02040603050505030304" pitchFamily="18" charset="0"/>
            </a:endParaRPr>
          </a:p>
          <a:p>
            <a:pPr algn="just"/>
            <a:endParaRPr lang="ro-RO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o-RO" dirty="0"/>
          </a:p>
        </p:txBody>
      </p:sp>
    </p:spTree>
    <p:extLst>
      <p:ext uri="{BB962C8B-B14F-4D97-AF65-F5344CB8AC3E}">
        <p14:creationId xmlns:p14="http://schemas.microsoft.com/office/powerpoint/2010/main" xmlns="" val="941942781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1089</TotalTime>
  <Words>638</Words>
  <Application>Microsoft Office PowerPoint</Application>
  <PresentationFormat>Custom</PresentationFormat>
  <Paragraphs>56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Wisp</vt:lpstr>
      <vt:lpstr>LIMBA ȘI LITERATURA ROMÂNĂ</vt:lpstr>
      <vt:lpstr>CADRUL NORMATIV PRIVIND ORGANIZAREA  PROCESULUI DE ÎNVĂȚĂMÂNT   ANUL ȘCOLAR 2018-2019   </vt:lpstr>
      <vt:lpstr>CADRUL NORMATIV PRIVIND ORGANIZAREA EXAMENELOR NAȚIONALE ANUL ȘCOLAR 2018-2019</vt:lpstr>
      <vt:lpstr>           OFERTA NAŢIONALĂ PENTRU MANUALE ȘCOLARE, AUXILIARE DIDACTICE </vt:lpstr>
      <vt:lpstr>PRIORITĂȚI EDUCAȚIONALE ÎN PROCESUL DE ÎNVĂȚARE – PREDARE - EVALUARE</vt:lpstr>
      <vt:lpstr>PRIORITĂȚI EDUCAȚIONALE ÎN PROCESUL DE ÎNVĂȚARE – PREDARE - EVALUARE</vt:lpstr>
      <vt:lpstr>PRIORITĂȚI EDUCAȚIONALE ÎN PROCESUL DE ÎNVĂȚARE – PREDARE - EVALUARE</vt:lpstr>
      <vt:lpstr>PRIORITĂȚI ALE INSPECȚIEI ȘCOLARE ȘI FORMĂRII PROFESORILOR</vt:lpstr>
      <vt:lpstr>OLIMPIADE ȘI CONCURSURI: REGULAMENTE, METODOLOGII SPECIFICE  </vt:lpstr>
      <vt:lpstr>SPOR ȘI OAMENI BUNI ALĂTURI ÎN ANUL ȘCOLAR 2018 – 2019!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CONSFĂTUIREA INSPECTORILOR ȘCOLARI PENTRU LIMBI MODERNE</dc:title>
  <dc:creator>Rodica Cherciu;Manuela Delia</dc:creator>
  <cp:lastModifiedBy>Windows User</cp:lastModifiedBy>
  <cp:revision>92</cp:revision>
  <cp:lastPrinted>2018-08-23T12:17:35Z</cp:lastPrinted>
  <dcterms:created xsi:type="dcterms:W3CDTF">2018-08-22T08:59:18Z</dcterms:created>
  <dcterms:modified xsi:type="dcterms:W3CDTF">2018-09-26T09:06:55Z</dcterms:modified>
</cp:coreProperties>
</file>