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119B3-EF15-4959-9E53-FCBC9C550DA0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54B6-8CA7-4C12-94B8-F19080C6E2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119B3-EF15-4959-9E53-FCBC9C550DA0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54B6-8CA7-4C12-94B8-F19080C6E2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119B3-EF15-4959-9E53-FCBC9C550DA0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54B6-8CA7-4C12-94B8-F19080C6E2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119B3-EF15-4959-9E53-FCBC9C550DA0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54B6-8CA7-4C12-94B8-F19080C6E2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119B3-EF15-4959-9E53-FCBC9C550DA0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54B6-8CA7-4C12-94B8-F19080C6E2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119B3-EF15-4959-9E53-FCBC9C550DA0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54B6-8CA7-4C12-94B8-F19080C6E2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119B3-EF15-4959-9E53-FCBC9C550DA0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54B6-8CA7-4C12-94B8-F19080C6E2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119B3-EF15-4959-9E53-FCBC9C550DA0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54B6-8CA7-4C12-94B8-F19080C6E2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119B3-EF15-4959-9E53-FCBC9C550DA0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54B6-8CA7-4C12-94B8-F19080C6E2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119B3-EF15-4959-9E53-FCBC9C550DA0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54B6-8CA7-4C12-94B8-F19080C6E2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119B3-EF15-4959-9E53-FCBC9C550DA0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54B6-8CA7-4C12-94B8-F19080C6E2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119B3-EF15-4959-9E53-FCBC9C550DA0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454B6-8CA7-4C12-94B8-F19080C6E21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forms.gle/wiuHsRUqicqq2Ygz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4800600" y="1143000"/>
            <a:ext cx="4343400" cy="3962400"/>
          </a:xfrm>
        </p:spPr>
        <p:txBody>
          <a:bodyPr>
            <a:normAutofit/>
          </a:bodyPr>
          <a:lstStyle/>
          <a:p>
            <a:r>
              <a:rPr lang="ro-RO" b="1" dirty="0" smtClean="0"/>
              <a:t>Abordarea</a:t>
            </a:r>
            <a:r>
              <a:rPr lang="en-US" b="1" dirty="0" smtClean="0"/>
              <a:t> jocurilor logice </a:t>
            </a:r>
            <a:r>
              <a:rPr lang="ro-RO" b="1" dirty="0"/>
              <a:t>ș</a:t>
            </a:r>
            <a:r>
              <a:rPr lang="en-US" b="1" dirty="0" smtClean="0"/>
              <a:t>i a elementelor de programare pentru </a:t>
            </a:r>
            <a:r>
              <a:rPr lang="ro-RO" b="1" dirty="0"/>
              <a:t>ș</a:t>
            </a:r>
            <a:r>
              <a:rPr lang="en-US" b="1" dirty="0" smtClean="0"/>
              <a:t>colari</a:t>
            </a:r>
            <a:endParaRPr lang="en-US" b="1" dirty="0"/>
          </a:p>
        </p:txBody>
      </p:sp>
      <p:pic>
        <p:nvPicPr>
          <p:cNvPr id="4" name="Imagine 3" descr="Copie a fișierului Illustration-for-Emil2-big-siz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846211" cy="6858000"/>
          </a:xfrm>
          <a:prstGeom prst="rect">
            <a:avLst/>
          </a:prstGeom>
        </p:spPr>
      </p:pic>
      <p:pic>
        <p:nvPicPr>
          <p:cNvPr id="1026" name="Picture 2" descr="UPI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400175"/>
          </a:xfrm>
          <a:prstGeom prst="rect">
            <a:avLst/>
          </a:prstGeom>
          <a:noFill/>
        </p:spPr>
      </p:pic>
      <p:sp>
        <p:nvSpPr>
          <p:cNvPr id="6" name="CasetăText 5"/>
          <p:cNvSpPr txBox="1"/>
          <p:nvPr/>
        </p:nvSpPr>
        <p:spPr>
          <a:xfrm>
            <a:off x="4419600" y="5257800"/>
            <a:ext cx="4724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 curs acreditat: OMEN nr.4737/09.08.2019</a:t>
            </a:r>
          </a:p>
          <a:p>
            <a:r>
              <a:rPr lang="en-US" b="1" dirty="0" smtClean="0"/>
              <a:t>- categoria: 2</a:t>
            </a:r>
          </a:p>
          <a:p>
            <a:r>
              <a:rPr lang="en-US" b="1" dirty="0" smtClean="0"/>
              <a:t>- nr. de ore: 60</a:t>
            </a:r>
          </a:p>
          <a:p>
            <a:r>
              <a:rPr lang="en-US" b="1" dirty="0" smtClean="0"/>
              <a:t>- nr. de credite: 15</a:t>
            </a:r>
          </a:p>
          <a:p>
            <a:r>
              <a:rPr lang="en-US" b="1" dirty="0" smtClean="0"/>
              <a:t>- durata acreditarii: 4 ani</a:t>
            </a:r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4648200" y="1143000"/>
            <a:ext cx="4495800" cy="3962400"/>
          </a:xfrm>
        </p:spPr>
        <p:txBody>
          <a:bodyPr>
            <a:normAutofit/>
          </a:bodyPr>
          <a:lstStyle/>
          <a:p>
            <a:r>
              <a:rPr lang="it-IT" sz="3600" b="1" dirty="0" smtClean="0"/>
              <a:t>Grup </a:t>
            </a:r>
            <a:r>
              <a:rPr lang="ro-RO" sz="3600" b="1" dirty="0" smtClean="0"/>
              <a:t>ț</a:t>
            </a:r>
            <a:r>
              <a:rPr lang="it-IT" sz="3600" b="1" dirty="0" smtClean="0"/>
              <a:t>int</a:t>
            </a:r>
            <a:r>
              <a:rPr lang="ro-RO" sz="3600" b="1" dirty="0" smtClean="0"/>
              <a:t>ă</a:t>
            </a:r>
            <a:r>
              <a:rPr lang="it-IT" sz="3600" b="1" dirty="0" smtClean="0"/>
              <a:t>: </a:t>
            </a:r>
            <a:r>
              <a:rPr lang="ro-RO" sz="3600" b="1" dirty="0" smtClean="0"/>
              <a:t/>
            </a:r>
            <a:br>
              <a:rPr lang="ro-RO" sz="3600" b="1" dirty="0" smtClean="0"/>
            </a:br>
            <a:r>
              <a:rPr lang="ro-RO" sz="3600" b="1" dirty="0"/>
              <a:t/>
            </a:r>
            <a:br>
              <a:rPr lang="ro-RO" sz="3600" b="1" dirty="0"/>
            </a:br>
            <a:r>
              <a:rPr lang="it-IT" sz="3600" b="1" dirty="0" smtClean="0"/>
              <a:t>profesori/</a:t>
            </a:r>
            <a:r>
              <a:rPr lang="ro-RO" sz="3600" b="1" dirty="0" smtClean="0"/>
              <a:t>î</a:t>
            </a:r>
            <a:r>
              <a:rPr lang="it-IT" sz="3600" b="1" dirty="0" smtClean="0"/>
              <a:t>nv</a:t>
            </a:r>
            <a:r>
              <a:rPr lang="ro-RO" sz="3600" b="1" dirty="0" err="1" smtClean="0"/>
              <a:t>ăț</a:t>
            </a:r>
            <a:r>
              <a:rPr lang="ro-RO" sz="3600" b="1" dirty="0" err="1"/>
              <a:t>ă</a:t>
            </a:r>
            <a:r>
              <a:rPr lang="it-IT" sz="3600" b="1" dirty="0" smtClean="0"/>
              <a:t>tori din </a:t>
            </a:r>
            <a:r>
              <a:rPr lang="ro-RO" sz="3600" b="1" dirty="0" smtClean="0"/>
              <a:t>î</a:t>
            </a:r>
            <a:r>
              <a:rPr lang="it-IT" sz="3600" b="1" dirty="0" smtClean="0"/>
              <a:t>nv</a:t>
            </a:r>
            <a:r>
              <a:rPr lang="ro-RO" sz="3600" b="1" dirty="0" err="1" smtClean="0"/>
              <a:t>ăț</a:t>
            </a:r>
            <a:r>
              <a:rPr lang="ro-RO" sz="3600" b="1" dirty="0" err="1"/>
              <a:t>ă</a:t>
            </a:r>
            <a:r>
              <a:rPr lang="it-IT" sz="3600" b="1" dirty="0" smtClean="0"/>
              <a:t>m</a:t>
            </a:r>
            <a:r>
              <a:rPr lang="ro-RO" sz="3600" b="1" dirty="0" smtClean="0"/>
              <a:t>â</a:t>
            </a:r>
            <a:r>
              <a:rPr lang="it-IT" sz="3600" b="1" dirty="0" smtClean="0"/>
              <a:t>ntul primar </a:t>
            </a:r>
            <a:r>
              <a:rPr lang="ro-RO" sz="3600" b="1" dirty="0"/>
              <a:t>ș</a:t>
            </a:r>
            <a:r>
              <a:rPr lang="it-IT" sz="3600" b="1" dirty="0" smtClean="0"/>
              <a:t>i gimnazial</a:t>
            </a:r>
            <a:endParaRPr lang="en-US" sz="3600" b="1" dirty="0"/>
          </a:p>
        </p:txBody>
      </p:sp>
      <p:pic>
        <p:nvPicPr>
          <p:cNvPr id="4" name="Imagine 3" descr="Copie a fișierului Illustration-for-Emil2-big-siz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846211" cy="6858000"/>
          </a:xfrm>
          <a:prstGeom prst="rect">
            <a:avLst/>
          </a:prstGeom>
        </p:spPr>
      </p:pic>
      <p:pic>
        <p:nvPicPr>
          <p:cNvPr id="1026" name="Picture 2" descr="UPI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400175"/>
          </a:xfrm>
          <a:prstGeom prst="rect">
            <a:avLst/>
          </a:prstGeom>
          <a:noFill/>
        </p:spPr>
      </p:pic>
      <p:sp>
        <p:nvSpPr>
          <p:cNvPr id="6" name="CasetăText 5"/>
          <p:cNvSpPr txBox="1"/>
          <p:nvPr/>
        </p:nvSpPr>
        <p:spPr>
          <a:xfrm>
            <a:off x="4419600" y="5257800"/>
            <a:ext cx="4724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 curs acreditat: OMEN nr.4737/09.08.2019</a:t>
            </a:r>
          </a:p>
          <a:p>
            <a:r>
              <a:rPr lang="en-US" b="1" dirty="0" smtClean="0"/>
              <a:t>- categoria: 2</a:t>
            </a:r>
          </a:p>
          <a:p>
            <a:r>
              <a:rPr lang="en-US" b="1" dirty="0" smtClean="0"/>
              <a:t>- nr. de ore: 60</a:t>
            </a:r>
          </a:p>
          <a:p>
            <a:r>
              <a:rPr lang="en-US" b="1" dirty="0" smtClean="0"/>
              <a:t>- nr. de credite: 15</a:t>
            </a:r>
          </a:p>
          <a:p>
            <a:r>
              <a:rPr lang="en-US" b="1" dirty="0" smtClean="0"/>
              <a:t>- durata acreditarii: 4 ani</a:t>
            </a:r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4648200" y="1600200"/>
            <a:ext cx="4495800" cy="3505200"/>
          </a:xfrm>
        </p:spPr>
        <p:txBody>
          <a:bodyPr>
            <a:normAutofit fontScale="90000"/>
          </a:bodyPr>
          <a:lstStyle/>
          <a:p>
            <a:pPr marL="182880" algn="l"/>
            <a:r>
              <a:rPr lang="ro-RO" sz="3000" b="1" dirty="0" smtClean="0"/>
              <a:t>4 module:</a:t>
            </a:r>
            <a:br>
              <a:rPr lang="ro-RO" sz="3000" b="1" dirty="0" smtClean="0"/>
            </a:br>
            <a:r>
              <a:rPr lang="ro-RO" sz="3000" b="1" dirty="0"/>
              <a:t/>
            </a:r>
            <a:br>
              <a:rPr lang="ro-RO" sz="3000" b="1" dirty="0"/>
            </a:br>
            <a:r>
              <a:rPr lang="ro-RO" sz="3000" b="1" dirty="0" smtClean="0"/>
              <a:t>1. Algoritmii și jocurile educaționale</a:t>
            </a:r>
            <a:br>
              <a:rPr lang="ro-RO" sz="3000" b="1" dirty="0" smtClean="0"/>
            </a:br>
            <a:r>
              <a:rPr lang="ro-RO" sz="3000" b="1" dirty="0" smtClean="0"/>
              <a:t>2. Mediul LOGO</a:t>
            </a:r>
            <a:br>
              <a:rPr lang="ro-RO" sz="3000" b="1" dirty="0" smtClean="0"/>
            </a:br>
            <a:r>
              <a:rPr lang="ro-RO" sz="3000" b="1" dirty="0" smtClean="0"/>
              <a:t>3. Mediul OPEN ROBERTA</a:t>
            </a:r>
            <a:br>
              <a:rPr lang="ro-RO" sz="3000" b="1" dirty="0" smtClean="0"/>
            </a:br>
            <a:r>
              <a:rPr lang="ro-RO" sz="3000" b="1" dirty="0" smtClean="0"/>
              <a:t>4. </a:t>
            </a:r>
            <a:r>
              <a:rPr lang="ro-RO" sz="3000" b="1" dirty="0" err="1" smtClean="0"/>
              <a:t>Ozoboți</a:t>
            </a:r>
            <a:r>
              <a:rPr lang="ro-RO" sz="3000" b="1" dirty="0" smtClean="0"/>
              <a:t/>
            </a:r>
            <a:br>
              <a:rPr lang="ro-RO" sz="3000" b="1" dirty="0" smtClean="0"/>
            </a:br>
            <a:r>
              <a:rPr lang="ro-RO" sz="3600" b="1" dirty="0" smtClean="0"/>
              <a:t/>
            </a:r>
            <a:br>
              <a:rPr lang="ro-RO" sz="3600" b="1" dirty="0" smtClean="0"/>
            </a:br>
            <a:endParaRPr lang="en-US" sz="3600" b="1" dirty="0"/>
          </a:p>
        </p:txBody>
      </p:sp>
      <p:pic>
        <p:nvPicPr>
          <p:cNvPr id="4" name="Imagine 3" descr="Copie a fișierului Illustration-for-Emil2-big-siz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846211" cy="6858000"/>
          </a:xfrm>
          <a:prstGeom prst="rect">
            <a:avLst/>
          </a:prstGeom>
        </p:spPr>
      </p:pic>
      <p:pic>
        <p:nvPicPr>
          <p:cNvPr id="1026" name="Picture 2" descr="UPI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400175"/>
          </a:xfrm>
          <a:prstGeom prst="rect">
            <a:avLst/>
          </a:prstGeom>
          <a:noFill/>
        </p:spPr>
      </p:pic>
      <p:sp>
        <p:nvSpPr>
          <p:cNvPr id="6" name="CasetăText 5"/>
          <p:cNvSpPr txBox="1"/>
          <p:nvPr/>
        </p:nvSpPr>
        <p:spPr>
          <a:xfrm>
            <a:off x="4800600" y="548640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b="1" dirty="0" smtClean="0"/>
              <a:t>Formatori:</a:t>
            </a:r>
          </a:p>
          <a:p>
            <a:pPr marL="342900" indent="-342900">
              <a:buAutoNum type="arabicPeriod"/>
            </a:pPr>
            <a:r>
              <a:rPr lang="ro-RO" b="1" dirty="0" smtClean="0"/>
              <a:t>Muntean Rareș Mircea</a:t>
            </a:r>
          </a:p>
          <a:p>
            <a:pPr marL="342900" indent="-342900">
              <a:buAutoNum type="arabicPeriod"/>
            </a:pPr>
            <a:r>
              <a:rPr lang="ro-RO" b="1" dirty="0" smtClean="0"/>
              <a:t>Timb Edina Katalin</a:t>
            </a:r>
          </a:p>
          <a:p>
            <a:pPr marL="342900" indent="-342900">
              <a:buAutoNum type="arabicPeriod"/>
            </a:pPr>
            <a:r>
              <a:rPr lang="ro-RO" b="1" dirty="0" smtClean="0"/>
              <a:t>Nechita Călin</a:t>
            </a:r>
            <a:endParaRPr lang="en-US" b="1" dirty="0"/>
          </a:p>
        </p:txBody>
      </p:sp>
      <p:sp>
        <p:nvSpPr>
          <p:cNvPr id="7" name="CasetăText 6"/>
          <p:cNvSpPr txBox="1"/>
          <p:nvPr/>
        </p:nvSpPr>
        <p:spPr>
          <a:xfrm>
            <a:off x="4800600" y="4535269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b="1" dirty="0" smtClean="0"/>
              <a:t>Locație: </a:t>
            </a:r>
          </a:p>
          <a:p>
            <a:pPr algn="ctr"/>
            <a:r>
              <a:rPr lang="ro-RO" b="1" dirty="0" smtClean="0"/>
              <a:t>Liceul Teoretic ”Emil Racoviță”, Baia Mare</a:t>
            </a:r>
            <a:endParaRPr lang="en-US" b="1" dirty="0"/>
          </a:p>
        </p:txBody>
      </p:sp>
      <p:sp>
        <p:nvSpPr>
          <p:cNvPr id="8" name="CasetăText 7"/>
          <p:cNvSpPr txBox="1"/>
          <p:nvPr/>
        </p:nvSpPr>
        <p:spPr>
          <a:xfrm>
            <a:off x="6019800" y="51054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4"/>
              </a:rPr>
              <a:t>link </a:t>
            </a:r>
            <a:r>
              <a:rPr lang="ro-RO" dirty="0" err="1">
                <a:hlinkClick r:id="rId4"/>
              </a:rPr>
              <a:t>î</a:t>
            </a:r>
            <a:r>
              <a:rPr lang="en-US" dirty="0" err="1" smtClean="0">
                <a:hlinkClick r:id="rId4"/>
              </a:rPr>
              <a:t>nscriere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103</Words>
  <Application>Microsoft Office PowerPoint</Application>
  <PresentationFormat>Expunere pe ecran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4" baseType="lpstr">
      <vt:lpstr>Temă Office</vt:lpstr>
      <vt:lpstr>Abordarea jocurilor logice și a elementelor de programare pentru școlari</vt:lpstr>
      <vt:lpstr>Grup țintă:   profesori/învățători din învățământul primar și gimnazial</vt:lpstr>
      <vt:lpstr>4 module:  1. Algoritmii și jocurile educaționale 2. Mediul LOGO 3. Mediul OPEN ROBERTA 4. Ozoboți  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Abordarea jocurilor logice și a elementelor de programare pentru școlari</dc:title>
  <dc:creator>Windows User</dc:creator>
  <cp:lastModifiedBy>Windows User</cp:lastModifiedBy>
  <cp:revision>4</cp:revision>
  <dcterms:created xsi:type="dcterms:W3CDTF">2019-11-07T09:39:05Z</dcterms:created>
  <dcterms:modified xsi:type="dcterms:W3CDTF">2019-11-07T10:00:56Z</dcterms:modified>
</cp:coreProperties>
</file>