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sldIdLst>
    <p:sldId id="256" r:id="rId2"/>
    <p:sldId id="257" r:id="rId3"/>
    <p:sldId id="342" r:id="rId4"/>
    <p:sldId id="341" r:id="rId5"/>
    <p:sldId id="290" r:id="rId6"/>
    <p:sldId id="263" r:id="rId7"/>
    <p:sldId id="311" r:id="rId8"/>
    <p:sldId id="261" r:id="rId9"/>
    <p:sldId id="265" r:id="rId10"/>
    <p:sldId id="266" r:id="rId11"/>
    <p:sldId id="343" r:id="rId12"/>
    <p:sldId id="307" r:id="rId13"/>
    <p:sldId id="305" r:id="rId14"/>
    <p:sldId id="301" r:id="rId15"/>
    <p:sldId id="299" r:id="rId16"/>
    <p:sldId id="300" r:id="rId17"/>
    <p:sldId id="302" r:id="rId18"/>
    <p:sldId id="264" r:id="rId19"/>
    <p:sldId id="274" r:id="rId20"/>
    <p:sldId id="337" r:id="rId21"/>
    <p:sldId id="269" r:id="rId22"/>
    <p:sldId id="344" r:id="rId23"/>
    <p:sldId id="270" r:id="rId24"/>
    <p:sldId id="272" r:id="rId25"/>
    <p:sldId id="273" r:id="rId26"/>
    <p:sldId id="275" r:id="rId27"/>
    <p:sldId id="287" r:id="rId28"/>
    <p:sldId id="276" r:id="rId29"/>
    <p:sldId id="282" r:id="rId30"/>
    <p:sldId id="283" r:id="rId31"/>
    <p:sldId id="286" r:id="rId32"/>
    <p:sldId id="284" r:id="rId33"/>
    <p:sldId id="285" r:id="rId34"/>
    <p:sldId id="277" r:id="rId35"/>
    <p:sldId id="340" r:id="rId36"/>
    <p:sldId id="288" r:id="rId37"/>
    <p:sldId id="281" r:id="rId38"/>
    <p:sldId id="278" r:id="rId39"/>
    <p:sldId id="268" r:id="rId40"/>
    <p:sldId id="338" r:id="rId41"/>
    <p:sldId id="339" r:id="rId42"/>
    <p:sldId id="304" r:id="rId43"/>
    <p:sldId id="306" r:id="rId44"/>
    <p:sldId id="292" r:id="rId45"/>
    <p:sldId id="289" r:id="rId46"/>
    <p:sldId id="291" r:id="rId47"/>
    <p:sldId id="297" r:id="rId48"/>
    <p:sldId id="313" r:id="rId49"/>
    <p:sldId id="315" r:id="rId50"/>
    <p:sldId id="321" r:id="rId51"/>
    <p:sldId id="322" r:id="rId52"/>
    <p:sldId id="325" r:id="rId53"/>
    <p:sldId id="331" r:id="rId54"/>
    <p:sldId id="310"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77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0" y="0"/>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pic>
        <p:nvPicPr>
          <p:cNvPr id="11" name="Picture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993334" y="0"/>
            <a:ext cx="1310643" cy="2292094"/>
          </a:xfrm>
          <a:prstGeom prst="rect">
            <a:avLst/>
          </a:prstGeom>
        </p:spPr>
      </p:pic>
      <p:sp>
        <p:nvSpPr>
          <p:cNvPr id="2" name="Title 1"/>
          <p:cNvSpPr>
            <a:spLocks noGrp="1"/>
          </p:cNvSpPr>
          <p:nvPr>
            <p:ph type="ctrTitle"/>
          </p:nvPr>
        </p:nvSpPr>
        <p:spPr>
          <a:xfrm>
            <a:off x="828675" y="2292095"/>
            <a:ext cx="7572375" cy="2219691"/>
          </a:xfrm>
        </p:spPr>
        <p:txBody>
          <a:bodyPr anchor="ctr">
            <a:normAutofit/>
          </a:bodyPr>
          <a:lstStyle>
            <a:lvl1pPr algn="l">
              <a:defRPr sz="3300" cap="all" baseline="0"/>
            </a:lvl1pPr>
          </a:lstStyle>
          <a:p>
            <a:r>
              <a:rPr lang="en-US" smtClean="0"/>
              <a:t>Click to edit Master title style</a:t>
            </a:r>
            <a:endParaRPr/>
          </a:p>
        </p:txBody>
      </p:sp>
      <p:sp>
        <p:nvSpPr>
          <p:cNvPr id="3" name="Subtitle 2"/>
          <p:cNvSpPr>
            <a:spLocks noGrp="1"/>
          </p:cNvSpPr>
          <p:nvPr>
            <p:ph type="subTitle" idx="1"/>
          </p:nvPr>
        </p:nvSpPr>
        <p:spPr>
          <a:xfrm>
            <a:off x="828674" y="4511785"/>
            <a:ext cx="7572376" cy="955565"/>
          </a:xfrm>
        </p:spPr>
        <p:txBody>
          <a:bodyPr>
            <a:normAutofit/>
          </a:bodyPr>
          <a:lstStyle>
            <a:lvl1pPr marL="0" indent="0" algn="l">
              <a:spcBef>
                <a:spcPts val="0"/>
              </a:spcBef>
              <a:buNone/>
              <a:defRPr sz="13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a:p>
        </p:txBody>
      </p:sp>
      <p:sp>
        <p:nvSpPr>
          <p:cNvPr id="7" name="Rectangle 6"/>
          <p:cNvSpPr/>
          <p:nvPr/>
        </p:nvSpPr>
        <p:spPr>
          <a:xfrm>
            <a:off x="0" y="5778124"/>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sp>
        <p:nvSpPr>
          <p:cNvPr id="4" name="Date Placeholder 3"/>
          <p:cNvSpPr>
            <a:spLocks noGrp="1"/>
          </p:cNvSpPr>
          <p:nvPr>
            <p:ph type="dt" sz="half" idx="10"/>
          </p:nvPr>
        </p:nvSpPr>
        <p:spPr/>
        <p:txBody>
          <a:bodyPr/>
          <a:lstStyle>
            <a:lvl1pPr>
              <a:defRPr baseline="0">
                <a:solidFill>
                  <a:schemeClr val="tx1">
                    <a:lumMod val="20000"/>
                    <a:lumOff val="80000"/>
                  </a:schemeClr>
                </a:solidFill>
              </a:defRPr>
            </a:lvl1pPr>
          </a:lstStyle>
          <a:p>
            <a:fld id="{D38A26AF-9503-4F00-9E56-ACF8ECC79CB2}" type="datetimeFigureOut">
              <a:rPr lang="en-US" smtClean="0"/>
              <a:pPr/>
              <a:t>3/14/2023</a:t>
            </a:fld>
            <a:endParaRPr lang="en-US"/>
          </a:p>
        </p:txBody>
      </p:sp>
      <p:sp>
        <p:nvSpPr>
          <p:cNvPr id="5" name="Footer Placeholder 4"/>
          <p:cNvSpPr>
            <a:spLocks noGrp="1"/>
          </p:cNvSpPr>
          <p:nvPr>
            <p:ph type="ftr" sz="quarter" idx="11"/>
          </p:nvPr>
        </p:nvSpPr>
        <p:spPr/>
        <p:txBody>
          <a:bodyPr/>
          <a:lstStyle>
            <a:lvl1pPr>
              <a:defRPr baseline="0">
                <a:solidFill>
                  <a:schemeClr val="tx1">
                    <a:lumMod val="20000"/>
                    <a:lumOff val="80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baseline="0">
                <a:solidFill>
                  <a:schemeClr val="tx1">
                    <a:lumMod val="20000"/>
                    <a:lumOff val="80000"/>
                  </a:schemeClr>
                </a:solidFill>
              </a:defRPr>
            </a:lvl1pPr>
          </a:lstStyle>
          <a:p>
            <a:fld id="{6EB27A45-E3A9-465A-8C08-9AF58F2FE5EB}" type="slidenum">
              <a:rPr lang="en-US" smtClean="0"/>
              <a:pPr/>
              <a:t>‹#›</a:t>
            </a:fld>
            <a:endParaRPr lang="en-US"/>
          </a:p>
        </p:txBody>
      </p:sp>
    </p:spTree>
    <p:extLst>
      <p:ext uri="{BB962C8B-B14F-4D97-AF65-F5344CB8AC3E}">
        <p14:creationId xmlns:p14="http://schemas.microsoft.com/office/powerpoint/2010/main" val="1545238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2400"/>
            </a:lvl1pPr>
          </a:lstStyle>
          <a:p>
            <a:r>
              <a:rPr lang="en-US" smtClean="0"/>
              <a:t>Click to edit Master title style</a:t>
            </a:r>
            <a:endParaRPr/>
          </a:p>
        </p:txBody>
      </p:sp>
      <p:sp>
        <p:nvSpPr>
          <p:cNvPr id="4" name="Text Placeholder 3"/>
          <p:cNvSpPr>
            <a:spLocks noGrp="1"/>
          </p:cNvSpPr>
          <p:nvPr>
            <p:ph type="body" sz="half" idx="2"/>
          </p:nvPr>
        </p:nvSpPr>
        <p:spPr>
          <a:xfrm>
            <a:off x="828675" y="1600200"/>
            <a:ext cx="2547747" cy="4572000"/>
          </a:xfrm>
        </p:spPr>
        <p:txBody>
          <a:bodyPr>
            <a:normAutofit/>
          </a:bodyPr>
          <a:lstStyle>
            <a:lvl1pPr marL="0" indent="0">
              <a:spcBef>
                <a:spcPts val="900"/>
              </a:spcBef>
              <a:buNone/>
              <a:defRPr sz="13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3491003" y="1600200"/>
            <a:ext cx="4823184" cy="4572001"/>
          </a:xfrm>
        </p:spPr>
        <p:txBody>
          <a:bodyPr tIns="1188720">
            <a:normAutofit/>
          </a:bodyPr>
          <a:lstStyle>
            <a:lvl1pPr marL="0" indent="0" algn="ctr">
              <a:buNone/>
              <a:defRPr sz="15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a:p>
        </p:txBody>
      </p:sp>
      <p:sp>
        <p:nvSpPr>
          <p:cNvPr id="5" name="Date Placeholder 4"/>
          <p:cNvSpPr>
            <a:spLocks noGrp="1"/>
          </p:cNvSpPr>
          <p:nvPr>
            <p:ph type="dt" sz="half" idx="10"/>
          </p:nvPr>
        </p:nvSpPr>
        <p:spPr/>
        <p:txBody>
          <a:bodyPr/>
          <a:lstStyle/>
          <a:p>
            <a:fld id="{D38A26AF-9503-4F00-9E56-ACF8ECC79CB2}" type="datetimeFigureOut">
              <a:rPr lang="en-US" smtClean="0"/>
              <a:pPr/>
              <a:t>3/14/2023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B27A45-E3A9-465A-8C08-9AF58F2FE5EB}" type="slidenum">
              <a:rPr lang="en-US" smtClean="0"/>
              <a:pPr/>
              <a:t>‹#›</a:t>
            </a:fld>
            <a:endParaRPr lang="en-US"/>
          </a:p>
        </p:txBody>
      </p:sp>
    </p:spTree>
    <p:extLst>
      <p:ext uri="{BB962C8B-B14F-4D97-AF65-F5344CB8AC3E}">
        <p14:creationId xmlns:p14="http://schemas.microsoft.com/office/powerpoint/2010/main" val="3134473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38A26AF-9503-4F00-9E56-ACF8ECC79CB2}"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B27A45-E3A9-465A-8C08-9AF58F2FE5EB}" type="slidenum">
              <a:rPr lang="en-US" smtClean="0"/>
              <a:pPr/>
              <a:t>‹#›</a:t>
            </a:fld>
            <a:endParaRPr lang="en-US"/>
          </a:p>
        </p:txBody>
      </p:sp>
    </p:spTree>
    <p:extLst>
      <p:ext uri="{BB962C8B-B14F-4D97-AF65-F5344CB8AC3E}">
        <p14:creationId xmlns:p14="http://schemas.microsoft.com/office/powerpoint/2010/main" val="126577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29450" y="365125"/>
            <a:ext cx="1285875" cy="58118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828675" y="365125"/>
            <a:ext cx="6074172"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38A26AF-9503-4F00-9E56-ACF8ECC79CB2}"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B27A45-E3A9-465A-8C08-9AF58F2FE5EB}" type="slidenum">
              <a:rPr lang="en-US" smtClean="0"/>
              <a:pPr/>
              <a:t>‹#›</a:t>
            </a:fld>
            <a:endParaRPr lang="en-US"/>
          </a:p>
        </p:txBody>
      </p:sp>
      <p:grpSp>
        <p:nvGrpSpPr>
          <p:cNvPr id="7" name="Group 6"/>
          <p:cNvGrpSpPr/>
          <p:nvPr/>
        </p:nvGrpSpPr>
        <p:grpSpPr>
          <a:xfrm rot="5400000">
            <a:off x="4181447" y="3239394"/>
            <a:ext cx="5632704" cy="63302"/>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62363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38A26AF-9503-4F00-9E56-ACF8ECC79CB2}"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B27A45-E3A9-465A-8C08-9AF58F2FE5EB}" type="slidenum">
              <a:rPr lang="en-US" smtClean="0"/>
              <a:pPr/>
              <a:t>‹#›</a:t>
            </a:fld>
            <a:endParaRPr lang="en-US"/>
          </a:p>
        </p:txBody>
      </p:sp>
    </p:spTree>
    <p:extLst>
      <p:ext uri="{BB962C8B-B14F-4D97-AF65-F5344CB8AC3E}">
        <p14:creationId xmlns:p14="http://schemas.microsoft.com/office/powerpoint/2010/main" val="2724862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828675" y="2292095"/>
            <a:ext cx="4300538" cy="2219691"/>
          </a:xfrm>
        </p:spPr>
        <p:txBody>
          <a:bodyPr anchor="ctr">
            <a:normAutofit/>
          </a:bodyPr>
          <a:lstStyle>
            <a:lvl1pPr algn="l">
              <a:defRPr sz="3300" cap="all" baseline="0"/>
            </a:lvl1pPr>
          </a:lstStyle>
          <a:p>
            <a:r>
              <a:rPr lang="en-US" smtClean="0"/>
              <a:t>Click to edit Master title style</a:t>
            </a:r>
            <a:endParaRPr/>
          </a:p>
        </p:txBody>
      </p:sp>
      <p:sp>
        <p:nvSpPr>
          <p:cNvPr id="3" name="Subtitle 2"/>
          <p:cNvSpPr>
            <a:spLocks noGrp="1"/>
          </p:cNvSpPr>
          <p:nvPr>
            <p:ph type="subTitle" idx="1"/>
          </p:nvPr>
        </p:nvSpPr>
        <p:spPr>
          <a:xfrm>
            <a:off x="828675" y="4511785"/>
            <a:ext cx="4300538" cy="955565"/>
          </a:xfrm>
        </p:spPr>
        <p:txBody>
          <a:bodyPr>
            <a:normAutofit/>
          </a:bodyPr>
          <a:lstStyle>
            <a:lvl1pPr marL="0" indent="0" algn="l">
              <a:spcBef>
                <a:spcPts val="0"/>
              </a:spcBef>
              <a:buNone/>
              <a:defRPr sz="13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a:p>
        </p:txBody>
      </p:sp>
      <p:sp>
        <p:nvSpPr>
          <p:cNvPr id="11" name="Picture Placeholder 10" descr="An empty placeholder to add an image. Click on the placeholder and select the image that you wish to add."/>
          <p:cNvSpPr>
            <a:spLocks noGrp="1"/>
          </p:cNvSpPr>
          <p:nvPr>
            <p:ph type="pic" sz="quarter" idx="13"/>
          </p:nvPr>
        </p:nvSpPr>
        <p:spPr>
          <a:xfrm>
            <a:off x="5235798" y="1310656"/>
            <a:ext cx="3908203" cy="4208604"/>
          </a:xfrm>
          <a:solidFill>
            <a:schemeClr val="tx1">
              <a:lumMod val="20000"/>
              <a:lumOff val="80000"/>
            </a:schemeClr>
          </a:solidFill>
        </p:spPr>
        <p:txBody>
          <a:bodyPr tIns="1005840"/>
          <a:lstStyle>
            <a:lvl1pPr marL="0" indent="0" algn="ctr">
              <a:buNone/>
              <a:defRPr/>
            </a:lvl1pPr>
          </a:lstStyle>
          <a:p>
            <a:r>
              <a:rPr lang="en-US" smtClean="0"/>
              <a:t>Click icon to add picture</a:t>
            </a:r>
            <a:endParaRPr/>
          </a:p>
        </p:txBody>
      </p:sp>
      <p:sp>
        <p:nvSpPr>
          <p:cNvPr id="8" name="Rectangle 7"/>
          <p:cNvSpPr/>
          <p:nvPr/>
        </p:nvSpPr>
        <p:spPr>
          <a:xfrm>
            <a:off x="0" y="0"/>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grpSp>
        <p:nvGrpSpPr>
          <p:cNvPr id="14" name="Group 13"/>
          <p:cNvGrpSpPr/>
          <p:nvPr/>
        </p:nvGrpSpPr>
        <p:grpSpPr>
          <a:xfrm>
            <a:off x="0" y="1143001"/>
            <a:ext cx="9144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994410" y="0"/>
            <a:ext cx="1310643" cy="2292094"/>
          </a:xfrm>
          <a:prstGeom prst="rect">
            <a:avLst/>
          </a:prstGeom>
        </p:spPr>
      </p:pic>
      <p:grpSp>
        <p:nvGrpSpPr>
          <p:cNvPr id="13" name="Group 12"/>
          <p:cNvGrpSpPr/>
          <p:nvPr/>
        </p:nvGrpSpPr>
        <p:grpSpPr>
          <a:xfrm rot="10800000">
            <a:off x="0" y="5645511"/>
            <a:ext cx="9144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spTree>
    <p:extLst>
      <p:ext uri="{BB962C8B-B14F-4D97-AF65-F5344CB8AC3E}">
        <p14:creationId xmlns:p14="http://schemas.microsoft.com/office/powerpoint/2010/main" val="2447275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2514601"/>
            <a:ext cx="9144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pic>
        <p:nvPicPr>
          <p:cNvPr id="7" name="Picture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94410" y="0"/>
            <a:ext cx="1337391" cy="2971806"/>
          </a:xfrm>
          <a:prstGeom prst="rect">
            <a:avLst/>
          </a:prstGeom>
        </p:spPr>
      </p:pic>
      <p:sp>
        <p:nvSpPr>
          <p:cNvPr id="2" name="Title 1"/>
          <p:cNvSpPr>
            <a:spLocks noGrp="1"/>
          </p:cNvSpPr>
          <p:nvPr>
            <p:ph type="title"/>
          </p:nvPr>
        </p:nvSpPr>
        <p:spPr>
          <a:xfrm>
            <a:off x="828675" y="2971806"/>
            <a:ext cx="7553324" cy="1684150"/>
          </a:xfrm>
        </p:spPr>
        <p:txBody>
          <a:bodyPr anchor="ctr">
            <a:normAutofit/>
          </a:bodyPr>
          <a:lstStyle>
            <a:lvl1pPr>
              <a:defRPr sz="3300" cap="all"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828675" y="4655956"/>
            <a:ext cx="7553324" cy="509750"/>
          </a:xfrm>
        </p:spPr>
        <p:txBody>
          <a:bodyPr>
            <a:normAutofit/>
          </a:bodyPr>
          <a:lstStyle>
            <a:lvl1pPr marL="0" indent="0">
              <a:spcBef>
                <a:spcPts val="0"/>
              </a:spcBef>
              <a:buNone/>
              <a:defRPr sz="12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38A26AF-9503-4F00-9E56-ACF8ECC79CB2}" type="datetimeFigureOut">
              <a:rPr lang="en-US" smtClean="0"/>
              <a:pPr/>
              <a:t>3/14/2023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B27A45-E3A9-465A-8C08-9AF58F2FE5EB}" type="slidenum">
              <a:rPr lang="en-US" smtClean="0"/>
              <a:pPr/>
              <a:t>‹#›</a:t>
            </a:fld>
            <a:endParaRPr lang="en-US"/>
          </a:p>
        </p:txBody>
      </p:sp>
    </p:spTree>
    <p:extLst>
      <p:ext uri="{BB962C8B-B14F-4D97-AF65-F5344CB8AC3E}">
        <p14:creationId xmlns:p14="http://schemas.microsoft.com/office/powerpoint/2010/main" val="958744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828675" y="1600201"/>
            <a:ext cx="3686175" cy="4571999"/>
          </a:xfrm>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29150" y="1600201"/>
            <a:ext cx="3686175" cy="4571999"/>
          </a:xfrm>
        </p:spPr>
        <p:txBody>
          <a:bodyPr/>
          <a:lstStyle>
            <a:lvl5pPr>
              <a:defRPr/>
            </a:lvl5pPr>
            <a:lvl6pPr>
              <a:defRPr/>
            </a:lvl6pPr>
            <a:lvl7pPr>
              <a:defRPr/>
            </a:lvl7pPr>
            <a:lvl8pPr>
              <a:defRPr/>
            </a:lvl8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38A26AF-9503-4F00-9E56-ACF8ECC79CB2}" type="datetimeFigureOut">
              <a:rPr lang="en-US" smtClean="0"/>
              <a:pPr/>
              <a:t>3/14/2023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B27A45-E3A9-465A-8C08-9AF58F2FE5EB}" type="slidenum">
              <a:rPr lang="en-US" smtClean="0"/>
              <a:pPr/>
              <a:t>‹#›</a:t>
            </a:fld>
            <a:endParaRPr lang="en-US"/>
          </a:p>
        </p:txBody>
      </p:sp>
    </p:spTree>
    <p:extLst>
      <p:ext uri="{BB962C8B-B14F-4D97-AF65-F5344CB8AC3E}">
        <p14:creationId xmlns:p14="http://schemas.microsoft.com/office/powerpoint/2010/main" val="2182797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828675" y="1600200"/>
            <a:ext cx="3689604" cy="823912"/>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828675" y="2424112"/>
            <a:ext cx="3689604" cy="37480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24583" y="1600200"/>
            <a:ext cx="3689604" cy="823912"/>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4583" y="2424112"/>
            <a:ext cx="3689604" cy="37480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38A26AF-9503-4F00-9E56-ACF8ECC79CB2}" type="datetimeFigureOut">
              <a:rPr lang="en-US" smtClean="0"/>
              <a:pPr/>
              <a:t>3/14/2023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B27A45-E3A9-465A-8C08-9AF58F2FE5EB}" type="slidenum">
              <a:rPr lang="en-US" smtClean="0"/>
              <a:pPr/>
              <a:t>‹#›</a:t>
            </a:fld>
            <a:endParaRPr lang="en-US"/>
          </a:p>
        </p:txBody>
      </p:sp>
    </p:spTree>
    <p:extLst>
      <p:ext uri="{BB962C8B-B14F-4D97-AF65-F5344CB8AC3E}">
        <p14:creationId xmlns:p14="http://schemas.microsoft.com/office/powerpoint/2010/main" val="343480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38A26AF-9503-4F00-9E56-ACF8ECC79CB2}" type="datetimeFigureOut">
              <a:rPr lang="en-US" smtClean="0"/>
              <a:pPr/>
              <a:t>3/14/2023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B27A45-E3A9-465A-8C08-9AF58F2FE5EB}" type="slidenum">
              <a:rPr lang="en-US" smtClean="0"/>
              <a:pPr/>
              <a:t>‹#›</a:t>
            </a:fld>
            <a:endParaRPr lang="en-US"/>
          </a:p>
        </p:txBody>
      </p:sp>
    </p:spTree>
    <p:extLst>
      <p:ext uri="{BB962C8B-B14F-4D97-AF65-F5344CB8AC3E}">
        <p14:creationId xmlns:p14="http://schemas.microsoft.com/office/powerpoint/2010/main" val="1709890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8A26AF-9503-4F00-9E56-ACF8ECC79CB2}" type="datetimeFigureOut">
              <a:rPr lang="en-US" smtClean="0"/>
              <a:pPr/>
              <a:t>3/14/2023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B27A45-E3A9-465A-8C08-9AF58F2FE5EB}" type="slidenum">
              <a:rPr lang="en-US" smtClean="0"/>
              <a:pPr/>
              <a:t>‹#›</a:t>
            </a:fld>
            <a:endParaRPr lang="en-US"/>
          </a:p>
        </p:txBody>
      </p:sp>
    </p:spTree>
    <p:extLst>
      <p:ext uri="{BB962C8B-B14F-4D97-AF65-F5344CB8AC3E}">
        <p14:creationId xmlns:p14="http://schemas.microsoft.com/office/powerpoint/2010/main" val="3574302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2400"/>
            </a:lvl1pPr>
          </a:lstStyle>
          <a:p>
            <a:r>
              <a:rPr lang="en-US" smtClean="0"/>
              <a:t>Click to edit Master title style</a:t>
            </a:r>
            <a:endParaRPr/>
          </a:p>
        </p:txBody>
      </p:sp>
      <p:sp>
        <p:nvSpPr>
          <p:cNvPr id="4" name="Text Placeholder 3"/>
          <p:cNvSpPr>
            <a:spLocks noGrp="1"/>
          </p:cNvSpPr>
          <p:nvPr>
            <p:ph type="body" sz="half" idx="2"/>
          </p:nvPr>
        </p:nvSpPr>
        <p:spPr>
          <a:xfrm>
            <a:off x="828675" y="1600200"/>
            <a:ext cx="3288411" cy="4572000"/>
          </a:xfrm>
        </p:spPr>
        <p:txBody>
          <a:bodyPr>
            <a:normAutofit/>
          </a:bodyPr>
          <a:lstStyle>
            <a:lvl1pPr marL="0" indent="0">
              <a:spcBef>
                <a:spcPts val="900"/>
              </a:spcBef>
              <a:buNone/>
              <a:defRPr sz="13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3" name="Content Placeholder 2"/>
          <p:cNvSpPr>
            <a:spLocks noGrp="1"/>
          </p:cNvSpPr>
          <p:nvPr>
            <p:ph idx="1"/>
          </p:nvPr>
        </p:nvSpPr>
        <p:spPr>
          <a:xfrm>
            <a:off x="4231386" y="1600200"/>
            <a:ext cx="4083939" cy="4572001"/>
          </a:xfrm>
        </p:spPr>
        <p:txBody>
          <a:bodyPr>
            <a:normAutofit/>
          </a:bodyPr>
          <a:lstStyle>
            <a:lvl1pPr>
              <a:defRPr sz="1500"/>
            </a:lvl1pPr>
            <a:lvl2pPr>
              <a:defRPr sz="1200"/>
            </a:lvl2pPr>
            <a:lvl3pPr>
              <a:defRPr sz="1200"/>
            </a:lvl3pPr>
            <a:lvl4pPr>
              <a:defRPr sz="1050"/>
            </a:lvl4pPr>
            <a:lvl5pPr>
              <a:defRPr sz="1050"/>
            </a:lvl5pPr>
            <a:lvl6pPr>
              <a:defRPr sz="1050"/>
            </a:lvl6pPr>
            <a:lvl7pPr>
              <a:defRPr sz="1050"/>
            </a:lvl7pPr>
            <a:lvl8pPr>
              <a:defRPr sz="1050"/>
            </a:lvl8pPr>
            <a:lvl9pPr>
              <a:defRPr sz="105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38A26AF-9503-4F00-9E56-ACF8ECC79CB2}" type="datetimeFigureOut">
              <a:rPr lang="en-US" smtClean="0"/>
              <a:pPr/>
              <a:t>3/14/2023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B27A45-E3A9-465A-8C08-9AF58F2FE5EB}" type="slidenum">
              <a:rPr lang="en-US" smtClean="0"/>
              <a:pPr/>
              <a:t>‹#›</a:t>
            </a:fld>
            <a:endParaRPr lang="en-US"/>
          </a:p>
        </p:txBody>
      </p:sp>
    </p:spTree>
    <p:extLst>
      <p:ext uri="{BB962C8B-B14F-4D97-AF65-F5344CB8AC3E}">
        <p14:creationId xmlns:p14="http://schemas.microsoft.com/office/powerpoint/2010/main" val="1399352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8675" y="76200"/>
            <a:ext cx="7485512" cy="1096962"/>
          </a:xfrm>
          <a:prstGeom prst="rect">
            <a:avLst/>
          </a:prstGeom>
        </p:spPr>
        <p:txBody>
          <a:bodyPr vert="horz" lIns="0" tIns="45720" rIns="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828675" y="1600200"/>
            <a:ext cx="7486650" cy="457200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28675" y="6356352"/>
            <a:ext cx="1372169" cy="365125"/>
          </a:xfrm>
          <a:prstGeom prst="rect">
            <a:avLst/>
          </a:prstGeom>
        </p:spPr>
        <p:txBody>
          <a:bodyPr vert="horz" lIns="0" tIns="45720" rIns="0" bIns="45720" rtlCol="0" anchor="ctr"/>
          <a:lstStyle>
            <a:lvl1pPr algn="l">
              <a:defRPr sz="900" baseline="0">
                <a:solidFill>
                  <a:schemeClr val="tx1">
                    <a:lumMod val="75000"/>
                  </a:schemeClr>
                </a:solidFill>
              </a:defRPr>
            </a:lvl1pPr>
          </a:lstStyle>
          <a:p>
            <a:fld id="{D38A26AF-9503-4F00-9E56-ACF8ECC79CB2}" type="datetimeFigureOut">
              <a:rPr lang="en-US" smtClean="0"/>
              <a:pPr/>
              <a:t>3/14/2023</a:t>
            </a:fld>
            <a:endParaRPr lang="en-US"/>
          </a:p>
        </p:txBody>
      </p:sp>
      <p:sp>
        <p:nvSpPr>
          <p:cNvPr id="5" name="Footer Placeholder 4"/>
          <p:cNvSpPr>
            <a:spLocks noGrp="1"/>
          </p:cNvSpPr>
          <p:nvPr>
            <p:ph type="ftr" sz="quarter" idx="3"/>
          </p:nvPr>
        </p:nvSpPr>
        <p:spPr>
          <a:xfrm>
            <a:off x="2200844" y="6356350"/>
            <a:ext cx="4742312" cy="365126"/>
          </a:xfrm>
          <a:prstGeom prst="rect">
            <a:avLst/>
          </a:prstGeom>
        </p:spPr>
        <p:txBody>
          <a:bodyPr vert="horz" lIns="0" tIns="45720" rIns="0" bIns="45720" rtlCol="0" anchor="ctr"/>
          <a:lstStyle>
            <a:lvl1pPr algn="ctr">
              <a:defRPr sz="900" baseline="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6942587" y="6356352"/>
            <a:ext cx="1371600" cy="365125"/>
          </a:xfrm>
          <a:prstGeom prst="rect">
            <a:avLst/>
          </a:prstGeom>
        </p:spPr>
        <p:txBody>
          <a:bodyPr vert="horz" lIns="0" tIns="45720" rIns="0" bIns="45720" rtlCol="0" anchor="ctr"/>
          <a:lstStyle>
            <a:lvl1pPr algn="r">
              <a:defRPr sz="900" baseline="0">
                <a:solidFill>
                  <a:schemeClr val="tx1">
                    <a:lumMod val="75000"/>
                  </a:schemeClr>
                </a:solidFill>
              </a:defRPr>
            </a:lvl1pPr>
          </a:lstStyle>
          <a:p>
            <a:fld id="{6EB27A45-E3A9-465A-8C08-9AF58F2FE5EB}" type="slidenum">
              <a:rPr lang="en-US" smtClean="0"/>
              <a:pPr/>
              <a:t>‹#›</a:t>
            </a:fld>
            <a:endParaRPr lang="en-US"/>
          </a:p>
        </p:txBody>
      </p:sp>
      <p:grpSp>
        <p:nvGrpSpPr>
          <p:cNvPr id="15" name="Group 14"/>
          <p:cNvGrpSpPr/>
          <p:nvPr/>
        </p:nvGrpSpPr>
        <p:grpSpPr>
          <a:xfrm>
            <a:off x="827532" y="1219202"/>
            <a:ext cx="7488936"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3471124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21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1350"/>
        </a:spcBef>
        <a:buFont typeface="Wingdings" panose="05000000000000000000" pitchFamily="2" charset="2"/>
        <a:buChar char="§"/>
        <a:defRPr sz="1500" kern="1200">
          <a:solidFill>
            <a:schemeClr val="tx1"/>
          </a:solidFill>
          <a:latin typeface="+mn-lt"/>
          <a:ea typeface="+mn-ea"/>
          <a:cs typeface="+mn-cs"/>
        </a:defRPr>
      </a:lvl1pPr>
      <a:lvl2pPr marL="514350" indent="-171450" algn="l" defTabSz="685800" rtl="0" eaLnBrk="1" latinLnBrk="0" hangingPunct="1">
        <a:lnSpc>
          <a:spcPct val="90000"/>
        </a:lnSpc>
        <a:spcBef>
          <a:spcPts val="450"/>
        </a:spcBef>
        <a:buFont typeface="Wingdings" panose="05000000000000000000" pitchFamily="2" charset="2"/>
        <a:buChar char="§"/>
        <a:defRPr sz="1200" kern="1200">
          <a:solidFill>
            <a:schemeClr val="tx1"/>
          </a:solidFill>
          <a:latin typeface="+mn-lt"/>
          <a:ea typeface="+mn-ea"/>
          <a:cs typeface="+mn-cs"/>
        </a:defRPr>
      </a:lvl2pPr>
      <a:lvl3pPr marL="857250" indent="-171450" algn="l" defTabSz="685800" rtl="0" eaLnBrk="1" latinLnBrk="0" hangingPunct="1">
        <a:lnSpc>
          <a:spcPct val="90000"/>
        </a:lnSpc>
        <a:spcBef>
          <a:spcPts val="450"/>
        </a:spcBef>
        <a:buFont typeface="Wingdings" panose="05000000000000000000" pitchFamily="2" charset="2"/>
        <a:buChar char="§"/>
        <a:defRPr sz="1050" kern="1200">
          <a:solidFill>
            <a:schemeClr val="tx1"/>
          </a:solidFill>
          <a:latin typeface="+mn-lt"/>
          <a:ea typeface="+mn-ea"/>
          <a:cs typeface="+mn-cs"/>
        </a:defRPr>
      </a:lvl3pPr>
      <a:lvl4pPr marL="1200150" indent="-171450" algn="l" defTabSz="685800" rtl="0" eaLnBrk="1" latinLnBrk="0" hangingPunct="1">
        <a:lnSpc>
          <a:spcPct val="90000"/>
        </a:lnSpc>
        <a:spcBef>
          <a:spcPts val="450"/>
        </a:spcBef>
        <a:buFont typeface="Wingdings" panose="05000000000000000000" pitchFamily="2" charset="2"/>
        <a:buChar char="§"/>
        <a:defRPr sz="1050" kern="1200">
          <a:solidFill>
            <a:schemeClr val="tx1"/>
          </a:solidFill>
          <a:latin typeface="+mn-lt"/>
          <a:ea typeface="+mn-ea"/>
          <a:cs typeface="+mn-cs"/>
        </a:defRPr>
      </a:lvl4pPr>
      <a:lvl5pPr marL="1543050" indent="-171450" algn="l" defTabSz="685800" rtl="0" eaLnBrk="1" latinLnBrk="0" hangingPunct="1">
        <a:lnSpc>
          <a:spcPct val="90000"/>
        </a:lnSpc>
        <a:spcBef>
          <a:spcPts val="450"/>
        </a:spcBef>
        <a:buFont typeface="Wingdings" panose="05000000000000000000" pitchFamily="2" charset="2"/>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Wingdings" panose="05000000000000000000" pitchFamily="2" charset="2"/>
        <a:buChar char="§"/>
        <a:defRPr sz="10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Wingdings" panose="05000000000000000000" pitchFamily="2" charset="2"/>
        <a:buChar char="§"/>
        <a:defRPr sz="10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Wingdings" panose="05000000000000000000" pitchFamily="2" charset="2"/>
        <a:buChar char="§"/>
        <a:defRPr sz="10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Wingdings" panose="05000000000000000000" pitchFamily="2" charset="2"/>
        <a:buChar char="§"/>
        <a:defRPr sz="1050" kern="1200">
          <a:solidFill>
            <a:schemeClr val="tx1"/>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transfer.rocnee.eu/"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8675" y="2596895"/>
            <a:ext cx="7572375" cy="1289305"/>
          </a:xfrm>
        </p:spPr>
        <p:txBody>
          <a:bodyPr>
            <a:normAutofit/>
          </a:bodyPr>
          <a:lstStyle/>
          <a:p>
            <a:r>
              <a:rPr lang="ro-RO" b="1" dirty="0" smtClean="0">
                <a:solidFill>
                  <a:srgbClr val="0070C0"/>
                </a:solidFill>
              </a:rPr>
              <a:t>SIMULAREA EvaluĂRII NaţionalE la clasa a VIII-a</a:t>
            </a:r>
            <a:r>
              <a:rPr lang="en-US" b="1" dirty="0" smtClean="0">
                <a:solidFill>
                  <a:srgbClr val="0070C0"/>
                </a:solidFill>
              </a:rPr>
              <a:t> </a:t>
            </a:r>
            <a:r>
              <a:rPr lang="ro-RO" b="1" dirty="0" smtClean="0">
                <a:solidFill>
                  <a:srgbClr val="0070C0"/>
                </a:solidFill>
              </a:rPr>
              <a:t>(S-EN08)</a:t>
            </a:r>
            <a:endParaRPr lang="en-US" b="1" dirty="0">
              <a:solidFill>
                <a:srgbClr val="0070C0"/>
              </a:solidFill>
            </a:endParaRPr>
          </a:p>
        </p:txBody>
      </p:sp>
      <p:sp>
        <p:nvSpPr>
          <p:cNvPr id="3" name="Subtitle 2"/>
          <p:cNvSpPr>
            <a:spLocks noGrp="1"/>
          </p:cNvSpPr>
          <p:nvPr>
            <p:ph type="subTitle" idx="1"/>
          </p:nvPr>
        </p:nvSpPr>
        <p:spPr>
          <a:xfrm>
            <a:off x="828675" y="4034003"/>
            <a:ext cx="7572376" cy="766597"/>
          </a:xfrm>
        </p:spPr>
        <p:txBody>
          <a:bodyPr>
            <a:normAutofit/>
          </a:bodyPr>
          <a:lstStyle/>
          <a:p>
            <a:r>
              <a:rPr lang="ro-RO" sz="2400" b="1" dirty="0" smtClean="0">
                <a:solidFill>
                  <a:schemeClr val="tx2"/>
                </a:solidFill>
              </a:rPr>
              <a:t>Instruire preşedinţi din CS-EN08</a:t>
            </a:r>
            <a:endParaRPr lang="ro-RO" sz="2400" b="1" dirty="0">
              <a:solidFill>
                <a:schemeClr val="tx2"/>
              </a:solidFill>
            </a:endParaRPr>
          </a:p>
        </p:txBody>
      </p:sp>
      <p:sp>
        <p:nvSpPr>
          <p:cNvPr id="4" name="Subtitle 2"/>
          <p:cNvSpPr txBox="1">
            <a:spLocks/>
          </p:cNvSpPr>
          <p:nvPr/>
        </p:nvSpPr>
        <p:spPr>
          <a:xfrm>
            <a:off x="762000" y="4953000"/>
            <a:ext cx="7620000" cy="609600"/>
          </a:xfrm>
          <a:prstGeom prst="rect">
            <a:avLst/>
          </a:prstGeom>
        </p:spPr>
        <p:txBody>
          <a:bodyPr vert="horz" lIns="91440" tIns="45720" rIns="91440" bIns="45720" rtlCol="0">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o-RO" sz="2400" b="1" i="0" u="none" strike="noStrike" kern="1200" cap="none" spc="0" normalizeH="0" baseline="0" noProof="0" dirty="0" smtClean="0">
                <a:ln>
                  <a:noFill/>
                </a:ln>
                <a:solidFill>
                  <a:srgbClr val="FF0000"/>
                </a:solidFill>
                <a:effectLst/>
                <a:uLnTx/>
                <a:uFillTx/>
                <a:latin typeface="+mn-lt"/>
                <a:ea typeface="+mn-ea"/>
                <a:cs typeface="+mn-cs"/>
              </a:rPr>
              <a:t>Baia Mare/Sighetu Marmaţiei</a:t>
            </a:r>
            <a:r>
              <a:rPr kumimoji="0" lang="ro-RO" sz="2400" b="1" i="0" u="none" strike="noStrike" kern="1200" cap="none" spc="0" normalizeH="0" noProof="0" dirty="0" smtClean="0">
                <a:ln>
                  <a:noFill/>
                </a:ln>
                <a:solidFill>
                  <a:srgbClr val="FF0000"/>
                </a:solidFill>
                <a:effectLst/>
                <a:uLnTx/>
                <a:uFillTx/>
                <a:latin typeface="+mn-lt"/>
                <a:ea typeface="+mn-ea"/>
                <a:cs typeface="+mn-cs"/>
              </a:rPr>
              <a:t> – Maramureş – </a:t>
            </a:r>
            <a:r>
              <a:rPr kumimoji="0" lang="ro-RO" sz="2400" b="1" i="0" u="none" strike="noStrike" kern="1200" cap="none" spc="0" normalizeH="0" baseline="0" noProof="0" dirty="0" smtClean="0">
                <a:ln>
                  <a:noFill/>
                </a:ln>
                <a:solidFill>
                  <a:srgbClr val="FF0000"/>
                </a:solidFill>
                <a:effectLst/>
                <a:uLnTx/>
                <a:uFillTx/>
                <a:latin typeface="+mn-lt"/>
                <a:ea typeface="+mn-ea"/>
                <a:cs typeface="+mn-cs"/>
              </a:rPr>
              <a:t>martie 2023</a:t>
            </a:r>
            <a:endParaRPr kumimoji="0" lang="en-US" sz="2400" b="1" i="0" u="none" strike="noStrike" kern="1200" cap="none" spc="0" normalizeH="0" baseline="0" noProof="0" dirty="0">
              <a:ln>
                <a:noFill/>
              </a:ln>
              <a:solidFill>
                <a:srgbClr val="FF0000"/>
              </a:solidFill>
              <a:effectLst/>
              <a:uLnTx/>
              <a:uFillTx/>
              <a:latin typeface="+mn-lt"/>
              <a:ea typeface="+mn-ea"/>
              <a:cs typeface="+mn-cs"/>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8" y="1524000"/>
            <a:ext cx="7543802" cy="4800600"/>
          </a:xfrm>
          <a:ln>
            <a:solidFill>
              <a:schemeClr val="accent1"/>
            </a:solidFill>
          </a:ln>
        </p:spPr>
        <p:txBody>
          <a:bodyPr anchor="t" anchorCtr="0">
            <a:noAutofit/>
          </a:bodyPr>
          <a:lstStyle/>
          <a:p>
            <a:pPr marL="342900" lvl="0" indent="-342900">
              <a:buFont typeface="Wingdings" panose="05000000000000000000" pitchFamily="2" charset="2"/>
              <a:buChar char="§"/>
            </a:pPr>
            <a:r>
              <a:rPr lang="ro-RO" sz="2000" b="1" dirty="0" smtClean="0">
                <a:solidFill>
                  <a:schemeClr val="tx2"/>
                </a:solidFill>
              </a:rPr>
              <a:t>Comisia CS-EN08 asigură </a:t>
            </a:r>
            <a:r>
              <a:rPr lang="ro-RO" sz="2000" b="1" dirty="0">
                <a:solidFill>
                  <a:schemeClr val="tx2"/>
                </a:solidFill>
              </a:rPr>
              <a:t>numărul optim de săli în care se susţin probele şi le pregătesc pentru </a:t>
            </a:r>
            <a:r>
              <a:rPr lang="ro-RO" sz="2000" b="1" dirty="0" smtClean="0">
                <a:solidFill>
                  <a:schemeClr val="tx2"/>
                </a:solidFill>
              </a:rPr>
              <a:t>S-EN08</a:t>
            </a:r>
            <a:r>
              <a:rPr lang="ro-RO" sz="2000" b="1" dirty="0">
                <a:solidFill>
                  <a:schemeClr val="tx2"/>
                </a:solidFill>
              </a:rPr>
              <a:t>, astfel încât elevii să fie aşezaţi </a:t>
            </a:r>
            <a:r>
              <a:rPr lang="ro-RO" sz="2000" b="1" dirty="0">
                <a:solidFill>
                  <a:srgbClr val="00B050"/>
                </a:solidFill>
              </a:rPr>
              <a:t>câte unul în bancă</a:t>
            </a:r>
            <a:r>
              <a:rPr lang="ro-RO" sz="2000" b="1" dirty="0">
                <a:solidFill>
                  <a:schemeClr val="tx2"/>
                </a:solidFill>
              </a:rPr>
              <a:t>, în ordine alfabetică, </a:t>
            </a:r>
            <a:r>
              <a:rPr lang="ro-RO" sz="2000" b="1" dirty="0">
                <a:solidFill>
                  <a:srgbClr val="00B050"/>
                </a:solidFill>
              </a:rPr>
              <a:t>pe fiecare clasă, fără a amesteca colectivele de elevi</a:t>
            </a:r>
            <a:r>
              <a:rPr lang="ro-RO" sz="2000" b="1" dirty="0">
                <a:solidFill>
                  <a:schemeClr val="tx2"/>
                </a:solidFill>
              </a:rPr>
              <a:t>. Oglinda sălii va începe cu aşezarea elevilor în sală alfabetic, începând cu numele primului elev din prima bancă de la uşă. </a:t>
            </a:r>
            <a:r>
              <a:rPr lang="ro-RO" sz="2000" b="1" dirty="0">
                <a:solidFill>
                  <a:srgbClr val="7030A0"/>
                </a:solidFill>
              </a:rPr>
              <a:t>Comisia judeţeană recomandă lipirea pe fiecare bancă a numelor elevilor înainte de începerea probei</a:t>
            </a:r>
            <a:r>
              <a:rPr lang="ro-RO" sz="2000" b="1" dirty="0">
                <a:solidFill>
                  <a:schemeClr val="tx2"/>
                </a:solidFill>
              </a:rPr>
              <a:t>. Trebuie respectate prevederile sanitare în vigoare. Afişează, pe uşa fiecărei săli, lista nominală cu elevii (fără CNP), precum şi prevederile metodologiei care îi informează pe aceştia că pătrunderea în sală cu materiale ajutătoare, cu mijloace electronice de calcul sau de comunicare, frauda sau tentativa de fraudă atrag după sine eliminarea din sală şi implicit, acordarea notei 1 (unu) pe lucrarea respectivă. </a:t>
            </a:r>
            <a:r>
              <a:rPr lang="ro-RO" sz="2000" dirty="0">
                <a:solidFill>
                  <a:schemeClr val="tx2"/>
                </a:solidFill>
              </a:rPr>
              <a:t>[M2010, art. 17 alin. (18); </a:t>
            </a:r>
            <a:r>
              <a:rPr lang="ro-RO" sz="2000" dirty="0" smtClean="0">
                <a:solidFill>
                  <a:schemeClr val="tx2"/>
                </a:solidFill>
              </a:rPr>
              <a:t>M2023, </a:t>
            </a:r>
            <a:r>
              <a:rPr lang="ro-RO" sz="2000" dirty="0">
                <a:solidFill>
                  <a:schemeClr val="tx2"/>
                </a:solidFill>
              </a:rPr>
              <a:t>art. 12 alin. (5)]</a:t>
            </a:r>
            <a:endParaRPr lang="en-US" sz="2000" dirty="0">
              <a:solidFill>
                <a:schemeClr val="tx2"/>
              </a:solidFill>
            </a:endParaRPr>
          </a:p>
        </p:txBody>
      </p:sp>
      <p:sp>
        <p:nvSpPr>
          <p:cNvPr id="6"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8675" y="1447800"/>
            <a:ext cx="7543802" cy="1371600"/>
          </a:xfrm>
          <a:prstGeom prst="rect">
            <a:avLst/>
          </a:prstGeom>
          <a:ln>
            <a:solidFill>
              <a:schemeClr val="accent1"/>
            </a:solidFill>
          </a:ln>
        </p:spPr>
        <p:txBody>
          <a:bodyPr vert="horz" lIns="91440" tIns="45720" rIns="91440" bIns="45720" rtlCol="0" anchor="t" anchorCtr="0">
            <a:normAutofit/>
          </a:bodyPr>
          <a:lstStyle/>
          <a:p>
            <a:pPr marL="342900" indent="-342900">
              <a:buFont typeface="Wingdings" panose="05000000000000000000" pitchFamily="2" charset="2"/>
              <a:buChar char="§"/>
            </a:pPr>
            <a:r>
              <a:rPr lang="ro-RO" sz="2000" b="1" dirty="0">
                <a:solidFill>
                  <a:schemeClr val="tx2"/>
                </a:solidFill>
              </a:rPr>
              <a:t>Preşedintele comisiei din </a:t>
            </a:r>
            <a:r>
              <a:rPr lang="ro-RO" sz="2000" b="1" dirty="0" smtClean="0">
                <a:solidFill>
                  <a:schemeClr val="tx2"/>
                </a:solidFill>
              </a:rPr>
              <a:t>CS-EN08 </a:t>
            </a:r>
            <a:r>
              <a:rPr lang="ro-RO" sz="2000" b="1" dirty="0">
                <a:solidFill>
                  <a:srgbClr val="FF0000"/>
                </a:solidFill>
              </a:rPr>
              <a:t>se asigură </a:t>
            </a:r>
            <a:r>
              <a:rPr lang="ro-RO" sz="2000" b="1" dirty="0">
                <a:solidFill>
                  <a:schemeClr val="tx2"/>
                </a:solidFill>
              </a:rPr>
              <a:t>că nu există pe pereţii sălii de examen sau în alte zone ale sălii, (re)surse „uitate” care pot contribui la „inspiraţia” elevilor în timpul probelor</a:t>
            </a:r>
            <a:r>
              <a:rPr lang="ro-RO" sz="2000" b="1" dirty="0" smtClean="0">
                <a:solidFill>
                  <a:schemeClr val="tx2"/>
                </a:solidFill>
              </a:rPr>
              <a:t>.</a:t>
            </a:r>
            <a:endParaRPr kumimoji="0" lang="ro-RO" sz="2000" i="0" u="none" strike="noStrike" kern="1200" cap="none" spc="0" normalizeH="0" baseline="0" dirty="0">
              <a:ln>
                <a:noFill/>
              </a:ln>
              <a:solidFill>
                <a:srgbClr val="6600CC"/>
              </a:solidFill>
              <a:effectLst/>
              <a:uLnTx/>
              <a:uFillTx/>
              <a:latin typeface="+mj-lt"/>
              <a:ea typeface="+mj-ea"/>
              <a:cs typeface="+mj-cs"/>
            </a:endParaRPr>
          </a:p>
        </p:txBody>
      </p:sp>
      <p:sp>
        <p:nvSpPr>
          <p:cNvPr id="5" name="Title 1"/>
          <p:cNvSpPr txBox="1">
            <a:spLocks/>
          </p:cNvSpPr>
          <p:nvPr/>
        </p:nvSpPr>
        <p:spPr>
          <a:xfrm>
            <a:off x="828675" y="2971800"/>
            <a:ext cx="7543802" cy="2667000"/>
          </a:xfrm>
          <a:prstGeom prst="rect">
            <a:avLst/>
          </a:prstGeom>
          <a:ln>
            <a:solidFill>
              <a:schemeClr val="accent1"/>
            </a:solidFill>
          </a:ln>
        </p:spPr>
        <p:txBody>
          <a:bodyPr vert="horz" lIns="91440" tIns="45720" rIns="91440" bIns="45720" rtlCol="0" anchor="t" anchorCtr="0">
            <a:noAutofit/>
          </a:bodyPr>
          <a:lstStyle/>
          <a:p>
            <a:pPr marL="342900" lvl="1" indent="-342900">
              <a:buFont typeface="Wingdings" panose="05000000000000000000" pitchFamily="2" charset="2"/>
              <a:buChar char="§"/>
            </a:pPr>
            <a:r>
              <a:rPr lang="ro-RO" sz="2000" b="1" dirty="0">
                <a:solidFill>
                  <a:schemeClr val="tx2"/>
                </a:solidFill>
              </a:rPr>
              <a:t>În timpul desfăşurării </a:t>
            </a:r>
            <a:r>
              <a:rPr lang="ro-RO" sz="2000" b="1" dirty="0" smtClean="0">
                <a:solidFill>
                  <a:schemeClr val="tx2"/>
                </a:solidFill>
              </a:rPr>
              <a:t>S-EN08</a:t>
            </a:r>
            <a:r>
              <a:rPr lang="ro-RO" sz="2000" b="1" dirty="0">
                <a:solidFill>
                  <a:schemeClr val="tx2"/>
                </a:solidFill>
              </a:rPr>
              <a:t>, asistenţii </a:t>
            </a:r>
            <a:r>
              <a:rPr lang="ro-RO" sz="2000" b="1" dirty="0">
                <a:solidFill>
                  <a:srgbClr val="FF0000"/>
                </a:solidFill>
              </a:rPr>
              <a:t>nu dau </a:t>
            </a:r>
            <a:r>
              <a:rPr lang="ro-RO" sz="2000" b="1" dirty="0">
                <a:solidFill>
                  <a:schemeClr val="tx2"/>
                </a:solidFill>
              </a:rPr>
              <a:t>elevilor nicio indicaţie referitoare la rezolvarea subiectelor, nu discută între ei şi nu rezolvă subiectele; de asemenea, asistenţii </a:t>
            </a:r>
            <a:r>
              <a:rPr lang="ro-RO" sz="2000" b="1" dirty="0">
                <a:solidFill>
                  <a:srgbClr val="FF0000"/>
                </a:solidFill>
              </a:rPr>
              <a:t>nu permit </a:t>
            </a:r>
            <a:r>
              <a:rPr lang="ro-RO" sz="2000" b="1" dirty="0">
                <a:solidFill>
                  <a:schemeClr val="tx2"/>
                </a:solidFill>
              </a:rPr>
              <a:t>nici unei alte persoane să dea candidaţilor indicaţii referitoare la rezolvarea subiectelor, să furnizeze acestora materiale care conţin rezolvarea parţială sau integrală a subiectelor sau să încalce în vreun fel prevederile legislative.</a:t>
            </a:r>
            <a:r>
              <a:rPr lang="ro-RO" sz="2000" dirty="0">
                <a:solidFill>
                  <a:schemeClr val="tx2"/>
                </a:solidFill>
              </a:rPr>
              <a:t> [M2010, art. 17 alin. (15)]</a:t>
            </a:r>
            <a:endParaRPr lang="en-US" sz="2400" dirty="0">
              <a:solidFill>
                <a:schemeClr val="tx2"/>
              </a:solidFill>
            </a:endParaRPr>
          </a:p>
        </p:txBody>
      </p:sp>
      <p:sp>
        <p:nvSpPr>
          <p:cNvPr id="6"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extLst>
      <p:ext uri="{BB962C8B-B14F-4D97-AF65-F5344CB8AC3E}">
        <p14:creationId xmlns:p14="http://schemas.microsoft.com/office/powerpoint/2010/main" val="1985785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47800"/>
            <a:ext cx="7543802" cy="3429000"/>
          </a:xfrm>
          <a:ln>
            <a:solidFill>
              <a:schemeClr val="accent1"/>
            </a:solidFill>
          </a:ln>
        </p:spPr>
        <p:txBody>
          <a:bodyPr anchor="t" anchorCtr="0">
            <a:noAutofit/>
          </a:bodyPr>
          <a:lstStyle/>
          <a:p>
            <a:pPr marL="342900" lvl="0" indent="-342900">
              <a:buFont typeface="Wingdings" panose="05000000000000000000" pitchFamily="2" charset="2"/>
              <a:buChar char="§"/>
            </a:pPr>
            <a:r>
              <a:rPr lang="ro-RO" sz="2000" b="1" dirty="0">
                <a:solidFill>
                  <a:schemeClr val="tx2"/>
                </a:solidFill>
              </a:rPr>
              <a:t>Cadrelor didactice nominalizate ca asistenţi </a:t>
            </a:r>
            <a:r>
              <a:rPr lang="ro-RO" sz="2000" b="1" dirty="0">
                <a:solidFill>
                  <a:srgbClr val="FF0000"/>
                </a:solidFill>
              </a:rPr>
              <a:t>le este interzisă </a:t>
            </a:r>
            <a:r>
              <a:rPr lang="ro-RO" sz="2000" b="1" dirty="0">
                <a:solidFill>
                  <a:schemeClr val="tx2"/>
                </a:solidFill>
              </a:rPr>
              <a:t>intrarea în sălile de examen cu bagaje, telefoane mobile, smartwatch-uri sau cu mijloace electronice de calcul ori de comunicare, precum şi cu ziare, reviste, cărţi etc. Materialele nepermise în sala de examen vor fi introduse într-un plic/o pungă, împreună cu un bilet/o etichetă pe care se notează numele şi prenumele posesorului şi vor fi păstrate până după predarea lucrărilor scrise într-o sală special stabilită pentru depozitarea obiectelor personale ale profesorilor asistenţi, supravegheată de o persoană desemnată de comisia din </a:t>
            </a:r>
            <a:r>
              <a:rPr lang="ro-RO" sz="2000" b="1" dirty="0" smtClean="0">
                <a:solidFill>
                  <a:schemeClr val="tx2"/>
                </a:solidFill>
              </a:rPr>
              <a:t>CS-EN08. </a:t>
            </a:r>
            <a:r>
              <a:rPr lang="ro-RO" sz="2000" dirty="0">
                <a:solidFill>
                  <a:schemeClr val="tx2"/>
                </a:solidFill>
              </a:rPr>
              <a:t>[</a:t>
            </a:r>
            <a:r>
              <a:rPr lang="ro-RO" sz="2000" dirty="0" smtClean="0">
                <a:solidFill>
                  <a:schemeClr val="tx2"/>
                </a:solidFill>
              </a:rPr>
              <a:t>M2023, </a:t>
            </a:r>
            <a:r>
              <a:rPr lang="ro-RO" sz="2000" dirty="0">
                <a:solidFill>
                  <a:schemeClr val="tx2"/>
                </a:solidFill>
              </a:rPr>
              <a:t>art. 6 alin. (7)]</a:t>
            </a:r>
            <a:endParaRPr lang="en-US" sz="1800" dirty="0">
              <a:solidFill>
                <a:schemeClr val="tx2"/>
              </a:solidFill>
            </a:endParaRPr>
          </a:p>
        </p:txBody>
      </p:sp>
      <p:sp>
        <p:nvSpPr>
          <p:cNvPr id="3" name="Title 1"/>
          <p:cNvSpPr txBox="1">
            <a:spLocks/>
          </p:cNvSpPr>
          <p:nvPr/>
        </p:nvSpPr>
        <p:spPr>
          <a:xfrm>
            <a:off x="838200" y="5105400"/>
            <a:ext cx="7543802" cy="1143000"/>
          </a:xfrm>
          <a:prstGeom prst="rect">
            <a:avLst/>
          </a:prstGeom>
          <a:ln>
            <a:solidFill>
              <a:schemeClr val="accent1"/>
            </a:solidFill>
          </a:ln>
        </p:spPr>
        <p:txBody>
          <a:bodyPr vert="horz" lIns="0" tIns="45720" rIns="0" bIns="45720" rtlCol="0" anchor="t" anchorCtr="0">
            <a:no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pPr marL="342900" lvl="1" indent="-342900">
              <a:buFont typeface="Wingdings" panose="05000000000000000000" pitchFamily="2" charset="2"/>
              <a:buChar char="§"/>
            </a:pPr>
            <a:r>
              <a:rPr lang="ro-RO" sz="2000" b="1" dirty="0">
                <a:solidFill>
                  <a:schemeClr val="tx2"/>
                </a:solidFill>
              </a:rPr>
              <a:t>În timpul probelor, unul dintre asistenţi </a:t>
            </a:r>
            <a:r>
              <a:rPr lang="ro-RO" sz="2000" b="1" dirty="0">
                <a:solidFill>
                  <a:srgbClr val="FF0000"/>
                </a:solidFill>
              </a:rPr>
              <a:t>stă în faţa clasei</a:t>
            </a:r>
            <a:r>
              <a:rPr lang="ro-RO" sz="2000" b="1" dirty="0">
                <a:solidFill>
                  <a:schemeClr val="tx2"/>
                </a:solidFill>
              </a:rPr>
              <a:t>, iar celălalt </a:t>
            </a:r>
            <a:r>
              <a:rPr lang="ro-RO" sz="2000" b="1" dirty="0">
                <a:solidFill>
                  <a:srgbClr val="FF0000"/>
                </a:solidFill>
              </a:rPr>
              <a:t>în spatele clasei </a:t>
            </a:r>
            <a:r>
              <a:rPr lang="ro-RO" sz="2000" b="1" dirty="0">
                <a:solidFill>
                  <a:schemeClr val="tx2"/>
                </a:solidFill>
              </a:rPr>
              <a:t>şi </a:t>
            </a:r>
            <a:r>
              <a:rPr lang="ro-RO" sz="2000" b="1" dirty="0">
                <a:solidFill>
                  <a:srgbClr val="FF0000"/>
                </a:solidFill>
              </a:rPr>
              <a:t>nu au </a:t>
            </a:r>
            <a:r>
              <a:rPr lang="ro-RO" sz="2000" b="1" dirty="0">
                <a:solidFill>
                  <a:schemeClr val="tx2"/>
                </a:solidFill>
              </a:rPr>
              <a:t>alte preocupări în afară de supraveghere. </a:t>
            </a:r>
            <a:r>
              <a:rPr lang="ro-RO" sz="2000" dirty="0">
                <a:solidFill>
                  <a:schemeClr val="tx2"/>
                </a:solidFill>
              </a:rPr>
              <a:t>[M2010, art. 17 alin. (15)]</a:t>
            </a:r>
            <a:endParaRPr lang="en-US" sz="2400" kern="0" dirty="0">
              <a:solidFill>
                <a:schemeClr val="tx2"/>
              </a:solidFill>
              <a:latin typeface="+mj-lt"/>
            </a:endParaRPr>
          </a:p>
        </p:txBody>
      </p:sp>
      <p:sp>
        <p:nvSpPr>
          <p:cNvPr id="4"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8200" y="1524000"/>
            <a:ext cx="7543802" cy="2895600"/>
          </a:xfrm>
          <a:prstGeom prst="rect">
            <a:avLst/>
          </a:prstGeom>
          <a:ln>
            <a:solidFill>
              <a:schemeClr val="accent1"/>
            </a:solidFill>
          </a:ln>
        </p:spPr>
        <p:txBody>
          <a:bodyPr vert="horz" lIns="91440" tIns="45720" rIns="91440" bIns="45720" rtlCol="0" anchor="t" anchorCtr="0">
            <a:noAutofit/>
          </a:bodyPr>
          <a:lstStyle/>
          <a:p>
            <a:pPr marL="342900" lvl="1" indent="-342900">
              <a:buFont typeface="Wingdings" panose="05000000000000000000" pitchFamily="2" charset="2"/>
              <a:buChar char="§"/>
            </a:pPr>
            <a:r>
              <a:rPr lang="ro-RO" b="1" dirty="0">
                <a:solidFill>
                  <a:schemeClr val="tx2"/>
                </a:solidFill>
              </a:rPr>
              <a:t>Asistenţii </a:t>
            </a:r>
            <a:r>
              <a:rPr lang="ro-RO" b="1" dirty="0">
                <a:solidFill>
                  <a:srgbClr val="FF0000"/>
                </a:solidFill>
              </a:rPr>
              <a:t>răspund de asigurarea ordinii şi a liniştii </a:t>
            </a:r>
            <a:r>
              <a:rPr lang="ro-RO" b="1" dirty="0">
                <a:solidFill>
                  <a:schemeClr val="tx2"/>
                </a:solidFill>
              </a:rPr>
              <a:t>în sala de clasă, de respectarea de către elevi a tuturor prevederilor metodologiei; asistenţii au obligaţia să verifice dacă elevii au pătruns în sală cu materiale interzise prin prezenta metodologie sau cu alte materiale care le-ar permite sau facilita rezolvarea subiectelor şi să ia măsurile care se impun; de asemenea, asistenţii </a:t>
            </a:r>
            <a:r>
              <a:rPr lang="ro-RO" b="1" dirty="0">
                <a:solidFill>
                  <a:srgbClr val="FF0000"/>
                </a:solidFill>
              </a:rPr>
              <a:t>nu permit elevilor </a:t>
            </a:r>
            <a:r>
              <a:rPr lang="ro-RO" b="1" dirty="0">
                <a:solidFill>
                  <a:schemeClr val="tx2"/>
                </a:solidFill>
              </a:rPr>
              <a:t>să comunice în niciun fel între ei sau cu exteriorul, să schimbe între ei lucrările sau ciornele şi sesizează preşedintele comisiei asupra oricărei încălcări a metodologiei. </a:t>
            </a:r>
            <a:r>
              <a:rPr lang="ro-RO" dirty="0">
                <a:solidFill>
                  <a:schemeClr val="tx2"/>
                </a:solidFill>
              </a:rPr>
              <a:t>[M2010, art. 17 alin. (17)]</a:t>
            </a:r>
            <a:endParaRPr lang="en-US" dirty="0">
              <a:solidFill>
                <a:schemeClr val="tx2"/>
              </a:solidFill>
            </a:endParaRPr>
          </a:p>
        </p:txBody>
      </p:sp>
      <p:sp>
        <p:nvSpPr>
          <p:cNvPr id="5" name="Title 1"/>
          <p:cNvSpPr>
            <a:spLocks noGrp="1"/>
          </p:cNvSpPr>
          <p:nvPr>
            <p:ph type="title"/>
          </p:nvPr>
        </p:nvSpPr>
        <p:spPr>
          <a:xfrm>
            <a:off x="828675" y="4572000"/>
            <a:ext cx="7543802" cy="1600200"/>
          </a:xfrm>
          <a:ln>
            <a:solidFill>
              <a:schemeClr val="accent1"/>
            </a:solidFill>
          </a:ln>
        </p:spPr>
        <p:txBody>
          <a:bodyPr anchor="t" anchorCtr="0">
            <a:noAutofit/>
          </a:bodyPr>
          <a:lstStyle/>
          <a:p>
            <a:pPr marL="457200" indent="-457200">
              <a:buFont typeface="Wingdings" panose="05000000000000000000" pitchFamily="2" charset="2"/>
              <a:buChar char="§"/>
            </a:pPr>
            <a:r>
              <a:rPr lang="ro-RO" sz="1800" b="1" dirty="0">
                <a:solidFill>
                  <a:srgbClr val="FF0000"/>
                </a:solidFill>
              </a:rPr>
              <a:t>Se interzice </a:t>
            </a:r>
            <a:r>
              <a:rPr lang="ro-RO" sz="1800" b="1" dirty="0">
                <a:solidFill>
                  <a:schemeClr val="tx2"/>
                </a:solidFill>
              </a:rPr>
              <a:t>candidaţilor la evaluarea naţională să introducă în sălile de examen ghiozdane, rucsacuri, sacoşe, poşete şi alte asemenea obiecte, candidaţii având obligaţia de a lăsa obiectele menţionate în sala de depozitare a obiectelor personale, stabilită de comisia din unitatea de învăţământ - centru de </a:t>
            </a:r>
            <a:r>
              <a:rPr lang="ro-RO" sz="1800" b="1" dirty="0" smtClean="0">
                <a:solidFill>
                  <a:schemeClr val="tx2"/>
                </a:solidFill>
              </a:rPr>
              <a:t>simulare </a:t>
            </a:r>
            <a:r>
              <a:rPr lang="ro-RO" sz="1800" b="1" dirty="0">
                <a:solidFill>
                  <a:schemeClr val="tx2"/>
                </a:solidFill>
              </a:rPr>
              <a:t>în acest scop.</a:t>
            </a:r>
            <a:endParaRPr lang="ro-RO" sz="1600" b="1" dirty="0">
              <a:solidFill>
                <a:schemeClr val="tx2"/>
              </a:solidFill>
            </a:endParaRPr>
          </a:p>
        </p:txBody>
      </p:sp>
      <p:sp>
        <p:nvSpPr>
          <p:cNvPr id="6"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8198" y="1447800"/>
            <a:ext cx="7543802" cy="1066800"/>
          </a:xfrm>
          <a:prstGeom prst="rect">
            <a:avLst/>
          </a:prstGeom>
          <a:ln>
            <a:solidFill>
              <a:schemeClr val="accent1"/>
            </a:solidFill>
          </a:ln>
        </p:spPr>
        <p:txBody>
          <a:bodyPr vert="horz" lIns="91440" tIns="45720" rIns="91440" bIns="45720" rtlCol="0" anchor="t" anchorCtr="0">
            <a:normAutofit/>
          </a:bodyPr>
          <a:lstStyle/>
          <a:p>
            <a:pPr marL="342900" indent="-342900">
              <a:buFont typeface="Wingdings" panose="05000000000000000000" pitchFamily="2" charset="2"/>
              <a:buChar char="§"/>
            </a:pPr>
            <a:r>
              <a:rPr lang="ro-RO" sz="2000" b="1" dirty="0" smtClean="0">
                <a:solidFill>
                  <a:schemeClr val="tx2"/>
                </a:solidFill>
              </a:rPr>
              <a:t>Candidaţii care </a:t>
            </a:r>
            <a:r>
              <a:rPr lang="ro-RO" sz="2000" b="1" dirty="0" smtClean="0">
                <a:solidFill>
                  <a:srgbClr val="FF0000"/>
                </a:solidFill>
              </a:rPr>
              <a:t>refuză</a:t>
            </a:r>
            <a:r>
              <a:rPr lang="ro-RO" sz="2000" b="1" dirty="0" smtClean="0">
                <a:solidFill>
                  <a:schemeClr val="tx2"/>
                </a:solidFill>
              </a:rPr>
              <a:t> depozitarea obiectelor menţionate în legislaţie în sala stabilită de comisie în acest scop </a:t>
            </a:r>
            <a:r>
              <a:rPr lang="ro-RO" sz="2000" b="1" dirty="0" smtClean="0">
                <a:solidFill>
                  <a:srgbClr val="FF0000"/>
                </a:solidFill>
              </a:rPr>
              <a:t>nu sunt primiţi în examen</a:t>
            </a:r>
            <a:r>
              <a:rPr lang="ro-RO" sz="2000" dirty="0" smtClean="0">
                <a:solidFill>
                  <a:schemeClr val="tx2"/>
                </a:solidFill>
              </a:rPr>
              <a:t>.</a:t>
            </a:r>
            <a:endParaRPr kumimoji="0" lang="ro-RO" sz="2000" b="0" u="none" strike="noStrike" kern="1200" cap="none" spc="0" normalizeH="0" baseline="0" dirty="0">
              <a:ln>
                <a:noFill/>
              </a:ln>
              <a:solidFill>
                <a:schemeClr val="tx2"/>
              </a:solidFill>
              <a:effectLst/>
              <a:uLnTx/>
              <a:uFillTx/>
              <a:latin typeface="+mj-lt"/>
              <a:ea typeface="+mj-ea"/>
              <a:cs typeface="+mj-cs"/>
            </a:endParaRPr>
          </a:p>
        </p:txBody>
      </p:sp>
      <p:sp>
        <p:nvSpPr>
          <p:cNvPr id="5" name="Title 1"/>
          <p:cNvSpPr>
            <a:spLocks noGrp="1"/>
          </p:cNvSpPr>
          <p:nvPr>
            <p:ph type="title"/>
          </p:nvPr>
        </p:nvSpPr>
        <p:spPr>
          <a:xfrm>
            <a:off x="814055" y="2667000"/>
            <a:ext cx="7543802" cy="2438400"/>
          </a:xfrm>
          <a:ln>
            <a:solidFill>
              <a:schemeClr val="accent1"/>
            </a:solidFill>
          </a:ln>
        </p:spPr>
        <p:txBody>
          <a:bodyPr anchor="t" anchorCtr="0">
            <a:noAutofit/>
          </a:bodyPr>
          <a:lstStyle/>
          <a:p>
            <a:pPr marL="457200" indent="-457200">
              <a:buFont typeface="Wingdings" panose="05000000000000000000" pitchFamily="2" charset="2"/>
              <a:buChar char="§"/>
            </a:pPr>
            <a:r>
              <a:rPr lang="ro-RO" sz="2000" b="1" dirty="0">
                <a:solidFill>
                  <a:srgbClr val="FF0000"/>
                </a:solidFill>
              </a:rPr>
              <a:t>Se interzice </a:t>
            </a:r>
            <a:r>
              <a:rPr lang="ro-RO" sz="2000" b="1" dirty="0">
                <a:solidFill>
                  <a:schemeClr val="tx2"/>
                </a:solidFill>
              </a:rPr>
              <a:t>candidaţilor la evaluarea naţională să aibă, în sălile de examen, asupra lor, în obiectele de îmbrăcăminte sau încălţăminte, în penare şi alte asemenea obiecte ori în băncile în care sunt aşezaţi în sălile de examen orice fel de lucrări: manuale, cărţi, dicţionare, culegeri, formulare, memoratoare, notiţe, însemnări, rezumate, ciorne sau lucrări ale altor candidaţi etc., care ar putea fi utilizate pentru rezolvarea subiectelor.</a:t>
            </a:r>
            <a:endParaRPr lang="en-US" sz="1800" b="1" dirty="0">
              <a:solidFill>
                <a:schemeClr val="tx2"/>
              </a:solidFill>
            </a:endParaRPr>
          </a:p>
        </p:txBody>
      </p:sp>
      <p:sp>
        <p:nvSpPr>
          <p:cNvPr id="6"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8198" y="1447800"/>
            <a:ext cx="7543802" cy="3276600"/>
          </a:xfrm>
          <a:prstGeom prst="rect">
            <a:avLst/>
          </a:prstGeom>
          <a:ln>
            <a:solidFill>
              <a:schemeClr val="accent1"/>
            </a:solidFill>
          </a:ln>
        </p:spPr>
        <p:txBody>
          <a:bodyPr vert="horz" lIns="91440" tIns="45720" rIns="91440" bIns="45720" rtlCol="0" anchor="t" anchorCtr="0">
            <a:noAutofit/>
          </a:bodyPr>
          <a:lstStyle/>
          <a:p>
            <a:pPr marL="571500" indent="-571500">
              <a:buFont typeface="Wingdings" panose="05000000000000000000" pitchFamily="2" charset="2"/>
              <a:buChar char="§"/>
            </a:pPr>
            <a:r>
              <a:rPr lang="ro-RO" sz="2000" b="1" dirty="0">
                <a:solidFill>
                  <a:srgbClr val="FF0000"/>
                </a:solidFill>
              </a:rPr>
              <a:t>Se interzice </a:t>
            </a:r>
            <a:r>
              <a:rPr lang="ro-RO" sz="2000" b="1" dirty="0">
                <a:solidFill>
                  <a:schemeClr val="tx2"/>
                </a:solidFill>
              </a:rPr>
              <a:t>candidaţilor să aibă, în sălile de examen, asupra lor, în obiectele de îmbrăcăminte sau încălţăminte, în penare şi alte asemenea obiecte sau în băncile în care sunt aşezaţi în sălile de examen telefoane mobile, căşti audio, precum şi orice mijloc electronic de calcul sau de comunicare/care permite conectarea la internet/la reţele de socializare, care ar putea fi utilizate în rezolvarea subiectelor, pentru efectuarea calculelor, pentru comunicare cu alţi candidaţi/asistenţi din </a:t>
            </a:r>
            <a:r>
              <a:rPr lang="ro-RO" sz="2000" b="1" dirty="0" smtClean="0">
                <a:solidFill>
                  <a:schemeClr val="tx2"/>
                </a:solidFill>
              </a:rPr>
              <a:t>UPJ/CS-EN08 </a:t>
            </a:r>
            <a:r>
              <a:rPr lang="ro-RO" sz="2000" b="1" dirty="0">
                <a:solidFill>
                  <a:schemeClr val="tx2"/>
                </a:solidFill>
              </a:rPr>
              <a:t>sau cu exteriorul.</a:t>
            </a:r>
            <a:endParaRPr lang="en-US" sz="2400" b="1" dirty="0">
              <a:solidFill>
                <a:schemeClr val="tx2"/>
              </a:solidFill>
            </a:endParaRPr>
          </a:p>
        </p:txBody>
      </p:sp>
      <p:sp>
        <p:nvSpPr>
          <p:cNvPr id="3"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
        <p:nvSpPr>
          <p:cNvPr id="5" name="Title 1"/>
          <p:cNvSpPr txBox="1">
            <a:spLocks/>
          </p:cNvSpPr>
          <p:nvPr/>
        </p:nvSpPr>
        <p:spPr>
          <a:xfrm>
            <a:off x="838198" y="4999038"/>
            <a:ext cx="7543802" cy="1325562"/>
          </a:xfrm>
          <a:prstGeom prst="rect">
            <a:avLst/>
          </a:prstGeom>
          <a:ln>
            <a:solidFill>
              <a:schemeClr val="accent1"/>
            </a:solidFill>
          </a:ln>
        </p:spPr>
        <p:txBody>
          <a:bodyPr vert="horz" lIns="91440" tIns="45720" rIns="91440" bIns="45720" rtlCol="0" anchor="t" anchorCtr="0">
            <a:noAutofit/>
          </a:bodyPr>
          <a:lstStyle/>
          <a:p>
            <a:pPr marL="571500" indent="-571500">
              <a:buFont typeface="Wingdings" panose="05000000000000000000" pitchFamily="2" charset="2"/>
              <a:buChar char="§"/>
            </a:pPr>
            <a:r>
              <a:rPr lang="ro-RO" b="1" u="sng" dirty="0">
                <a:solidFill>
                  <a:srgbClr val="FF0000"/>
                </a:solidFill>
              </a:rPr>
              <a:t>Sub nicio formă</a:t>
            </a:r>
            <a:r>
              <a:rPr lang="ro-RO" b="1" dirty="0">
                <a:solidFill>
                  <a:srgbClr val="FF0000"/>
                </a:solidFill>
              </a:rPr>
              <a:t>, </a:t>
            </a:r>
            <a:r>
              <a:rPr lang="ro-RO" b="1" u="sng" dirty="0">
                <a:solidFill>
                  <a:srgbClr val="FF0000"/>
                </a:solidFill>
              </a:rPr>
              <a:t>asistenţii nu vor lectura</a:t>
            </a:r>
            <a:r>
              <a:rPr lang="ro-RO" b="1" dirty="0">
                <a:solidFill>
                  <a:srgbClr val="FF0000"/>
                </a:solidFill>
              </a:rPr>
              <a:t> lucrările elevilor în timpul derulării probelor scrise ale </a:t>
            </a:r>
            <a:r>
              <a:rPr lang="ro-RO" b="1" dirty="0" smtClean="0">
                <a:solidFill>
                  <a:srgbClr val="FF0000"/>
                </a:solidFill>
              </a:rPr>
              <a:t>S-EN08 </a:t>
            </a:r>
            <a:r>
              <a:rPr lang="ro-RO" b="1" u="sng" dirty="0">
                <a:solidFill>
                  <a:srgbClr val="FF0000"/>
                </a:solidFill>
              </a:rPr>
              <a:t>şi nu vor avea iniţiative</a:t>
            </a:r>
            <a:r>
              <a:rPr lang="ro-RO" b="1" dirty="0">
                <a:solidFill>
                  <a:srgbClr val="FF0000"/>
                </a:solidFill>
              </a:rPr>
              <a:t> în redactarea/înlocuirea/transcrierea lucrărilor/broşurilor de către elevi.</a:t>
            </a:r>
            <a:endParaRPr lang="en-US" sz="2400" b="1"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8" y="1447800"/>
            <a:ext cx="7543802" cy="1828800"/>
          </a:xfrm>
          <a:ln>
            <a:solidFill>
              <a:schemeClr val="accent1"/>
            </a:solidFill>
          </a:ln>
        </p:spPr>
        <p:txBody>
          <a:bodyPr anchor="t" anchorCtr="0">
            <a:noAutofit/>
          </a:bodyPr>
          <a:lstStyle/>
          <a:p>
            <a:pPr marL="457200" indent="-457200">
              <a:buFont typeface="Wingdings" panose="05000000000000000000" pitchFamily="2" charset="2"/>
              <a:buChar char="§"/>
            </a:pPr>
            <a:r>
              <a:rPr lang="ro-RO" sz="2000" b="1" dirty="0" smtClean="0">
                <a:solidFill>
                  <a:srgbClr val="FF0000"/>
                </a:solidFill>
              </a:rPr>
              <a:t>Se interzice </a:t>
            </a:r>
            <a:r>
              <a:rPr lang="ro-RO" sz="2000" b="1" dirty="0" smtClean="0">
                <a:solidFill>
                  <a:schemeClr val="tx2"/>
                </a:solidFill>
              </a:rPr>
              <a:t>candidaţilor să comunice între ei sau cu exteriorul, să copieze, să transmită materiale care permit copiatul sau să schimbe între ei foi din lucrare, ciorne, notiţe sau alte materiale care ar putea fi utilizate pentru rezolvarea subiectelor, pentru comunicare între candidaţi sau cu exteriorul.</a:t>
            </a:r>
            <a:endParaRPr lang="en-US" sz="2000" b="1" dirty="0">
              <a:solidFill>
                <a:schemeClr val="tx2"/>
              </a:solidFill>
            </a:endParaRPr>
          </a:p>
        </p:txBody>
      </p:sp>
      <p:sp>
        <p:nvSpPr>
          <p:cNvPr id="4" name="Title 1"/>
          <p:cNvSpPr txBox="1">
            <a:spLocks/>
          </p:cNvSpPr>
          <p:nvPr/>
        </p:nvSpPr>
        <p:spPr>
          <a:xfrm>
            <a:off x="838198" y="3505200"/>
            <a:ext cx="7543802" cy="2362200"/>
          </a:xfrm>
          <a:prstGeom prst="rect">
            <a:avLst/>
          </a:prstGeom>
          <a:ln>
            <a:solidFill>
              <a:schemeClr val="accent1"/>
            </a:solidFill>
          </a:ln>
        </p:spPr>
        <p:txBody>
          <a:bodyPr vert="horz" lIns="91440" tIns="45720" rIns="91440" bIns="45720" rtlCol="0" anchor="t" anchorCtr="0">
            <a:normAutofit lnSpcReduction="10000"/>
          </a:bodyPr>
          <a:lstStyle/>
          <a:p>
            <a:pPr marL="342900" indent="-342900">
              <a:buFont typeface="Wingdings" panose="05000000000000000000" pitchFamily="2" charset="2"/>
              <a:buChar char="§"/>
            </a:pPr>
            <a:r>
              <a:rPr lang="ro-RO" sz="2000" b="1" dirty="0" smtClean="0">
                <a:solidFill>
                  <a:schemeClr val="tx2"/>
                </a:solidFill>
              </a:rPr>
              <a:t>Încălcarea regulilor menţionate mai sus </a:t>
            </a:r>
            <a:r>
              <a:rPr lang="ro-RO" sz="2000" b="1" dirty="0" smtClean="0">
                <a:solidFill>
                  <a:srgbClr val="FF0000"/>
                </a:solidFill>
              </a:rPr>
              <a:t>va fi considerată fraudă/tentativă de fraudă</a:t>
            </a:r>
            <a:r>
              <a:rPr lang="ro-RO" sz="2000" b="1" dirty="0" smtClean="0">
                <a:solidFill>
                  <a:schemeClr val="tx2"/>
                </a:solidFill>
              </a:rPr>
              <a:t>, iar candidaţii respectivi sunt eliminaţi de la proba respectivă, indiferent dacă materialele/obiectele interzise au fost folosite sau nu, indiferent dacă au fost introduse de aceştia ori de alţi candidaţi, de cadre didactice din comisie sau de alte persoane şi indiferent dacă ei au primit ori au transmis materiale interzise/ciorne/foi din lucrările scrise</a:t>
            </a:r>
            <a:r>
              <a:rPr lang="ro-RO" sz="2000" dirty="0" smtClean="0">
                <a:solidFill>
                  <a:schemeClr val="tx2"/>
                </a:solidFill>
              </a:rPr>
              <a:t>.</a:t>
            </a:r>
            <a:endParaRPr lang="en-US" sz="2000" dirty="0">
              <a:solidFill>
                <a:schemeClr val="tx2"/>
              </a:solidFill>
            </a:endParaRPr>
          </a:p>
        </p:txBody>
      </p:sp>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47800"/>
            <a:ext cx="7543802" cy="2895600"/>
          </a:xfrm>
          <a:ln>
            <a:solidFill>
              <a:schemeClr val="accent1"/>
            </a:solidFill>
          </a:ln>
        </p:spPr>
        <p:txBody>
          <a:bodyPr anchor="t" anchorCtr="0">
            <a:noAutofit/>
          </a:bodyPr>
          <a:lstStyle/>
          <a:p>
            <a:pPr marL="457200" indent="-457200">
              <a:buFont typeface="Wingdings" panose="05000000000000000000" pitchFamily="2" charset="2"/>
              <a:buChar char="§"/>
            </a:pPr>
            <a:r>
              <a:rPr lang="ro-RO" sz="2000" b="1" dirty="0" smtClean="0">
                <a:solidFill>
                  <a:schemeClr val="tx2"/>
                </a:solidFill>
              </a:rPr>
              <a:t>Candidaţii eliminaţi de la o probă pentru fraudă sau tentativă de fraudă primesc nota 1 (unu) pe lucrarea scrisă.</a:t>
            </a:r>
            <a:r>
              <a:rPr lang="ro-RO" sz="2000" b="1" dirty="0">
                <a:solidFill>
                  <a:schemeClr val="tx2"/>
                </a:solidFill>
              </a:rPr>
              <a:t/>
            </a:r>
            <a:br>
              <a:rPr lang="ro-RO" sz="2000" b="1" dirty="0">
                <a:solidFill>
                  <a:schemeClr val="tx2"/>
                </a:solidFill>
              </a:rPr>
            </a:br>
            <a:r>
              <a:rPr lang="ro-RO" sz="2000" b="1" dirty="0" smtClean="0">
                <a:solidFill>
                  <a:schemeClr val="tx2"/>
                </a:solidFill>
              </a:rPr>
              <a:t>Înainte de începerea probelor, </a:t>
            </a:r>
            <a:r>
              <a:rPr lang="ro-RO" sz="2000" b="1" u="sng" dirty="0" smtClean="0">
                <a:solidFill>
                  <a:schemeClr val="tx2"/>
                </a:solidFill>
              </a:rPr>
              <a:t>asistenţii prezintă candidaţilor prevederile metodologice legate de organizarea şi desfăşurarea corectă a evaluării naţionale </a:t>
            </a:r>
            <a:r>
              <a:rPr lang="ro-RO" sz="2000" b="1" dirty="0" smtClean="0">
                <a:solidFill>
                  <a:schemeClr val="tx2"/>
                </a:solidFill>
              </a:rPr>
              <a:t>şi prevederile legislative şi </a:t>
            </a:r>
            <a:r>
              <a:rPr lang="ro-RO" sz="2000" b="1" dirty="0" smtClean="0">
                <a:solidFill>
                  <a:srgbClr val="FF0000"/>
                </a:solidFill>
              </a:rPr>
              <a:t>le solicită să predea toate eventualele materiale şi obiecte care, potrivit reglementărilor în vigoare, sunt interzise în sala de examen</a:t>
            </a:r>
            <a:r>
              <a:rPr lang="ro-RO" sz="2000" b="1" dirty="0" smtClean="0">
                <a:solidFill>
                  <a:schemeClr val="tx2"/>
                </a:solidFill>
              </a:rPr>
              <a:t>.</a:t>
            </a:r>
            <a:endParaRPr lang="en-US" sz="2000" b="1" dirty="0">
              <a:solidFill>
                <a:schemeClr val="tx2"/>
              </a:solidFill>
            </a:endParaRPr>
          </a:p>
        </p:txBody>
      </p:sp>
      <p:sp>
        <p:nvSpPr>
          <p:cNvPr id="4" name="Title 1"/>
          <p:cNvSpPr txBox="1">
            <a:spLocks/>
          </p:cNvSpPr>
          <p:nvPr/>
        </p:nvSpPr>
        <p:spPr>
          <a:xfrm>
            <a:off x="828675" y="4648200"/>
            <a:ext cx="7543802" cy="1752600"/>
          </a:xfrm>
          <a:prstGeom prst="rect">
            <a:avLst/>
          </a:prstGeom>
          <a:ln>
            <a:solidFill>
              <a:schemeClr val="accent1"/>
            </a:solidFill>
          </a:ln>
        </p:spPr>
        <p:txBody>
          <a:bodyPr vert="horz" lIns="91440" tIns="45720" rIns="91440" bIns="45720" rtlCol="0" anchor="t" anchorCtr="0">
            <a:normAutofit/>
          </a:bodyPr>
          <a:lstStyle/>
          <a:p>
            <a:pPr marL="342900" indent="-342900">
              <a:buFont typeface="Wingdings" panose="05000000000000000000" pitchFamily="2" charset="2"/>
              <a:buChar char="§"/>
            </a:pPr>
            <a:r>
              <a:rPr lang="ro-RO" sz="2000" b="1" dirty="0" smtClean="0">
                <a:solidFill>
                  <a:schemeClr val="tx2"/>
                </a:solidFill>
              </a:rPr>
              <a:t>După parcurgerea paşilor de instruire, </a:t>
            </a:r>
            <a:r>
              <a:rPr lang="ro-RO" sz="2000" b="1" dirty="0" smtClean="0">
                <a:solidFill>
                  <a:srgbClr val="FF0000"/>
                </a:solidFill>
              </a:rPr>
              <a:t>candidaţii vor semna un proces-verbal în care se regăsesc prevederile legislative şi menţiunea că ştiu că nerespectarea regulilor menţionate are drept consecinţă măsurile menţionate</a:t>
            </a:r>
            <a:r>
              <a:rPr lang="ro-RO" sz="2000" b="1" dirty="0" smtClean="0">
                <a:solidFill>
                  <a:schemeClr val="tx2"/>
                </a:solidFill>
              </a:rPr>
              <a:t>.</a:t>
            </a:r>
            <a:endParaRPr lang="en-US" sz="2000" b="1" dirty="0">
              <a:solidFill>
                <a:schemeClr val="tx2"/>
              </a:solidFill>
            </a:endParaRPr>
          </a:p>
        </p:txBody>
      </p:sp>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0"/>
            <a:ext cx="7543802" cy="1828800"/>
          </a:xfrm>
          <a:ln>
            <a:solidFill>
              <a:schemeClr val="accent1"/>
            </a:solidFill>
          </a:ln>
        </p:spPr>
        <p:txBody>
          <a:bodyPr anchor="t" anchorCtr="0">
            <a:normAutofit/>
          </a:bodyPr>
          <a:lstStyle/>
          <a:p>
            <a:pPr marL="457200" indent="-457200">
              <a:buFont typeface="Wingdings" panose="05000000000000000000" pitchFamily="2" charset="2"/>
              <a:buChar char="§"/>
            </a:pPr>
            <a:r>
              <a:rPr lang="ro-RO" sz="2000" b="1" dirty="0" smtClean="0">
                <a:solidFill>
                  <a:schemeClr val="tx2"/>
                </a:solidFill>
              </a:rPr>
              <a:t>Pentru broşura la limba română vor fi două tipuri (tip 1 - pentru elevii de etnie maghiară şi tip 2- toţi ceilalţi). </a:t>
            </a:r>
            <a:r>
              <a:rPr lang="ro-RO" sz="2000" b="1" dirty="0" smtClean="0">
                <a:solidFill>
                  <a:srgbClr val="00B050"/>
                </a:solidFill>
              </a:rPr>
              <a:t>Să nu le daţi subiecte de limba română generală la elevii etnici maghiari, dar nici subiecte de limba română pentru elevii etnici maghiari la elevii români. Broşurile scrise în limbi diferite se predau separat la CJ-EN08.</a:t>
            </a:r>
            <a:endParaRPr lang="en-US" sz="2000" b="1" dirty="0">
              <a:solidFill>
                <a:srgbClr val="00B050"/>
              </a:solidFill>
            </a:endParaRPr>
          </a:p>
        </p:txBody>
      </p:sp>
      <p:sp>
        <p:nvSpPr>
          <p:cNvPr id="4" name="Title 1"/>
          <p:cNvSpPr txBox="1">
            <a:spLocks/>
          </p:cNvSpPr>
          <p:nvPr/>
        </p:nvSpPr>
        <p:spPr>
          <a:xfrm>
            <a:off x="838200" y="3810000"/>
            <a:ext cx="7543802" cy="1981200"/>
          </a:xfrm>
          <a:prstGeom prst="rect">
            <a:avLst/>
          </a:prstGeom>
          <a:ln>
            <a:solidFill>
              <a:schemeClr val="accent1"/>
            </a:solidFill>
          </a:ln>
        </p:spPr>
        <p:txBody>
          <a:bodyPr vert="horz" lIns="91440" tIns="45720" rIns="91440" bIns="45720" rtlCol="0" anchor="t" anchorCtr="0">
            <a:normAutofit/>
          </a:bodyPr>
          <a:lstStyle/>
          <a:p>
            <a:pPr marL="342900" lvl="0" indent="-342900">
              <a:lnSpc>
                <a:spcPct val="120000"/>
              </a:lnSpc>
              <a:spcBef>
                <a:spcPts val="600"/>
              </a:spcBef>
              <a:buFont typeface="Wingdings" panose="05000000000000000000" pitchFamily="2" charset="2"/>
              <a:buChar char="§"/>
            </a:pPr>
            <a:r>
              <a:rPr lang="ro-RO" sz="2000" b="1" dirty="0" smtClean="0">
                <a:solidFill>
                  <a:schemeClr val="tx2"/>
                </a:solidFill>
                <a:latin typeface="+mj-lt"/>
                <a:ea typeface="+mj-ea"/>
                <a:cs typeface="+mj-cs"/>
              </a:rPr>
              <a:t>Broşura de matematică va fi şi ea de două sau mai multe tipuri (în funcţie de limba maternă). Pentru elevii etnici (maghiari etc.) li se asigură şi broşură în limba română. </a:t>
            </a:r>
            <a:r>
              <a:rPr lang="ro-RO" sz="2000" b="1" u="sng" dirty="0" smtClean="0">
                <a:solidFill>
                  <a:srgbClr val="C00000"/>
                </a:solidFill>
                <a:latin typeface="+mj-lt"/>
                <a:ea typeface="+mj-ea"/>
                <a:cs typeface="+mj-cs"/>
              </a:rPr>
              <a:t>Broşurile scrise în limbi diferite </a:t>
            </a:r>
            <a:r>
              <a:rPr lang="en-US" sz="2000" b="1" u="sng" dirty="0" smtClean="0">
                <a:solidFill>
                  <a:srgbClr val="C00000"/>
                </a:solidFill>
                <a:latin typeface="+mj-lt"/>
                <a:ea typeface="+mj-ea"/>
                <a:cs typeface="+mj-cs"/>
              </a:rPr>
              <a:t>de c</a:t>
            </a:r>
            <a:r>
              <a:rPr lang="ro-RO" sz="2000" b="1" u="sng" dirty="0" smtClean="0">
                <a:solidFill>
                  <a:srgbClr val="C00000"/>
                </a:solidFill>
                <a:latin typeface="+mj-lt"/>
                <a:ea typeface="+mj-ea"/>
                <a:cs typeface="+mj-cs"/>
              </a:rPr>
              <a:t>ătre elevi diferiţi se predau separat la CJ-EN08</a:t>
            </a:r>
            <a:r>
              <a:rPr lang="ro-RO" sz="2000" b="1" dirty="0" smtClean="0">
                <a:solidFill>
                  <a:srgbClr val="C00000"/>
                </a:solidFill>
                <a:latin typeface="+mj-lt"/>
                <a:ea typeface="+mj-ea"/>
                <a:cs typeface="+mj-cs"/>
              </a:rPr>
              <a:t>.</a:t>
            </a:r>
            <a:endParaRPr kumimoji="0" lang="en-US" sz="2000" b="1" i="0" u="none" strike="noStrike" kern="1200" cap="none" spc="0" normalizeH="0" baseline="0" noProof="0" dirty="0">
              <a:ln>
                <a:noFill/>
              </a:ln>
              <a:solidFill>
                <a:srgbClr val="C00000"/>
              </a:solidFill>
              <a:effectLst/>
              <a:uLnTx/>
              <a:uFillTx/>
              <a:latin typeface="+mj-lt"/>
              <a:ea typeface="+mj-ea"/>
              <a:cs typeface="+mj-cs"/>
            </a:endParaRPr>
          </a:p>
        </p:txBody>
      </p:sp>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00200"/>
            <a:ext cx="7543802" cy="3733800"/>
          </a:xfrm>
          <a:ln>
            <a:solidFill>
              <a:schemeClr val="accent1"/>
            </a:solidFill>
          </a:ln>
        </p:spPr>
        <p:txBody>
          <a:bodyPr anchor="t" anchorCtr="0">
            <a:noAutofit/>
          </a:bodyPr>
          <a:lstStyle/>
          <a:p>
            <a:pPr marL="342900" lvl="0" indent="-342900">
              <a:buFont typeface="Wingdings" panose="05000000000000000000" pitchFamily="2" charset="2"/>
              <a:buChar char="§"/>
            </a:pPr>
            <a:r>
              <a:rPr lang="ro-RO" sz="2000" b="1" dirty="0">
                <a:solidFill>
                  <a:schemeClr val="tx2"/>
                </a:solidFill>
              </a:rPr>
              <a:t>Multiplică subiectele/broşurile într-un număr egal cu numărul elevilor si asigură distribuirea variantei subiectelor/broşurilor, în plicuri sigilate, la fiecare clasă, în număr egal cu numărul elevilor din clasa respectivă. În cazul în care un elev solicită o altă broşură, comisia se va asigura că o pune la dispoziţia acestuia în cel mai scurt timp. Subiectele/broşurile neutilizate sau anulate din sălile de examen vor fi predate comisiei de către asistenţi, la finalul probei, alături de celelalte documente distribuite în </a:t>
            </a:r>
            <a:r>
              <a:rPr lang="ro-RO" sz="2000" b="1" dirty="0" smtClean="0">
                <a:solidFill>
                  <a:schemeClr val="tx2"/>
                </a:solidFill>
              </a:rPr>
              <a:t>sală. </a:t>
            </a:r>
            <a:r>
              <a:rPr lang="ro-RO" sz="2000" b="1" u="sng" dirty="0" smtClean="0">
                <a:solidFill>
                  <a:srgbClr val="FF0000"/>
                </a:solidFill>
              </a:rPr>
              <a:t>Capsarea broşurilor se realizează înainte de distribuirea acestora în săli, în trei locuri (lateral stânga sus, jos şi la mijloc)</a:t>
            </a:r>
            <a:r>
              <a:rPr lang="ro-RO" sz="2000" b="1" dirty="0" smtClean="0">
                <a:solidFill>
                  <a:srgbClr val="FF0000"/>
                </a:solidFill>
              </a:rPr>
              <a:t>.</a:t>
            </a:r>
            <a:endParaRPr lang="en-US" sz="2000" b="1" dirty="0">
              <a:solidFill>
                <a:srgbClr val="FF0000"/>
              </a:solidFill>
            </a:endParaRPr>
          </a:p>
        </p:txBody>
      </p:sp>
      <p:sp>
        <p:nvSpPr>
          <p:cNvPr id="3"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609600"/>
            <a:ext cx="7485512" cy="563562"/>
          </a:xfrm>
        </p:spPr>
        <p:txBody>
          <a:bodyPr/>
          <a:lstStyle/>
          <a:p>
            <a:r>
              <a:rPr lang="ro-RO" b="1" dirty="0" smtClean="0">
                <a:solidFill>
                  <a:schemeClr val="tx2"/>
                </a:solidFill>
              </a:rPr>
              <a:t>Legislaţie S-EN08</a:t>
            </a:r>
            <a:endParaRPr lang="en-US" b="1" dirty="0">
              <a:solidFill>
                <a:schemeClr val="tx2"/>
              </a:solidFill>
            </a:endParaRPr>
          </a:p>
        </p:txBody>
      </p:sp>
      <p:sp>
        <p:nvSpPr>
          <p:cNvPr id="3" name="Content Placeholder 2"/>
          <p:cNvSpPr>
            <a:spLocks noGrp="1"/>
          </p:cNvSpPr>
          <p:nvPr>
            <p:ph idx="1"/>
          </p:nvPr>
        </p:nvSpPr>
        <p:spPr/>
        <p:txBody>
          <a:bodyPr>
            <a:noAutofit/>
          </a:bodyPr>
          <a:lstStyle/>
          <a:p>
            <a:r>
              <a:rPr lang="ro-RO" sz="1800" b="1" dirty="0" smtClean="0">
                <a:solidFill>
                  <a:schemeClr val="tx2"/>
                </a:solidFill>
              </a:rPr>
              <a:t>Anexa 2 la OMECTS nr. 4801/2010 (</a:t>
            </a:r>
            <a:r>
              <a:rPr lang="ro-RO" sz="1800" b="1" dirty="0" smtClean="0">
                <a:solidFill>
                  <a:srgbClr val="FF0000"/>
                </a:solidFill>
              </a:rPr>
              <a:t>M2010</a:t>
            </a:r>
            <a:r>
              <a:rPr lang="ro-RO" sz="1800" b="1" dirty="0" smtClean="0">
                <a:solidFill>
                  <a:schemeClr val="tx2"/>
                </a:solidFill>
              </a:rPr>
              <a:t>), coroborată cu OME nr. 3138/2023 (</a:t>
            </a:r>
            <a:r>
              <a:rPr lang="en-US" sz="1800" b="1" dirty="0" smtClean="0">
                <a:solidFill>
                  <a:srgbClr val="FF0000"/>
                </a:solidFill>
              </a:rPr>
              <a:t>OS</a:t>
            </a:r>
            <a:r>
              <a:rPr lang="ro-RO" sz="1800" b="1" dirty="0" smtClean="0">
                <a:solidFill>
                  <a:srgbClr val="FF0000"/>
                </a:solidFill>
              </a:rPr>
              <a:t>2023</a:t>
            </a:r>
            <a:r>
              <a:rPr lang="ro-RO" sz="1800" b="1" dirty="0" smtClean="0">
                <a:solidFill>
                  <a:schemeClr val="tx2"/>
                </a:solidFill>
              </a:rPr>
              <a:t>), (organizarea şi desfăşurarea </a:t>
            </a:r>
            <a:r>
              <a:rPr lang="ro-RO" sz="1800" b="1" dirty="0" smtClean="0">
                <a:solidFill>
                  <a:srgbClr val="FF0000"/>
                </a:solidFill>
              </a:rPr>
              <a:t>S-EN08</a:t>
            </a:r>
            <a:r>
              <a:rPr lang="ro-RO" sz="1800" b="1" dirty="0" smtClean="0">
                <a:solidFill>
                  <a:schemeClr val="tx2"/>
                </a:solidFill>
              </a:rPr>
              <a:t>)</a:t>
            </a:r>
          </a:p>
          <a:p>
            <a:r>
              <a:rPr lang="ro-RO" sz="1800" b="1" dirty="0">
                <a:solidFill>
                  <a:schemeClr val="tx2"/>
                </a:solidFill>
              </a:rPr>
              <a:t>OME nr. 5241/2022, privind organizarea şi desfăşurarea evaluării naţionale pentru absolvenţii clasei a VIII-a, în anul şcolar </a:t>
            </a:r>
            <a:r>
              <a:rPr lang="ro-RO" sz="1800" b="1" dirty="0" smtClean="0">
                <a:solidFill>
                  <a:schemeClr val="tx2"/>
                </a:solidFill>
              </a:rPr>
              <a:t>2022-2023</a:t>
            </a:r>
            <a:r>
              <a:rPr lang="en-US" sz="1800" b="1" dirty="0" smtClean="0">
                <a:solidFill>
                  <a:schemeClr val="tx2"/>
                </a:solidFill>
              </a:rPr>
              <a:t> </a:t>
            </a:r>
            <a:r>
              <a:rPr lang="ro-RO" sz="1800" b="1" dirty="0" smtClean="0">
                <a:solidFill>
                  <a:schemeClr val="tx2"/>
                </a:solidFill>
              </a:rPr>
              <a:t>(</a:t>
            </a:r>
            <a:r>
              <a:rPr lang="ro-RO" sz="1800" b="1" dirty="0" smtClean="0">
                <a:solidFill>
                  <a:srgbClr val="FF0000"/>
                </a:solidFill>
              </a:rPr>
              <a:t>M2023</a:t>
            </a:r>
            <a:r>
              <a:rPr lang="ro-RO" sz="1800" b="1" dirty="0" smtClean="0">
                <a:solidFill>
                  <a:schemeClr val="tx2"/>
                </a:solidFill>
              </a:rPr>
              <a:t>)</a:t>
            </a:r>
            <a:endParaRPr lang="en-US" sz="1800" b="1" dirty="0">
              <a:solidFill>
                <a:schemeClr val="tx2"/>
              </a:solidFill>
            </a:endParaRPr>
          </a:p>
          <a:p>
            <a:r>
              <a:rPr lang="ro-RO" sz="1800" b="1" dirty="0" smtClean="0">
                <a:solidFill>
                  <a:schemeClr val="tx2"/>
                </a:solidFill>
              </a:rPr>
              <a:t>Anexa 2 la OME nr. 3138/2023 (programa pentru simulare)</a:t>
            </a:r>
          </a:p>
          <a:p>
            <a:r>
              <a:rPr lang="ro-RO" sz="1800" b="1" dirty="0" smtClean="0">
                <a:solidFill>
                  <a:schemeClr val="tx2"/>
                </a:solidFill>
              </a:rPr>
              <a:t>OMEN nr. 5113/2014 (riscuri corupţie)</a:t>
            </a:r>
          </a:p>
          <a:p>
            <a:r>
              <a:rPr lang="ro-RO" sz="1800" b="1" dirty="0" smtClean="0">
                <a:solidFill>
                  <a:schemeClr val="tx2"/>
                </a:solidFill>
              </a:rPr>
              <a:t>OMEN nr. 3124/2017 (egalizare şanse)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0"/>
            <a:ext cx="7924802" cy="3352800"/>
          </a:xfrm>
          <a:ln>
            <a:solidFill>
              <a:schemeClr val="accent1"/>
            </a:solidFill>
          </a:ln>
        </p:spPr>
        <p:txBody>
          <a:bodyPr anchor="t" anchorCtr="0">
            <a:noAutofit/>
          </a:bodyPr>
          <a:lstStyle/>
          <a:p>
            <a:pPr marL="342900" lvl="0" indent="-342900">
              <a:buFont typeface="Wingdings" panose="05000000000000000000" pitchFamily="2" charset="2"/>
              <a:buChar char="§"/>
            </a:pPr>
            <a:r>
              <a:rPr lang="ro-RO" b="1" dirty="0">
                <a:solidFill>
                  <a:schemeClr val="tx2"/>
                </a:solidFill>
              </a:rPr>
              <a:t>Elevilor aparținând minorităților naționale, care au urmat, conform legii, în limba maternă cursurile disciplinelor la care se susțin probe, li se asigură subiectele de matematică atât în limba în care au studiat, cât și în limba română. </a:t>
            </a:r>
            <a:r>
              <a:rPr lang="ro-RO" b="1" dirty="0">
                <a:solidFill>
                  <a:srgbClr val="FF0000"/>
                </a:solidFill>
              </a:rPr>
              <a:t>Comisia din </a:t>
            </a:r>
            <a:r>
              <a:rPr lang="ro-RO" b="1" dirty="0" smtClean="0">
                <a:solidFill>
                  <a:srgbClr val="FF0000"/>
                </a:solidFill>
              </a:rPr>
              <a:t>CS-EN08 </a:t>
            </a:r>
            <a:r>
              <a:rPr lang="ro-RO" b="1" dirty="0">
                <a:solidFill>
                  <a:srgbClr val="FF0000"/>
                </a:solidFill>
              </a:rPr>
              <a:t>va gestiona </a:t>
            </a:r>
            <a:r>
              <a:rPr lang="ro-RO" b="1" dirty="0">
                <a:solidFill>
                  <a:schemeClr val="tx2"/>
                </a:solidFill>
              </a:rPr>
              <a:t>evidenţa ambelor broşuri: câte au fost tipărite, câte au fost distribuite, în vederea recuperării lor. Instruirea asistenţilor şi de către aceştia a elevilor se va face DOAR pe broşura în limba maternă. </a:t>
            </a:r>
            <a:r>
              <a:rPr lang="ro-RO" b="1" dirty="0" smtClean="0">
                <a:solidFill>
                  <a:schemeClr val="tx2"/>
                </a:solidFill>
              </a:rPr>
              <a:t>Broşurile </a:t>
            </a:r>
            <a:r>
              <a:rPr lang="ro-RO" b="1" dirty="0">
                <a:solidFill>
                  <a:schemeClr val="tx2"/>
                </a:solidFill>
              </a:rPr>
              <a:t>în limba română, după recuperare, vor fi arhivate la nivelul unităţii de învăţământ. </a:t>
            </a:r>
            <a:r>
              <a:rPr lang="ro-RO" dirty="0">
                <a:solidFill>
                  <a:schemeClr val="tx2"/>
                </a:solidFill>
              </a:rPr>
              <a:t>[M2010, art. 15 alin. (4)]</a:t>
            </a:r>
            <a:endParaRPr lang="en-US" dirty="0">
              <a:solidFill>
                <a:schemeClr val="tx2"/>
              </a:solidFill>
            </a:endParaRPr>
          </a:p>
        </p:txBody>
      </p:sp>
      <p:sp>
        <p:nvSpPr>
          <p:cNvPr id="3"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447800"/>
            <a:ext cx="7543802" cy="2286000"/>
          </a:xfrm>
          <a:ln>
            <a:solidFill>
              <a:schemeClr val="accent1"/>
            </a:solidFill>
          </a:ln>
        </p:spPr>
        <p:txBody>
          <a:bodyPr anchor="t" anchorCtr="0">
            <a:normAutofit fontScale="90000"/>
          </a:bodyPr>
          <a:lstStyle/>
          <a:p>
            <a:pPr marL="342900" indent="-342900">
              <a:buFont typeface="Wingdings" panose="05000000000000000000" pitchFamily="2" charset="2"/>
              <a:buChar char="§"/>
            </a:pPr>
            <a:r>
              <a:rPr lang="ro-RO" b="1" dirty="0">
                <a:solidFill>
                  <a:schemeClr val="tx2"/>
                </a:solidFill>
              </a:rPr>
              <a:t>Probele </a:t>
            </a:r>
            <a:r>
              <a:rPr lang="ro-RO" b="1" dirty="0" smtClean="0">
                <a:solidFill>
                  <a:schemeClr val="tx2"/>
                </a:solidFill>
              </a:rPr>
              <a:t>S-EN08 </a:t>
            </a:r>
            <a:r>
              <a:rPr lang="ro-RO" b="1" dirty="0">
                <a:solidFill>
                  <a:schemeClr val="tx2"/>
                </a:solidFill>
              </a:rPr>
              <a:t>încep la ora 9.00, moment în care, în fiecare sală, se deschid plicurile sigilate care conţin subiectul/broşura </a:t>
            </a:r>
            <a:r>
              <a:rPr lang="ro-RO" b="1" dirty="0" smtClean="0">
                <a:solidFill>
                  <a:schemeClr val="tx2"/>
                </a:solidFill>
              </a:rPr>
              <a:t>multiplicat/ă</a:t>
            </a:r>
            <a:r>
              <a:rPr lang="ro-RO" b="1" dirty="0">
                <a:solidFill>
                  <a:schemeClr val="tx2"/>
                </a:solidFill>
              </a:rPr>
              <a:t>; </a:t>
            </a:r>
            <a:r>
              <a:rPr lang="ro-RO" b="1" dirty="0">
                <a:solidFill>
                  <a:srgbClr val="FF0000"/>
                </a:solidFill>
              </a:rPr>
              <a:t>accesul elevilor în săli este permis, cel mai târziu cu 30 de minute înainte de începerea probei, respectiv până la ora 8.30</a:t>
            </a:r>
            <a:r>
              <a:rPr lang="ro-RO" b="1" dirty="0">
                <a:solidFill>
                  <a:schemeClr val="tx2"/>
                </a:solidFill>
              </a:rPr>
              <a:t>, în fiecare zi în care se desfăşoară probele scrise; pentru elevii cu deficienţe/cerinţe educaţionale speciale care participă la </a:t>
            </a:r>
            <a:r>
              <a:rPr lang="ro-RO" b="1" dirty="0" smtClean="0">
                <a:solidFill>
                  <a:schemeClr val="tx2"/>
                </a:solidFill>
              </a:rPr>
              <a:t>S-EN08</a:t>
            </a:r>
            <a:r>
              <a:rPr lang="ro-RO" b="1" dirty="0">
                <a:solidFill>
                  <a:schemeClr val="tx2"/>
                </a:solidFill>
              </a:rPr>
              <a:t>, se aplică prevederile </a:t>
            </a:r>
            <a:r>
              <a:rPr lang="ro-RO" b="1" dirty="0" smtClean="0">
                <a:solidFill>
                  <a:schemeClr val="tx2"/>
                </a:solidFill>
              </a:rPr>
              <a:t>P33576. </a:t>
            </a:r>
            <a:r>
              <a:rPr lang="ro-RO" dirty="0">
                <a:solidFill>
                  <a:schemeClr val="tx2"/>
                </a:solidFill>
              </a:rPr>
              <a:t>[M2010, art. 17 alin. (2)-(3)]</a:t>
            </a:r>
            <a:endParaRPr lang="en-US" sz="2000" dirty="0">
              <a:solidFill>
                <a:schemeClr val="tx2"/>
              </a:solidFill>
            </a:endParaRPr>
          </a:p>
        </p:txBody>
      </p:sp>
      <p:sp>
        <p:nvSpPr>
          <p:cNvPr id="7"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
        <p:nvSpPr>
          <p:cNvPr id="8" name="Title 1"/>
          <p:cNvSpPr txBox="1">
            <a:spLocks/>
          </p:cNvSpPr>
          <p:nvPr/>
        </p:nvSpPr>
        <p:spPr>
          <a:xfrm>
            <a:off x="762000" y="4003911"/>
            <a:ext cx="7543802" cy="2015889"/>
          </a:xfrm>
          <a:prstGeom prst="rect">
            <a:avLst/>
          </a:prstGeom>
          <a:ln>
            <a:solidFill>
              <a:schemeClr val="accent1"/>
            </a:solidFill>
          </a:ln>
        </p:spPr>
        <p:txBody>
          <a:bodyPr vert="horz" lIns="0" tIns="45720" rIns="0" bIns="45720" rtlCol="0" anchor="t" anchorCtr="0">
            <a:normAutofit fontScale="92500"/>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pPr marL="342900" indent="-342900">
              <a:buFont typeface="Wingdings" panose="05000000000000000000" pitchFamily="2" charset="2"/>
              <a:buChar char="§"/>
            </a:pPr>
            <a:r>
              <a:rPr lang="ro-RO" b="1" dirty="0">
                <a:solidFill>
                  <a:srgbClr val="FF0000"/>
                </a:solidFill>
              </a:rPr>
              <a:t>Timpul de lucru pentru completarea casetei de identificare este de 15 minute din momentul în care s-a încheiat distribuirea subiectelor/broşurilor fiecărui elev</a:t>
            </a:r>
            <a:r>
              <a:rPr lang="ro-RO" b="1" dirty="0">
                <a:solidFill>
                  <a:schemeClr val="tx2"/>
                </a:solidFill>
              </a:rPr>
              <a:t>; timpul efectiv de lucru pentru fiecare probă scrisă este de 120 de minute (</a:t>
            </a:r>
            <a:r>
              <a:rPr lang="ro-RO" b="1" u="sng" dirty="0">
                <a:solidFill>
                  <a:schemeClr val="tx2"/>
                </a:solidFill>
              </a:rPr>
              <a:t>două ore</a:t>
            </a:r>
            <a:r>
              <a:rPr lang="ro-RO" b="1" dirty="0">
                <a:solidFill>
                  <a:schemeClr val="tx2"/>
                </a:solidFill>
              </a:rPr>
              <a:t>) şi începe după completarea casetei de identificare, conform prevederilor art. 17 alin. (19) din M2010. </a:t>
            </a:r>
            <a:r>
              <a:rPr lang="ro-RO" dirty="0">
                <a:solidFill>
                  <a:schemeClr val="tx2"/>
                </a:solidFill>
              </a:rPr>
              <a:t>[M2010, art. 17 alin. (10); </a:t>
            </a:r>
            <a:r>
              <a:rPr lang="ro-RO" dirty="0" smtClean="0">
                <a:solidFill>
                  <a:schemeClr val="tx2"/>
                </a:solidFill>
              </a:rPr>
              <a:t>P229</a:t>
            </a:r>
            <a:r>
              <a:rPr lang="ro-RO" dirty="0">
                <a:solidFill>
                  <a:schemeClr val="tx2"/>
                </a:solidFill>
              </a:rPr>
              <a:t>, art. </a:t>
            </a:r>
            <a:r>
              <a:rPr lang="ro-RO" dirty="0" smtClean="0">
                <a:solidFill>
                  <a:schemeClr val="tx2"/>
                </a:solidFill>
              </a:rPr>
              <a:t>11 </a:t>
            </a:r>
            <a:r>
              <a:rPr lang="ro-RO" dirty="0">
                <a:solidFill>
                  <a:schemeClr val="tx2"/>
                </a:solidFill>
              </a:rPr>
              <a:t>alin. </a:t>
            </a:r>
            <a:r>
              <a:rPr lang="ro-RO" dirty="0" smtClean="0">
                <a:solidFill>
                  <a:schemeClr val="tx2"/>
                </a:solidFill>
              </a:rPr>
              <a:t>(8)]</a:t>
            </a:r>
            <a:endParaRPr lang="en-US" sz="2000"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62000" y="1706562"/>
            <a:ext cx="7543802" cy="3856038"/>
          </a:xfrm>
          <a:prstGeom prst="rect">
            <a:avLst/>
          </a:prstGeom>
          <a:ln>
            <a:solidFill>
              <a:schemeClr val="accent1"/>
            </a:solidFill>
          </a:ln>
        </p:spPr>
        <p:txBody>
          <a:bodyPr vert="horz" lIns="91440" tIns="45720" rIns="91440" bIns="45720" rtlCol="0" anchor="t" anchorCtr="0">
            <a:normAutofit/>
          </a:bodyPr>
          <a:lstStyle/>
          <a:p>
            <a:pPr marL="342900" lvl="0" indent="-342900">
              <a:lnSpc>
                <a:spcPct val="90000"/>
              </a:lnSpc>
              <a:spcBef>
                <a:spcPct val="0"/>
              </a:spcBef>
              <a:buFont typeface="Wingdings" panose="05000000000000000000" pitchFamily="2" charset="2"/>
              <a:buChar char="§"/>
            </a:pPr>
            <a:r>
              <a:rPr lang="ro-RO" b="1" dirty="0">
                <a:solidFill>
                  <a:schemeClr val="tx2"/>
                </a:solidFill>
              </a:rPr>
              <a:t>Din momentul distribuirii subiectelor, niciun elev nu mai poate intra în sală şi niciun elev nu poate părăsi sala, decât dacă predă lucrarea scrisă şi semnează de predarea acesteia. </a:t>
            </a:r>
            <a:r>
              <a:rPr lang="ro-RO" b="1" dirty="0">
                <a:solidFill>
                  <a:srgbClr val="FF0000"/>
                </a:solidFill>
              </a:rPr>
              <a:t>Elevii care nu se află în sală în momentul distribuirii subiectelor, pierd dreptul de a mai susţine </a:t>
            </a:r>
            <a:r>
              <a:rPr lang="ro-RO" b="1" dirty="0" smtClean="0">
                <a:solidFill>
                  <a:srgbClr val="FF0000"/>
                </a:solidFill>
              </a:rPr>
              <a:t>S-EN08 </a:t>
            </a:r>
            <a:r>
              <a:rPr lang="ro-RO" b="1" dirty="0">
                <a:solidFill>
                  <a:srgbClr val="FF0000"/>
                </a:solidFill>
              </a:rPr>
              <a:t>în sesiunea respectivă (rezultă că elevii care lipsesc la prima probă, nu vor mai fi primiţi la probele următoare)</a:t>
            </a:r>
            <a:r>
              <a:rPr lang="ro-RO" b="1" dirty="0">
                <a:solidFill>
                  <a:schemeClr val="tx2"/>
                </a:solidFill>
              </a:rPr>
              <a:t>. În cazuri excepţionale, dacă un elev se simte rău şi solicită părăsirea temporară a sălii, el este însoţit de unul dintre asistenţi, până la înapoierea în sala de clasă. În această situaţie, timpul alocat rezolvării subiectelor nu va fi prelungit. </a:t>
            </a:r>
            <a:r>
              <a:rPr lang="ro-RO" dirty="0">
                <a:solidFill>
                  <a:schemeClr val="tx2"/>
                </a:solidFill>
              </a:rPr>
              <a:t>[M2010, art. 17 alin. (12)]</a:t>
            </a:r>
            <a:endParaRPr kumimoji="0" lang="en-US" sz="2000" i="0" u="none" strike="noStrike" kern="1200" cap="none" spc="0" normalizeH="0" baseline="0" noProof="0" dirty="0">
              <a:ln>
                <a:noFill/>
              </a:ln>
              <a:solidFill>
                <a:schemeClr val="tx2"/>
              </a:solidFill>
              <a:effectLst/>
              <a:uLnTx/>
              <a:uFillTx/>
              <a:latin typeface="+mj-lt"/>
              <a:ea typeface="+mj-ea"/>
              <a:cs typeface="+mj-cs"/>
            </a:endParaRPr>
          </a:p>
        </p:txBody>
      </p:sp>
      <p:sp>
        <p:nvSpPr>
          <p:cNvPr id="7"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extLst>
      <p:ext uri="{BB962C8B-B14F-4D97-AF65-F5344CB8AC3E}">
        <p14:creationId xmlns:p14="http://schemas.microsoft.com/office/powerpoint/2010/main" val="4262503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0"/>
            <a:ext cx="7543802" cy="1371600"/>
          </a:xfrm>
          <a:ln>
            <a:solidFill>
              <a:schemeClr val="accent1"/>
            </a:solidFill>
          </a:ln>
        </p:spPr>
        <p:txBody>
          <a:bodyPr anchor="t" anchorCtr="0">
            <a:normAutofit fontScale="90000"/>
          </a:bodyPr>
          <a:lstStyle/>
          <a:p>
            <a:pPr marL="457200" indent="-457200">
              <a:buFont typeface="Wingdings" panose="05000000000000000000" pitchFamily="2" charset="2"/>
              <a:buChar char="§"/>
            </a:pPr>
            <a:r>
              <a:rPr lang="ro-RO" b="1" dirty="0" smtClean="0">
                <a:solidFill>
                  <a:schemeClr val="tx2"/>
                </a:solidFill>
              </a:rPr>
              <a:t>Comisia CS-EN08</a:t>
            </a:r>
            <a:r>
              <a:rPr lang="en-US" b="1" dirty="0" smtClean="0">
                <a:solidFill>
                  <a:schemeClr val="tx2"/>
                </a:solidFill>
              </a:rPr>
              <a:t> s</a:t>
            </a:r>
            <a:r>
              <a:rPr lang="ro-RO" b="1" dirty="0" smtClean="0">
                <a:solidFill>
                  <a:schemeClr val="tx2"/>
                </a:solidFill>
              </a:rPr>
              <a:t>tabileşte </a:t>
            </a:r>
            <a:r>
              <a:rPr lang="ro-RO" b="1" dirty="0">
                <a:solidFill>
                  <a:schemeClr val="tx2"/>
                </a:solidFill>
              </a:rPr>
              <a:t>în fiecare dimineaţă, prin tragere la sorţi, repartizarea asistenţilor în săli, </a:t>
            </a:r>
            <a:r>
              <a:rPr lang="ro-RO" b="1" dirty="0">
                <a:solidFill>
                  <a:srgbClr val="FF0000"/>
                </a:solidFill>
              </a:rPr>
              <a:t>ţinând cont că aceiaşi asistenţi nu pot supraveghea, la probe diferite, în aceeaşi sală de clasă</a:t>
            </a:r>
            <a:r>
              <a:rPr lang="ro-RO" b="1" dirty="0">
                <a:solidFill>
                  <a:schemeClr val="tx2"/>
                </a:solidFill>
              </a:rPr>
              <a:t>. </a:t>
            </a:r>
            <a:r>
              <a:rPr lang="ro-RO" dirty="0">
                <a:solidFill>
                  <a:schemeClr val="tx2"/>
                </a:solidFill>
              </a:rPr>
              <a:t>[M2010, art. 11 alin. (11</a:t>
            </a:r>
            <a:r>
              <a:rPr lang="ro-RO" dirty="0" smtClean="0">
                <a:solidFill>
                  <a:schemeClr val="tx2"/>
                </a:solidFill>
              </a:rPr>
              <a:t>)]</a:t>
            </a:r>
            <a:endParaRPr lang="en-US" sz="2000" dirty="0">
              <a:solidFill>
                <a:schemeClr val="tx2"/>
              </a:solidFill>
            </a:endParaRPr>
          </a:p>
        </p:txBody>
      </p:sp>
      <p:sp>
        <p:nvSpPr>
          <p:cNvPr id="4" name="Title 1"/>
          <p:cNvSpPr txBox="1">
            <a:spLocks/>
          </p:cNvSpPr>
          <p:nvPr/>
        </p:nvSpPr>
        <p:spPr>
          <a:xfrm>
            <a:off x="838200" y="3048000"/>
            <a:ext cx="7543802" cy="1066800"/>
          </a:xfrm>
          <a:prstGeom prst="rect">
            <a:avLst/>
          </a:prstGeom>
          <a:ln>
            <a:solidFill>
              <a:schemeClr val="accent1"/>
            </a:solidFill>
          </a:ln>
        </p:spPr>
        <p:txBody>
          <a:bodyPr vert="horz" lIns="91440" tIns="45720" rIns="91440" bIns="45720" rtlCol="0" anchor="t" anchorCtr="0">
            <a:noAutofit/>
          </a:bodyPr>
          <a:lstStyle/>
          <a:p>
            <a:pPr marL="344488" lvl="0" indent="-344488">
              <a:lnSpc>
                <a:spcPct val="90000"/>
              </a:lnSpc>
              <a:spcBef>
                <a:spcPct val="0"/>
              </a:spcBef>
              <a:buFont typeface="Wingdings" panose="05000000000000000000" pitchFamily="2" charset="2"/>
              <a:buChar char="§"/>
            </a:pPr>
            <a:r>
              <a:rPr lang="ro-RO" sz="2000" b="1" dirty="0" smtClean="0">
                <a:solidFill>
                  <a:srgbClr val="FF0000"/>
                </a:solidFill>
              </a:rPr>
              <a:t>Instruirea asistenţilor se face în dimineaţa fiecărei zile de probă scrisă. </a:t>
            </a:r>
            <a:r>
              <a:rPr lang="ro-RO" sz="2000" b="1" dirty="0" smtClean="0">
                <a:solidFill>
                  <a:schemeClr val="tx2"/>
                </a:solidFill>
              </a:rPr>
              <a:t>Asistenţii primesc, </a:t>
            </a:r>
            <a:r>
              <a:rPr lang="ro-RO" sz="2000" b="1" dirty="0">
                <a:solidFill>
                  <a:schemeClr val="tx2"/>
                </a:solidFill>
              </a:rPr>
              <a:t>în fiecare dimineaţă, fişa de atribuţii. </a:t>
            </a:r>
            <a:r>
              <a:rPr lang="ro-RO" sz="2000" dirty="0">
                <a:solidFill>
                  <a:schemeClr val="tx2"/>
                </a:solidFill>
              </a:rPr>
              <a:t>[M2010, art. 11 alin. (12)]</a:t>
            </a:r>
            <a:endParaRPr kumimoji="0" lang="en-US" sz="2000" i="0" u="none" strike="noStrike" kern="1200" cap="none" spc="0" normalizeH="0" baseline="0" noProof="0" dirty="0">
              <a:ln>
                <a:noFill/>
              </a:ln>
              <a:solidFill>
                <a:schemeClr val="tx2"/>
              </a:solidFill>
              <a:effectLst/>
              <a:uLnTx/>
              <a:uFillTx/>
              <a:latin typeface="+mj-lt"/>
              <a:ea typeface="+mj-ea"/>
              <a:cs typeface="+mj-cs"/>
            </a:endParaRPr>
          </a:p>
        </p:txBody>
      </p:sp>
      <p:sp>
        <p:nvSpPr>
          <p:cNvPr id="5" name="Title 1"/>
          <p:cNvSpPr txBox="1">
            <a:spLocks/>
          </p:cNvSpPr>
          <p:nvPr/>
        </p:nvSpPr>
        <p:spPr>
          <a:xfrm>
            <a:off x="828675" y="4343400"/>
            <a:ext cx="7543802" cy="1981200"/>
          </a:xfrm>
          <a:prstGeom prst="rect">
            <a:avLst/>
          </a:prstGeom>
          <a:ln>
            <a:solidFill>
              <a:schemeClr val="accent1"/>
            </a:solidFill>
          </a:ln>
        </p:spPr>
        <p:txBody>
          <a:bodyPr vert="horz" lIns="0" tIns="45720" rIns="0" bIns="45720" rtlCol="0" anchor="t" anchorCtr="0">
            <a:normAutofit lnSpcReduction="10000"/>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pPr marL="457200" indent="-457200">
              <a:buFont typeface="Wingdings" panose="05000000000000000000" pitchFamily="2" charset="2"/>
              <a:buChar char="§"/>
            </a:pPr>
            <a:r>
              <a:rPr lang="ro-RO" sz="2000" b="1" dirty="0" smtClean="0">
                <a:solidFill>
                  <a:schemeClr val="tx2"/>
                </a:solidFill>
              </a:rPr>
              <a:t>Pentru </a:t>
            </a:r>
            <a:r>
              <a:rPr lang="ro-RO" sz="2000" b="1" dirty="0" smtClean="0">
                <a:solidFill>
                  <a:srgbClr val="FF0000"/>
                </a:solidFill>
              </a:rPr>
              <a:t>toate situaţiile în care candidaţilor li s-a aprobat scrierea lucrării de către un profesor asistent, după dictare</a:t>
            </a:r>
            <a:r>
              <a:rPr lang="ro-RO" sz="2000" b="1" dirty="0" smtClean="0">
                <a:solidFill>
                  <a:schemeClr val="tx2"/>
                </a:solidFill>
              </a:rPr>
              <a:t>, comisia CS-EN08 va asigura tipărirea broşurilor şi pentru aceşti profesori asistenţi, astfel încât, </a:t>
            </a:r>
            <a:r>
              <a:rPr lang="ro-RO" sz="2000" b="1" u="sng" dirty="0" smtClean="0">
                <a:solidFill>
                  <a:srgbClr val="FF0000"/>
                </a:solidFill>
              </a:rPr>
              <a:t>candidatul să aibă în faţă, pe tot parcursul probei, propria broşură</a:t>
            </a:r>
            <a:r>
              <a:rPr lang="ro-RO" sz="2000" b="1" dirty="0" smtClean="0">
                <a:solidFill>
                  <a:schemeClr val="tx2"/>
                </a:solidFill>
              </a:rPr>
              <a:t>. La sfârşitul probei se predau ambele broşuri, iar broşura necompletată se anulează.</a:t>
            </a:r>
            <a:endParaRPr lang="en-US" sz="2000" b="1" dirty="0">
              <a:solidFill>
                <a:schemeClr val="tx2"/>
              </a:solidFill>
            </a:endParaRPr>
          </a:p>
        </p:txBody>
      </p:sp>
      <p:sp>
        <p:nvSpPr>
          <p:cNvPr id="6"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47800"/>
            <a:ext cx="7543802" cy="1295400"/>
          </a:xfrm>
          <a:ln>
            <a:solidFill>
              <a:schemeClr val="accent1"/>
            </a:solidFill>
          </a:ln>
        </p:spPr>
        <p:txBody>
          <a:bodyPr anchor="t" anchorCtr="0">
            <a:normAutofit fontScale="90000"/>
          </a:bodyPr>
          <a:lstStyle/>
          <a:p>
            <a:pPr marL="457200" lvl="0" indent="-401638">
              <a:buFont typeface="Wingdings" panose="05000000000000000000" pitchFamily="2" charset="2"/>
              <a:buChar char="§"/>
              <a:tabLst>
                <a:tab pos="401638" algn="l"/>
              </a:tabLst>
            </a:pPr>
            <a:r>
              <a:rPr lang="ro-RO" sz="2000" b="1" dirty="0" smtClean="0">
                <a:solidFill>
                  <a:schemeClr val="tx2"/>
                </a:solidFill>
              </a:rPr>
              <a:t>Se asigură confidenţialitatea subiectelor din momentul primirii şi până în momentul terminării probei. </a:t>
            </a:r>
            <a:r>
              <a:rPr lang="ro-RO" sz="2000" b="1" dirty="0" smtClean="0">
                <a:solidFill>
                  <a:srgbClr val="FF0000"/>
                </a:solidFill>
              </a:rPr>
              <a:t>La ieşirea din sală/CS-EN08</a:t>
            </a:r>
            <a:r>
              <a:rPr lang="ro-RO" sz="2000" b="1" dirty="0" smtClean="0">
                <a:solidFill>
                  <a:schemeClr val="tx2"/>
                </a:solidFill>
              </a:rPr>
              <a:t>, nici candidaţii, nici membrii comisiei CS-EN08 nu vor avea sub nicio formă subiectele/broşurile la ei.</a:t>
            </a:r>
            <a:endParaRPr lang="en-US" sz="2000" b="1" dirty="0">
              <a:solidFill>
                <a:schemeClr val="tx2"/>
              </a:solidFill>
            </a:endParaRPr>
          </a:p>
        </p:txBody>
      </p:sp>
      <p:sp>
        <p:nvSpPr>
          <p:cNvPr id="4" name="Title 1"/>
          <p:cNvSpPr txBox="1">
            <a:spLocks/>
          </p:cNvSpPr>
          <p:nvPr/>
        </p:nvSpPr>
        <p:spPr>
          <a:xfrm>
            <a:off x="838200" y="2895600"/>
            <a:ext cx="7543802" cy="2438400"/>
          </a:xfrm>
          <a:prstGeom prst="rect">
            <a:avLst/>
          </a:prstGeom>
          <a:ln>
            <a:solidFill>
              <a:schemeClr val="accent1"/>
            </a:solidFill>
          </a:ln>
        </p:spPr>
        <p:txBody>
          <a:bodyPr vert="horz" lIns="91440" tIns="45720" rIns="91440" bIns="45720" rtlCol="0" anchor="t" anchorCtr="0">
            <a:noAutofit/>
          </a:bodyPr>
          <a:lstStyle/>
          <a:p>
            <a:pPr marL="342900" indent="-342900">
              <a:lnSpc>
                <a:spcPct val="90000"/>
              </a:lnSpc>
              <a:spcBef>
                <a:spcPct val="0"/>
              </a:spcBef>
              <a:buFont typeface="Wingdings" panose="05000000000000000000" pitchFamily="2" charset="2"/>
              <a:buChar char="§"/>
            </a:pPr>
            <a:r>
              <a:rPr lang="ro-RO" sz="2000" b="1" dirty="0">
                <a:solidFill>
                  <a:schemeClr val="tx2"/>
                </a:solidFill>
              </a:rPr>
              <a:t>Candidaţii care doresc să predea lucrările înainte de expirarea timpului maxim prevăzut pentru rezolvarea subiectelor, conform prevederilor art. 17 alin. (23) din M2010, </a:t>
            </a:r>
            <a:r>
              <a:rPr lang="ro-RO" sz="2000" b="1" dirty="0">
                <a:solidFill>
                  <a:srgbClr val="FF0000"/>
                </a:solidFill>
              </a:rPr>
              <a:t>pot părăsi sala de examen cel mai devreme după o oră de la începerea probei scrise</a:t>
            </a:r>
            <a:r>
              <a:rPr lang="ro-RO" sz="2000" b="1" dirty="0">
                <a:solidFill>
                  <a:schemeClr val="tx2"/>
                </a:solidFill>
              </a:rPr>
              <a:t>, </a:t>
            </a:r>
            <a:r>
              <a:rPr lang="ro-RO" sz="2000" b="1" u="sng" dirty="0">
                <a:solidFill>
                  <a:schemeClr val="tx2"/>
                </a:solidFill>
              </a:rPr>
              <a:t>fără a primi subiectele</a:t>
            </a:r>
            <a:r>
              <a:rPr lang="ro-RO" sz="2000" b="1" dirty="0">
                <a:solidFill>
                  <a:schemeClr val="tx2"/>
                </a:solidFill>
              </a:rPr>
              <a:t>, pentru că subiectele sunt broşurile pe care se trec rezolvările subiectelor în timpul </a:t>
            </a:r>
            <a:r>
              <a:rPr lang="ro-RO" sz="2000" b="1" dirty="0" smtClean="0">
                <a:solidFill>
                  <a:schemeClr val="tx2"/>
                </a:solidFill>
              </a:rPr>
              <a:t>S-EN08</a:t>
            </a:r>
            <a:r>
              <a:rPr lang="ro-RO" sz="2000" b="1" dirty="0">
                <a:solidFill>
                  <a:schemeClr val="tx2"/>
                </a:solidFill>
              </a:rPr>
              <a:t>. </a:t>
            </a:r>
            <a:r>
              <a:rPr lang="ro-RO" sz="2000" dirty="0">
                <a:solidFill>
                  <a:schemeClr val="tx2"/>
                </a:solidFill>
              </a:rPr>
              <a:t>[M2010, art. 17 alin. (23); </a:t>
            </a:r>
            <a:r>
              <a:rPr lang="ro-RO" sz="2000" dirty="0" smtClean="0">
                <a:solidFill>
                  <a:schemeClr val="tx2"/>
                </a:solidFill>
              </a:rPr>
              <a:t>M2023, </a:t>
            </a:r>
            <a:r>
              <a:rPr lang="ro-RO" sz="2000" dirty="0">
                <a:solidFill>
                  <a:schemeClr val="tx2"/>
                </a:solidFill>
              </a:rPr>
              <a:t>art. 8]</a:t>
            </a:r>
            <a:endParaRPr lang="en-US" sz="2800" dirty="0">
              <a:solidFill>
                <a:schemeClr val="tx2"/>
              </a:solidFill>
            </a:endParaRPr>
          </a:p>
        </p:txBody>
      </p:sp>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47800"/>
            <a:ext cx="7543802" cy="1371600"/>
          </a:xfrm>
          <a:ln>
            <a:solidFill>
              <a:schemeClr val="accent1"/>
            </a:solidFill>
          </a:ln>
        </p:spPr>
        <p:txBody>
          <a:bodyPr anchor="t" anchorCtr="0">
            <a:noAutofit/>
          </a:bodyPr>
          <a:lstStyle/>
          <a:p>
            <a:pPr marL="457200" indent="-457200">
              <a:buFont typeface="Wingdings" panose="05000000000000000000" pitchFamily="2" charset="2"/>
              <a:buChar char="§"/>
            </a:pPr>
            <a:r>
              <a:rPr lang="ro-RO" sz="1800" b="1" dirty="0" smtClean="0">
                <a:solidFill>
                  <a:schemeClr val="tx2"/>
                </a:solidFill>
              </a:rPr>
              <a:t>Elevilor aparținând minorităților naționale, care au urmat, conform legii, în limba maternă cursurile disciplinelor la care se susțin probe, </a:t>
            </a:r>
            <a:r>
              <a:rPr lang="ro-RO" sz="1800" b="1" dirty="0" smtClean="0">
                <a:solidFill>
                  <a:srgbClr val="FF0000"/>
                </a:solidFill>
              </a:rPr>
              <a:t>li se asigură broşura pentru fiecare probă</a:t>
            </a:r>
            <a:r>
              <a:rPr lang="ro-RO" sz="1800" b="1" dirty="0" smtClean="0">
                <a:solidFill>
                  <a:schemeClr val="tx2"/>
                </a:solidFill>
              </a:rPr>
              <a:t> (limba şi literatura română pentru elevii de etnie maghiară, matematica în limba maghiară, respectiv limba şi literatura maghiară maternă).</a:t>
            </a:r>
            <a:endParaRPr lang="en-US" sz="1800" b="1" dirty="0">
              <a:solidFill>
                <a:schemeClr val="tx2"/>
              </a:solidFill>
            </a:endParaRPr>
          </a:p>
        </p:txBody>
      </p:sp>
      <p:sp>
        <p:nvSpPr>
          <p:cNvPr id="4" name="Title 1"/>
          <p:cNvSpPr txBox="1">
            <a:spLocks/>
          </p:cNvSpPr>
          <p:nvPr/>
        </p:nvSpPr>
        <p:spPr>
          <a:xfrm>
            <a:off x="841218" y="2895600"/>
            <a:ext cx="7543802" cy="3810000"/>
          </a:xfrm>
          <a:prstGeom prst="rect">
            <a:avLst/>
          </a:prstGeom>
          <a:ln>
            <a:solidFill>
              <a:schemeClr val="accent1"/>
            </a:solidFill>
          </a:ln>
        </p:spPr>
        <p:txBody>
          <a:bodyPr vert="horz" lIns="91440" tIns="45720" rIns="91440" bIns="45720" rtlCol="0" anchor="t" anchorCtr="0">
            <a:noAutofit/>
          </a:bodyPr>
          <a:lstStyle/>
          <a:p>
            <a:pPr marL="342900" lvl="0" indent="-342900">
              <a:lnSpc>
                <a:spcPct val="90000"/>
              </a:lnSpc>
              <a:spcBef>
                <a:spcPct val="0"/>
              </a:spcBef>
              <a:buFont typeface="Wingdings" panose="05000000000000000000" pitchFamily="2" charset="2"/>
              <a:buChar char="§"/>
            </a:pPr>
            <a:r>
              <a:rPr lang="ro-RO" b="1" dirty="0">
                <a:solidFill>
                  <a:schemeClr val="tx2"/>
                </a:solidFill>
              </a:rPr>
              <a:t>La probele scrise ale </a:t>
            </a:r>
            <a:r>
              <a:rPr lang="ro-RO" b="1" dirty="0" smtClean="0">
                <a:solidFill>
                  <a:schemeClr val="tx2"/>
                </a:solidFill>
              </a:rPr>
              <a:t>S-EN08</a:t>
            </a:r>
            <a:r>
              <a:rPr lang="ro-RO" b="1" dirty="0">
                <a:solidFill>
                  <a:schemeClr val="tx2"/>
                </a:solidFill>
              </a:rPr>
              <a:t>, elevii primesc subiectele în forma unei broşuri care se tipăreşte faţă-verso, aşa cum sunt transmise de către CNPEE. </a:t>
            </a:r>
            <a:r>
              <a:rPr lang="ro-RO" b="1" dirty="0">
                <a:solidFill>
                  <a:srgbClr val="FF0000"/>
                </a:solidFill>
              </a:rPr>
              <a:t>Tipărirea faţă-verso este obligatorie </a:t>
            </a:r>
            <a:r>
              <a:rPr lang="ro-RO" b="1" dirty="0">
                <a:solidFill>
                  <a:schemeClr val="tx2"/>
                </a:solidFill>
              </a:rPr>
              <a:t>pentru a se putea realiza secretizarea lucrării. Elevii, cărora nu le este suficient spaţiul din broşură pentru redactarea răspunsurilor, pot solicita pagini suplimentare pe care pot continua formularea acestora. Capsarea broşurilor se realizează </a:t>
            </a:r>
            <a:r>
              <a:rPr lang="ro-RO" b="1" dirty="0">
                <a:solidFill>
                  <a:srgbClr val="FF0000"/>
                </a:solidFill>
              </a:rPr>
              <a:t>înainte de distribuirea acestora în săli</a:t>
            </a:r>
            <a:r>
              <a:rPr lang="ro-RO" b="1" dirty="0">
                <a:solidFill>
                  <a:schemeClr val="tx2"/>
                </a:solidFill>
              </a:rPr>
              <a:t>, în trei locuri (lateral – stânga de sus, lateral – stânga jos şi lateral - mijloc). Eventualele foi suplimentare utilizate de către elevi se vor adăuga prin capsare în alte două locuri, situate între cele trei locuri iniţiale (nu unele în altele, ci în ordinea paginilor, asemeni cărţilor), astfel încât broşurile cu pagini suplimentare vor avea 5 capse. Capsarea şi verificarea broşurilor se face şi cu respectarea </a:t>
            </a:r>
            <a:r>
              <a:rPr lang="ro-RO" b="1" dirty="0" smtClean="0">
                <a:solidFill>
                  <a:schemeClr val="tx2"/>
                </a:solidFill>
              </a:rPr>
              <a:t>P229</a:t>
            </a:r>
            <a:r>
              <a:rPr lang="ro-RO" b="1" dirty="0">
                <a:solidFill>
                  <a:schemeClr val="tx2"/>
                </a:solidFill>
              </a:rPr>
              <a:t>. </a:t>
            </a:r>
            <a:r>
              <a:rPr lang="ro-RO" dirty="0">
                <a:solidFill>
                  <a:schemeClr val="tx2"/>
                </a:solidFill>
              </a:rPr>
              <a:t>[</a:t>
            </a:r>
            <a:r>
              <a:rPr lang="ro-RO" dirty="0" smtClean="0">
                <a:solidFill>
                  <a:schemeClr val="tx2"/>
                </a:solidFill>
              </a:rPr>
              <a:t>P229</a:t>
            </a:r>
            <a:r>
              <a:rPr lang="ro-RO" dirty="0">
                <a:solidFill>
                  <a:schemeClr val="tx2"/>
                </a:solidFill>
              </a:rPr>
              <a:t>, art. </a:t>
            </a:r>
            <a:r>
              <a:rPr lang="ro-RO" dirty="0" smtClean="0">
                <a:solidFill>
                  <a:schemeClr val="tx2"/>
                </a:solidFill>
              </a:rPr>
              <a:t>11 </a:t>
            </a:r>
            <a:r>
              <a:rPr lang="ro-RO" dirty="0">
                <a:solidFill>
                  <a:schemeClr val="tx2"/>
                </a:solidFill>
              </a:rPr>
              <a:t>alin. </a:t>
            </a:r>
            <a:r>
              <a:rPr lang="ro-RO" dirty="0" smtClean="0">
                <a:solidFill>
                  <a:schemeClr val="tx2"/>
                </a:solidFill>
              </a:rPr>
              <a:t>(</a:t>
            </a:r>
            <a:r>
              <a:rPr lang="ro-RO" dirty="0">
                <a:solidFill>
                  <a:schemeClr val="tx2"/>
                </a:solidFill>
              </a:rPr>
              <a:t>6)]</a:t>
            </a:r>
            <a:endParaRPr kumimoji="0" lang="en-US" sz="2000" i="0" u="none" strike="noStrike" kern="1200" cap="none" spc="0" normalizeH="0" baseline="0" noProof="0" dirty="0">
              <a:ln>
                <a:noFill/>
              </a:ln>
              <a:solidFill>
                <a:schemeClr val="tx2"/>
              </a:solidFill>
              <a:effectLst/>
              <a:uLnTx/>
              <a:uFillTx/>
              <a:latin typeface="+mj-lt"/>
              <a:ea typeface="+mj-ea"/>
              <a:cs typeface="+mj-cs"/>
            </a:endParaRPr>
          </a:p>
        </p:txBody>
      </p:sp>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4114800"/>
            <a:ext cx="7543802" cy="2209800"/>
          </a:xfrm>
          <a:ln>
            <a:solidFill>
              <a:schemeClr val="accent1"/>
            </a:solidFill>
          </a:ln>
        </p:spPr>
        <p:txBody>
          <a:bodyPr anchor="t" anchorCtr="0">
            <a:noAutofit/>
          </a:bodyPr>
          <a:lstStyle/>
          <a:p>
            <a:pPr marL="342900" indent="-342900">
              <a:buFont typeface="Wingdings" panose="05000000000000000000" pitchFamily="2" charset="2"/>
              <a:buChar char="§"/>
            </a:pPr>
            <a:r>
              <a:rPr lang="ro-RO" sz="2000" b="1" dirty="0" smtClean="0">
                <a:solidFill>
                  <a:schemeClr val="tx2"/>
                </a:solidFill>
              </a:rPr>
              <a:t>Pentru itemii obiectivi nu sunt prevăzute spaţii de rezolvare; candidatul rezolvă subiectele pe ciorne şi scrie răspunsul corect în broşură. Broşura conţine, la final, pagini suplimentare liniate, pe care candidatul le poate folosi în vederea finalizării răspunsurilor ce necesită redactare, în cazul în care spaţiul alocat nu a fost suficient sau a greşit şi doreşte să reia rezolvarea.</a:t>
            </a:r>
            <a:endParaRPr lang="en-US" sz="2000" b="1" dirty="0">
              <a:solidFill>
                <a:schemeClr val="tx2"/>
              </a:solidFill>
            </a:endParaRPr>
          </a:p>
        </p:txBody>
      </p:sp>
      <p:sp>
        <p:nvSpPr>
          <p:cNvPr id="3"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
        <p:nvSpPr>
          <p:cNvPr id="4" name="Title 1"/>
          <p:cNvSpPr txBox="1">
            <a:spLocks/>
          </p:cNvSpPr>
          <p:nvPr/>
        </p:nvSpPr>
        <p:spPr>
          <a:xfrm>
            <a:off x="828675" y="1524000"/>
            <a:ext cx="7543802" cy="2438400"/>
          </a:xfrm>
          <a:prstGeom prst="rect">
            <a:avLst/>
          </a:prstGeom>
          <a:ln>
            <a:solidFill>
              <a:schemeClr val="accent1"/>
            </a:solidFill>
          </a:ln>
        </p:spPr>
        <p:txBody>
          <a:bodyPr vert="horz" lIns="0" tIns="45720" rIns="0" bIns="45720" rtlCol="0" anchor="t" anchorCtr="0">
            <a:no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pPr marL="342900" indent="-342900">
              <a:buFont typeface="Wingdings" panose="05000000000000000000" pitchFamily="2" charset="2"/>
              <a:buChar char="§"/>
            </a:pPr>
            <a:r>
              <a:rPr lang="ro-RO" sz="2000" b="1" dirty="0">
                <a:solidFill>
                  <a:schemeClr val="tx2"/>
                </a:solidFill>
              </a:rPr>
              <a:t>Pentru elaborarea lucrării scrise, </a:t>
            </a:r>
            <a:r>
              <a:rPr lang="ro-RO" sz="2000" b="1" dirty="0">
                <a:solidFill>
                  <a:srgbClr val="00B050"/>
                </a:solidFill>
              </a:rPr>
              <a:t>elevii folosesc numai cerneală sau pastă de culoare albastră, iar pentru executarea schemelor şi a desenelor folosesc numai creion negru</a:t>
            </a:r>
            <a:r>
              <a:rPr lang="ro-RO" sz="2000" b="1" dirty="0">
                <a:solidFill>
                  <a:schemeClr val="tx2"/>
                </a:solidFill>
              </a:rPr>
              <a:t>. Pentru proba de la disciplina „Matematică”, </a:t>
            </a:r>
            <a:r>
              <a:rPr lang="ro-RO" sz="2000" b="1" dirty="0">
                <a:solidFill>
                  <a:srgbClr val="00B050"/>
                </a:solidFill>
              </a:rPr>
              <a:t>elevii pot să utilizeze instrumente de desen</a:t>
            </a:r>
            <a:r>
              <a:rPr lang="ro-RO" sz="2000" b="1" dirty="0">
                <a:solidFill>
                  <a:schemeClr val="tx2"/>
                </a:solidFill>
              </a:rPr>
              <a:t>. </a:t>
            </a:r>
            <a:r>
              <a:rPr lang="ro-RO" sz="2000" b="1" dirty="0">
                <a:solidFill>
                  <a:srgbClr val="FF0000"/>
                </a:solidFill>
              </a:rPr>
              <a:t>Se interzice folosirea, în timpul probelor, a mijloacelor de calcul, cu excepţia celor precizate în </a:t>
            </a:r>
            <a:r>
              <a:rPr lang="ro-RO" sz="2000" b="1" dirty="0" smtClean="0">
                <a:solidFill>
                  <a:srgbClr val="FF0000"/>
                </a:solidFill>
              </a:rPr>
              <a:t>P33576</a:t>
            </a:r>
            <a:r>
              <a:rPr lang="ro-RO" sz="2000" b="1" dirty="0" smtClean="0">
                <a:solidFill>
                  <a:schemeClr val="tx2"/>
                </a:solidFill>
              </a:rPr>
              <a:t>. </a:t>
            </a:r>
            <a:r>
              <a:rPr lang="ro-RO" sz="2000" b="1" dirty="0">
                <a:solidFill>
                  <a:schemeClr val="tx2"/>
                </a:solidFill>
              </a:rPr>
              <a:t>Se folosesc numai colile distribuite de către asistenţi. </a:t>
            </a:r>
            <a:r>
              <a:rPr lang="ro-RO" sz="2000" dirty="0">
                <a:solidFill>
                  <a:schemeClr val="tx2"/>
                </a:solidFill>
              </a:rPr>
              <a:t>[M2010, art. 17 alin. (13)]</a:t>
            </a:r>
            <a:endParaRPr lang="en-US" sz="1800"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8675" y="1447800"/>
            <a:ext cx="2895600" cy="4876800"/>
          </a:xfrm>
          <a:prstGeom prst="rect">
            <a:avLst/>
          </a:prstGeom>
          <a:ln>
            <a:solidFill>
              <a:schemeClr val="accent1"/>
            </a:solidFill>
          </a:ln>
        </p:spPr>
        <p:txBody>
          <a:bodyPr vert="horz" lIns="91440" tIns="45720" rIns="91440" bIns="45720" rtlCol="0" anchor="t" anchorCtr="0">
            <a:noAutofit/>
          </a:bodyPr>
          <a:lstStyle/>
          <a:p>
            <a:pPr marL="342900" lvl="0" indent="-342900">
              <a:lnSpc>
                <a:spcPct val="90000"/>
              </a:lnSpc>
              <a:spcBef>
                <a:spcPct val="0"/>
              </a:spcBef>
              <a:buFont typeface="Wingdings" panose="05000000000000000000" pitchFamily="2" charset="2"/>
              <a:buChar char="§"/>
            </a:pPr>
            <a:r>
              <a:rPr lang="ro-RO" sz="1400" b="1" dirty="0">
                <a:solidFill>
                  <a:srgbClr val="FF0000"/>
                </a:solidFill>
              </a:rPr>
              <a:t>În caseta de identificare, centrul de examen se completează numai în cazul în care şcoala de provenienţă a elevului este arondată altei unităţi de învăţământ</a:t>
            </a:r>
            <a:r>
              <a:rPr lang="ro-RO" sz="1400" b="1" dirty="0">
                <a:solidFill>
                  <a:schemeClr val="tx2"/>
                </a:solidFill>
              </a:rPr>
              <a:t>. În caseta de identificare la rubrica „Şcoala de provenienţă” se trece unitatea cu personalitate juridică, nu structura (</a:t>
            </a:r>
            <a:r>
              <a:rPr lang="ro-RO" sz="1400" b="1" i="1" dirty="0">
                <a:solidFill>
                  <a:schemeClr val="tx2"/>
                </a:solidFill>
              </a:rPr>
              <a:t>ex. un elev care învaţă la Şcoala Gimnazială Fericea, structură a Şcolii Gimnaziale „Mihai Viteazu” Valea Chioarului, unitate cu personalitate juridică arondată Liceului Teoretic „Ioan Buteanu” Şomcuta Mare, va completa la „Şcoala de provenienţă” – Şcoala Gimnazială „Mihai Viteazu” Valea Chioarului</a:t>
            </a:r>
            <a:r>
              <a:rPr lang="ro-RO" sz="1400" b="1" dirty="0" smtClean="0">
                <a:solidFill>
                  <a:schemeClr val="tx2"/>
                </a:solidFill>
              </a:rPr>
              <a:t>).</a:t>
            </a:r>
            <a:endParaRPr kumimoji="0" lang="en-US" sz="1600" i="0" u="none" strike="noStrike" kern="1200" cap="none" spc="0" normalizeH="0" baseline="0" noProof="0" dirty="0">
              <a:ln>
                <a:noFill/>
              </a:ln>
              <a:solidFill>
                <a:schemeClr val="tx2"/>
              </a:solidFill>
              <a:effectLst/>
              <a:uLnTx/>
              <a:uFillTx/>
              <a:latin typeface="+mj-lt"/>
              <a:ea typeface="+mj-ea"/>
              <a:cs typeface="+mj-cs"/>
            </a:endParaRPr>
          </a:p>
        </p:txBody>
      </p:sp>
      <p:pic>
        <p:nvPicPr>
          <p:cNvPr id="3" name="Picture 2"/>
          <p:cNvPicPr>
            <a:picLocks noChangeAspect="1"/>
          </p:cNvPicPr>
          <p:nvPr/>
        </p:nvPicPr>
        <p:blipFill>
          <a:blip r:embed="rId2"/>
          <a:stretch>
            <a:fillRect/>
          </a:stretch>
        </p:blipFill>
        <p:spPr>
          <a:xfrm>
            <a:off x="4114800" y="1447800"/>
            <a:ext cx="3657600" cy="5004725"/>
          </a:xfrm>
          <a:prstGeom prst="rect">
            <a:avLst/>
          </a:prstGeom>
        </p:spPr>
      </p:pic>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8" y="1447800"/>
            <a:ext cx="7543802" cy="2667000"/>
          </a:xfrm>
          <a:ln>
            <a:solidFill>
              <a:schemeClr val="accent1"/>
            </a:solidFill>
          </a:ln>
        </p:spPr>
        <p:txBody>
          <a:bodyPr anchor="t" anchorCtr="0">
            <a:noAutofit/>
          </a:bodyPr>
          <a:lstStyle/>
          <a:p>
            <a:pPr marL="457200" lvl="0" indent="-457200">
              <a:buFont typeface="Wingdings" panose="05000000000000000000" pitchFamily="2" charset="2"/>
              <a:buChar char="§"/>
            </a:pPr>
            <a:r>
              <a:rPr lang="ro-RO" sz="2000" b="1" dirty="0" smtClean="0">
                <a:solidFill>
                  <a:schemeClr val="tx2"/>
                </a:solidFill>
              </a:rPr>
              <a:t>Înregistrează prezența şi rezultatele elevilor în aplicația informatică SIIIR; </a:t>
            </a:r>
            <a:r>
              <a:rPr lang="ro-RO" sz="2000" b="1" dirty="0" smtClean="0">
                <a:solidFill>
                  <a:srgbClr val="FF0000"/>
                </a:solidFill>
              </a:rPr>
              <a:t>atenţie sporită la elevii marcaţi absenţi pentru că dacă vom marca un elev absent şi el a fost prezent, nu veţi avea acces la modulul de introducere a notei obţinute la proba unde a fost marcat absent</a:t>
            </a:r>
            <a:r>
              <a:rPr lang="ro-RO" sz="2000" b="1" dirty="0" smtClean="0">
                <a:solidFill>
                  <a:schemeClr val="tx2"/>
                </a:solidFill>
              </a:rPr>
              <a:t>. Termen de marcare a prezenţilor: În fiecare zi de probă, până la ora 9.30, cu finalizare (inclusiv eliminaţi) la ora 13.00, în fiecare zi de probă.</a:t>
            </a:r>
            <a:endParaRPr lang="en-US" sz="2000" b="1" dirty="0">
              <a:solidFill>
                <a:schemeClr val="tx2"/>
              </a:solidFill>
            </a:endParaRPr>
          </a:p>
        </p:txBody>
      </p:sp>
      <p:sp>
        <p:nvSpPr>
          <p:cNvPr id="4"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0"/>
            <a:ext cx="3124202" cy="5029200"/>
          </a:xfrm>
          <a:ln>
            <a:solidFill>
              <a:schemeClr val="accent1"/>
            </a:solidFill>
          </a:ln>
        </p:spPr>
        <p:txBody>
          <a:bodyPr anchor="t" anchorCtr="0">
            <a:noAutofit/>
          </a:bodyPr>
          <a:lstStyle/>
          <a:p>
            <a:pPr marL="342900" lvl="0" indent="-342900">
              <a:buFont typeface="Wingdings" panose="05000000000000000000" pitchFamily="2" charset="2"/>
              <a:buChar char="§"/>
            </a:pPr>
            <a:r>
              <a:rPr lang="ro-RO" b="1" dirty="0">
                <a:solidFill>
                  <a:schemeClr val="tx2"/>
                </a:solidFill>
              </a:rPr>
              <a:t>La proba de limba română şi/sau maternă, </a:t>
            </a:r>
            <a:r>
              <a:rPr lang="ro-RO" b="1" dirty="0">
                <a:solidFill>
                  <a:srgbClr val="FF0000"/>
                </a:solidFill>
              </a:rPr>
              <a:t>un răspuns completat în căsuţa de răspuns poate fi corectat prin tăierea cu o linie orizontală a literei scrise în căsuţă şi scrierea în dreapta căsuţei a literei asociate răspunsului considerat </a:t>
            </a:r>
            <a:r>
              <a:rPr lang="ro-RO" b="1" dirty="0" smtClean="0">
                <a:solidFill>
                  <a:srgbClr val="FF0000"/>
                </a:solidFill>
              </a:rPr>
              <a:t>corect</a:t>
            </a:r>
            <a:r>
              <a:rPr lang="ro-RO" b="1" dirty="0" smtClean="0">
                <a:solidFill>
                  <a:schemeClr val="tx2"/>
                </a:solidFill>
              </a:rPr>
              <a:t>.</a:t>
            </a:r>
            <a:endParaRPr lang="en-US" sz="2000" dirty="0">
              <a:solidFill>
                <a:schemeClr val="tx2"/>
              </a:solidFill>
            </a:endParaRPr>
          </a:p>
        </p:txBody>
      </p:sp>
      <p:pic>
        <p:nvPicPr>
          <p:cNvPr id="3" name="Picture 2"/>
          <p:cNvPicPr>
            <a:picLocks noChangeAspect="1"/>
          </p:cNvPicPr>
          <p:nvPr/>
        </p:nvPicPr>
        <p:blipFill>
          <a:blip r:embed="rId2"/>
          <a:stretch>
            <a:fillRect/>
          </a:stretch>
        </p:blipFill>
        <p:spPr>
          <a:xfrm>
            <a:off x="4267200" y="1524000"/>
            <a:ext cx="3810000" cy="5159546"/>
          </a:xfrm>
          <a:prstGeom prst="rect">
            <a:avLst/>
          </a:prstGeom>
        </p:spPr>
      </p:pic>
      <p:sp>
        <p:nvSpPr>
          <p:cNvPr id="4"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609600"/>
            <a:ext cx="7485512" cy="563562"/>
          </a:xfrm>
        </p:spPr>
        <p:txBody>
          <a:bodyPr/>
          <a:lstStyle/>
          <a:p>
            <a:r>
              <a:rPr lang="ro-RO" b="1" dirty="0" smtClean="0">
                <a:solidFill>
                  <a:schemeClr val="tx2"/>
                </a:solidFill>
              </a:rPr>
              <a:t>Proceduri ME/</a:t>
            </a:r>
            <a:r>
              <a:rPr lang="ro-RO" b="1" dirty="0" smtClean="0">
                <a:solidFill>
                  <a:srgbClr val="0070C0"/>
                </a:solidFill>
              </a:rPr>
              <a:t>ISJ</a:t>
            </a:r>
            <a:endParaRPr lang="en-US" b="1" dirty="0">
              <a:solidFill>
                <a:srgbClr val="0070C0"/>
              </a:solidFill>
            </a:endParaRPr>
          </a:p>
        </p:txBody>
      </p:sp>
      <p:sp>
        <p:nvSpPr>
          <p:cNvPr id="3" name="Content Placeholder 2"/>
          <p:cNvSpPr>
            <a:spLocks noGrp="1"/>
          </p:cNvSpPr>
          <p:nvPr>
            <p:ph idx="1"/>
          </p:nvPr>
        </p:nvSpPr>
        <p:spPr/>
        <p:txBody>
          <a:bodyPr>
            <a:noAutofit/>
          </a:bodyPr>
          <a:lstStyle/>
          <a:p>
            <a:pPr>
              <a:spcBef>
                <a:spcPts val="500"/>
              </a:spcBef>
            </a:pPr>
            <a:r>
              <a:rPr lang="ro-RO" sz="1600" b="1" dirty="0" smtClean="0">
                <a:solidFill>
                  <a:srgbClr val="6600CC"/>
                </a:solidFill>
              </a:rPr>
              <a:t>Procedura Operaţională </a:t>
            </a:r>
            <a:r>
              <a:rPr lang="ro-RO" sz="1600" b="1" dirty="0">
                <a:solidFill>
                  <a:srgbClr val="6600CC"/>
                </a:solidFill>
              </a:rPr>
              <a:t>ME/DGIP nr. </a:t>
            </a:r>
            <a:r>
              <a:rPr lang="ro-RO" sz="1600" b="1" dirty="0" smtClean="0">
                <a:solidFill>
                  <a:srgbClr val="6600CC"/>
                </a:solidFill>
              </a:rPr>
              <a:t>27.980/2022 (supraveghere audio-video) </a:t>
            </a:r>
            <a:r>
              <a:rPr lang="ro-RO" sz="1600" b="1" dirty="0" smtClean="0">
                <a:solidFill>
                  <a:schemeClr val="tx2"/>
                </a:solidFill>
              </a:rPr>
              <a:t>(</a:t>
            </a:r>
            <a:r>
              <a:rPr lang="ro-RO" sz="1600" b="1" dirty="0" smtClean="0">
                <a:solidFill>
                  <a:srgbClr val="FF0000"/>
                </a:solidFill>
              </a:rPr>
              <a:t>P27980</a:t>
            </a:r>
            <a:r>
              <a:rPr lang="ro-RO" sz="1600" b="1" dirty="0" smtClean="0">
                <a:solidFill>
                  <a:schemeClr val="tx2"/>
                </a:solidFill>
              </a:rPr>
              <a:t>)</a:t>
            </a:r>
            <a:endParaRPr lang="ro-RO" sz="1600" b="1" i="1" dirty="0" smtClean="0">
              <a:solidFill>
                <a:schemeClr val="tx2"/>
              </a:solidFill>
            </a:endParaRPr>
          </a:p>
          <a:p>
            <a:pPr>
              <a:spcBef>
                <a:spcPts val="500"/>
              </a:spcBef>
            </a:pPr>
            <a:r>
              <a:rPr lang="ro-RO" sz="1600" b="1" dirty="0" smtClean="0">
                <a:solidFill>
                  <a:schemeClr val="tx2"/>
                </a:solidFill>
              </a:rPr>
              <a:t>Procedura </a:t>
            </a:r>
            <a:r>
              <a:rPr lang="ro-RO" sz="1600" b="1" dirty="0">
                <a:solidFill>
                  <a:schemeClr val="tx2"/>
                </a:solidFill>
              </a:rPr>
              <a:t>ME/DGIP, </a:t>
            </a:r>
            <a:r>
              <a:rPr lang="ro-RO" sz="1600" b="1" dirty="0" smtClean="0">
                <a:solidFill>
                  <a:schemeClr val="tx2"/>
                </a:solidFill>
              </a:rPr>
              <a:t>CNPEE, </a:t>
            </a:r>
            <a:r>
              <a:rPr lang="ro-RO" sz="1600" b="1" dirty="0">
                <a:solidFill>
                  <a:schemeClr val="tx2"/>
                </a:solidFill>
              </a:rPr>
              <a:t>DGJC nr. </a:t>
            </a:r>
            <a:r>
              <a:rPr lang="ro-RO" sz="1600" b="1" dirty="0" smtClean="0">
                <a:solidFill>
                  <a:schemeClr val="tx2"/>
                </a:solidFill>
              </a:rPr>
              <a:t>33.576/2022 (egalizare şanse) </a:t>
            </a:r>
            <a:r>
              <a:rPr lang="ro-RO" sz="1600" b="1" dirty="0">
                <a:solidFill>
                  <a:schemeClr val="tx2"/>
                </a:solidFill>
              </a:rPr>
              <a:t>(</a:t>
            </a:r>
            <a:r>
              <a:rPr lang="ro-RO" sz="1600" b="1" dirty="0" smtClean="0">
                <a:solidFill>
                  <a:srgbClr val="FF0000"/>
                </a:solidFill>
              </a:rPr>
              <a:t>P33576</a:t>
            </a:r>
            <a:r>
              <a:rPr lang="ro-RO" sz="1600" b="1" dirty="0" smtClean="0">
                <a:solidFill>
                  <a:schemeClr val="tx2"/>
                </a:solidFill>
              </a:rPr>
              <a:t>)</a:t>
            </a:r>
            <a:endParaRPr lang="ro-RO" sz="1600" b="1" dirty="0">
              <a:solidFill>
                <a:schemeClr val="tx2"/>
              </a:solidFill>
            </a:endParaRPr>
          </a:p>
          <a:p>
            <a:pPr>
              <a:spcBef>
                <a:spcPts val="500"/>
              </a:spcBef>
            </a:pPr>
            <a:r>
              <a:rPr lang="ro-RO" sz="1600" b="1" dirty="0">
                <a:solidFill>
                  <a:schemeClr val="tx2"/>
                </a:solidFill>
              </a:rPr>
              <a:t>Procedura ME/CNPEE nr. </a:t>
            </a:r>
            <a:r>
              <a:rPr lang="ro-RO" sz="1600" b="1" dirty="0" smtClean="0">
                <a:solidFill>
                  <a:schemeClr val="tx2"/>
                </a:solidFill>
              </a:rPr>
              <a:t>920/2022 (preluare subiecte) </a:t>
            </a:r>
            <a:r>
              <a:rPr lang="ro-RO" sz="1600" b="1" dirty="0">
                <a:solidFill>
                  <a:schemeClr val="tx2"/>
                </a:solidFill>
              </a:rPr>
              <a:t>(</a:t>
            </a:r>
            <a:r>
              <a:rPr lang="ro-RO" sz="1600" b="1" dirty="0" smtClean="0">
                <a:solidFill>
                  <a:srgbClr val="FF0000"/>
                </a:solidFill>
              </a:rPr>
              <a:t>P920</a:t>
            </a:r>
            <a:r>
              <a:rPr lang="ro-RO" sz="1600" b="1" dirty="0" smtClean="0">
                <a:solidFill>
                  <a:schemeClr val="tx2"/>
                </a:solidFill>
              </a:rPr>
              <a:t>)</a:t>
            </a:r>
          </a:p>
          <a:p>
            <a:pPr>
              <a:spcBef>
                <a:spcPts val="500"/>
              </a:spcBef>
            </a:pPr>
            <a:r>
              <a:rPr lang="ro-RO" sz="1600" b="1" dirty="0" smtClean="0">
                <a:solidFill>
                  <a:schemeClr val="tx2"/>
                </a:solidFill>
              </a:rPr>
              <a:t>Procedura </a:t>
            </a:r>
            <a:r>
              <a:rPr lang="ro-RO" sz="1600" b="1" dirty="0">
                <a:solidFill>
                  <a:schemeClr val="tx2"/>
                </a:solidFill>
              </a:rPr>
              <a:t>ME/CNEE nr. </a:t>
            </a:r>
            <a:r>
              <a:rPr lang="ro-RO" sz="1600" b="1" dirty="0" smtClean="0">
                <a:solidFill>
                  <a:schemeClr val="tx2"/>
                </a:solidFill>
              </a:rPr>
              <a:t>262/2020 (certificat SSL)</a:t>
            </a:r>
          </a:p>
          <a:p>
            <a:pPr>
              <a:spcBef>
                <a:spcPts val="500"/>
              </a:spcBef>
            </a:pPr>
            <a:r>
              <a:rPr lang="ro-RO" sz="1600" b="1" dirty="0" smtClean="0">
                <a:solidFill>
                  <a:schemeClr val="tx2"/>
                </a:solidFill>
              </a:rPr>
              <a:t>Procedura </a:t>
            </a:r>
            <a:r>
              <a:rPr lang="ro-RO" sz="1600" b="1" dirty="0">
                <a:solidFill>
                  <a:schemeClr val="tx2"/>
                </a:solidFill>
              </a:rPr>
              <a:t>de lucru ME/CNEE nr. </a:t>
            </a:r>
            <a:r>
              <a:rPr lang="ro-RO" sz="1600" b="1" dirty="0" smtClean="0">
                <a:solidFill>
                  <a:schemeClr val="tx2"/>
                </a:solidFill>
              </a:rPr>
              <a:t>421/2020 (aplicaţia AUSI)</a:t>
            </a:r>
          </a:p>
          <a:p>
            <a:pPr>
              <a:spcBef>
                <a:spcPts val="500"/>
              </a:spcBef>
            </a:pPr>
            <a:r>
              <a:rPr lang="ro-RO" sz="1600" b="1" dirty="0" smtClean="0">
                <a:solidFill>
                  <a:srgbClr val="6600CC"/>
                </a:solidFill>
              </a:rPr>
              <a:t>Procedura ME/DGIP, CNPEE nr. 229/2023 (organizare şi desfăşurare S-EN08)</a:t>
            </a:r>
            <a:r>
              <a:rPr lang="ro-RO" sz="1600" b="1" dirty="0" smtClean="0">
                <a:solidFill>
                  <a:schemeClr val="tx2"/>
                </a:solidFill>
              </a:rPr>
              <a:t> (</a:t>
            </a:r>
            <a:r>
              <a:rPr lang="ro-RO" sz="1600" b="1" dirty="0" smtClean="0">
                <a:solidFill>
                  <a:srgbClr val="FF0000"/>
                </a:solidFill>
              </a:rPr>
              <a:t>P229</a:t>
            </a:r>
            <a:r>
              <a:rPr lang="ro-RO" sz="1600" b="1" dirty="0" smtClean="0">
                <a:solidFill>
                  <a:schemeClr val="tx2"/>
                </a:solidFill>
              </a:rPr>
              <a:t>)</a:t>
            </a:r>
          </a:p>
          <a:p>
            <a:pPr>
              <a:spcBef>
                <a:spcPts val="500"/>
              </a:spcBef>
            </a:pPr>
            <a:r>
              <a:rPr lang="ro-RO" sz="1600" b="1" dirty="0" smtClean="0">
                <a:solidFill>
                  <a:srgbClr val="0070C0"/>
                </a:solidFill>
              </a:rPr>
              <a:t>Procedura </a:t>
            </a:r>
            <a:r>
              <a:rPr lang="ro-RO" sz="1600" b="1" dirty="0">
                <a:solidFill>
                  <a:srgbClr val="0070C0"/>
                </a:solidFill>
              </a:rPr>
              <a:t>canal stabilire </a:t>
            </a:r>
            <a:r>
              <a:rPr lang="ro-RO" sz="1600" b="1" dirty="0" smtClean="0">
                <a:solidFill>
                  <a:srgbClr val="0070C0"/>
                </a:solidFill>
              </a:rPr>
              <a:t>fraude nr. 1485/2023</a:t>
            </a:r>
            <a:endParaRPr lang="ro-RO" sz="1600" b="1" dirty="0">
              <a:solidFill>
                <a:srgbClr val="0070C0"/>
              </a:solidFill>
            </a:endParaRPr>
          </a:p>
          <a:p>
            <a:pPr>
              <a:spcBef>
                <a:spcPts val="500"/>
              </a:spcBef>
            </a:pPr>
            <a:r>
              <a:rPr lang="ro-RO" sz="1600" b="1" dirty="0">
                <a:solidFill>
                  <a:srgbClr val="0070C0"/>
                </a:solidFill>
              </a:rPr>
              <a:t>Procedura susţinere </a:t>
            </a:r>
            <a:r>
              <a:rPr lang="ro-RO" sz="1600" b="1" dirty="0" smtClean="0">
                <a:solidFill>
                  <a:srgbClr val="0070C0"/>
                </a:solidFill>
              </a:rPr>
              <a:t>S &amp; EN08</a:t>
            </a:r>
            <a:r>
              <a:rPr lang="ro-RO" sz="1600" b="1" dirty="0">
                <a:solidFill>
                  <a:srgbClr val="0070C0"/>
                </a:solidFill>
              </a:rPr>
              <a:t>, elevi cu </a:t>
            </a:r>
            <a:r>
              <a:rPr lang="ro-RO" sz="1600" b="1" dirty="0" smtClean="0">
                <a:solidFill>
                  <a:srgbClr val="0070C0"/>
                </a:solidFill>
              </a:rPr>
              <a:t>CES, nr. 1484/2023</a:t>
            </a:r>
            <a:endParaRPr lang="ro-RO" sz="1600" b="1" dirty="0">
              <a:solidFill>
                <a:srgbClr val="0070C0"/>
              </a:solidFill>
            </a:endParaRPr>
          </a:p>
        </p:txBody>
      </p:sp>
    </p:spTree>
    <p:extLst>
      <p:ext uri="{BB962C8B-B14F-4D97-AF65-F5344CB8AC3E}">
        <p14:creationId xmlns:p14="http://schemas.microsoft.com/office/powerpoint/2010/main" val="101730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0"/>
            <a:ext cx="3124202" cy="4876800"/>
          </a:xfrm>
          <a:ln>
            <a:solidFill>
              <a:schemeClr val="accent1"/>
            </a:solidFill>
          </a:ln>
        </p:spPr>
        <p:txBody>
          <a:bodyPr anchor="t" anchorCtr="0">
            <a:noAutofit/>
          </a:bodyPr>
          <a:lstStyle/>
          <a:p>
            <a:pPr marL="342900" lvl="0" indent="-342900">
              <a:buFont typeface="Wingdings" panose="05000000000000000000" pitchFamily="2" charset="2"/>
              <a:buChar char="§"/>
            </a:pPr>
            <a:r>
              <a:rPr lang="ro-RO" b="1" dirty="0">
                <a:solidFill>
                  <a:schemeClr val="tx2"/>
                </a:solidFill>
              </a:rPr>
              <a:t>La proba de limba română şi/sau maternă, </a:t>
            </a:r>
            <a:r>
              <a:rPr lang="ro-RO" b="1" dirty="0">
                <a:solidFill>
                  <a:srgbClr val="FF0000"/>
                </a:solidFill>
              </a:rPr>
              <a:t>un răspuns care constă în marcarea cu X a unei opţiuni poate fi corectat prin tăierea cu o linie orizontală a marcajului X şi marcarea cu X a răspunsului considerat </a:t>
            </a:r>
            <a:r>
              <a:rPr lang="ro-RO" b="1" dirty="0" smtClean="0">
                <a:solidFill>
                  <a:srgbClr val="FF0000"/>
                </a:solidFill>
              </a:rPr>
              <a:t>corect</a:t>
            </a:r>
            <a:r>
              <a:rPr lang="ro-RO" b="1" dirty="0" smtClean="0">
                <a:solidFill>
                  <a:schemeClr val="tx2"/>
                </a:solidFill>
              </a:rPr>
              <a:t>.</a:t>
            </a:r>
            <a:endParaRPr lang="en-US" sz="2000" dirty="0">
              <a:solidFill>
                <a:schemeClr val="tx2"/>
              </a:solidFill>
            </a:endParaRPr>
          </a:p>
        </p:txBody>
      </p:sp>
      <p:pic>
        <p:nvPicPr>
          <p:cNvPr id="3" name="Picture 2"/>
          <p:cNvPicPr>
            <a:picLocks noChangeAspect="1"/>
          </p:cNvPicPr>
          <p:nvPr/>
        </p:nvPicPr>
        <p:blipFill>
          <a:blip r:embed="rId2"/>
          <a:stretch>
            <a:fillRect/>
          </a:stretch>
        </p:blipFill>
        <p:spPr>
          <a:xfrm>
            <a:off x="4419600" y="1524000"/>
            <a:ext cx="3505200" cy="5061284"/>
          </a:xfrm>
          <a:prstGeom prst="rect">
            <a:avLst/>
          </a:prstGeom>
        </p:spPr>
      </p:pic>
      <p:sp>
        <p:nvSpPr>
          <p:cNvPr id="4"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38200" y="1524000"/>
            <a:ext cx="3352800" cy="2667000"/>
          </a:xfrm>
          <a:ln>
            <a:solidFill>
              <a:schemeClr val="accent1"/>
            </a:solidFill>
          </a:ln>
        </p:spPr>
        <p:txBody>
          <a:bodyPr anchor="t" anchorCtr="0">
            <a:noAutofit/>
          </a:bodyPr>
          <a:lstStyle/>
          <a:p>
            <a:pPr marL="342900" lvl="0" indent="-342900">
              <a:buFont typeface="Wingdings" panose="05000000000000000000" pitchFamily="2" charset="2"/>
              <a:buChar char="§"/>
            </a:pPr>
            <a:r>
              <a:rPr lang="ro-RO" sz="1800" b="1" dirty="0">
                <a:solidFill>
                  <a:srgbClr val="FF0000"/>
                </a:solidFill>
              </a:rPr>
              <a:t>La proba de limba română şi/sau maternă </a:t>
            </a:r>
            <a:r>
              <a:rPr lang="ro-RO" sz="1800" b="1" u="sng" dirty="0">
                <a:solidFill>
                  <a:srgbClr val="FF0000"/>
                </a:solidFill>
              </a:rPr>
              <a:t>sunt permise subilinierile pe text </a:t>
            </a:r>
            <a:r>
              <a:rPr lang="ro-RO" sz="1800" b="1" dirty="0">
                <a:solidFill>
                  <a:srgbClr val="FF0000"/>
                </a:solidFill>
              </a:rPr>
              <a:t>cu creion sau </a:t>
            </a:r>
            <a:r>
              <a:rPr lang="ro-RO" sz="1800" b="1" dirty="0">
                <a:solidFill>
                  <a:srgbClr val="0070C0"/>
                </a:solidFill>
              </a:rPr>
              <a:t>stilou/pix de culoare albastră</a:t>
            </a:r>
            <a:r>
              <a:rPr lang="ro-RO" sz="1800" b="1" dirty="0">
                <a:solidFill>
                  <a:srgbClr val="FF0000"/>
                </a:solidFill>
              </a:rPr>
              <a:t>, iar în cazul itemilor care vizează sintaxa frazei, </a:t>
            </a:r>
            <a:r>
              <a:rPr lang="ro-RO" sz="1800" b="1" u="sng" dirty="0">
                <a:solidFill>
                  <a:srgbClr val="FF0000"/>
                </a:solidFill>
              </a:rPr>
              <a:t>nu se consideră semn particular delimitarea propoziţiilor în frază</a:t>
            </a:r>
            <a:r>
              <a:rPr lang="ro-RO" sz="1800" b="1" dirty="0" smtClean="0">
                <a:solidFill>
                  <a:schemeClr val="tx2"/>
                </a:solidFill>
              </a:rPr>
              <a:t>.</a:t>
            </a:r>
            <a:endParaRPr lang="en-US" sz="1600" dirty="0">
              <a:solidFill>
                <a:schemeClr val="tx2"/>
              </a:solidFill>
            </a:endParaRPr>
          </a:p>
        </p:txBody>
      </p:sp>
      <p:pic>
        <p:nvPicPr>
          <p:cNvPr id="2" name="Picture 1"/>
          <p:cNvPicPr>
            <a:picLocks noChangeAspect="1"/>
          </p:cNvPicPr>
          <p:nvPr/>
        </p:nvPicPr>
        <p:blipFill>
          <a:blip r:embed="rId2"/>
          <a:stretch>
            <a:fillRect/>
          </a:stretch>
        </p:blipFill>
        <p:spPr>
          <a:xfrm>
            <a:off x="4648200" y="1524000"/>
            <a:ext cx="3429000" cy="5164156"/>
          </a:xfrm>
          <a:prstGeom prst="rect">
            <a:avLst/>
          </a:prstGeom>
        </p:spPr>
      </p:pic>
      <p:sp>
        <p:nvSpPr>
          <p:cNvPr id="4"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0"/>
            <a:ext cx="3124202" cy="2819400"/>
          </a:xfrm>
          <a:ln>
            <a:solidFill>
              <a:schemeClr val="accent1"/>
            </a:solidFill>
          </a:ln>
        </p:spPr>
        <p:txBody>
          <a:bodyPr anchor="t" anchorCtr="0">
            <a:noAutofit/>
          </a:bodyPr>
          <a:lstStyle/>
          <a:p>
            <a:pPr marL="342900" lvl="0" indent="-342900">
              <a:buFont typeface="Wingdings" panose="05000000000000000000" pitchFamily="2" charset="2"/>
              <a:buChar char="§"/>
            </a:pPr>
            <a:r>
              <a:rPr lang="ro-RO" sz="1800" b="1" dirty="0">
                <a:solidFill>
                  <a:schemeClr val="tx2"/>
                </a:solidFill>
              </a:rPr>
              <a:t>La proba de matematică, </a:t>
            </a:r>
            <a:r>
              <a:rPr lang="ro-RO" sz="1800" b="1" dirty="0">
                <a:solidFill>
                  <a:srgbClr val="FF0000"/>
                </a:solidFill>
              </a:rPr>
              <a:t>un răspuns de la Subiectul I sau de la Subiectul al II-lea poate fi corectat prin tăierea cu o linie orizontală şi încercuirea altui răspuns considerat </a:t>
            </a:r>
            <a:r>
              <a:rPr lang="ro-RO" sz="1800" b="1" dirty="0" smtClean="0">
                <a:solidFill>
                  <a:srgbClr val="FF0000"/>
                </a:solidFill>
              </a:rPr>
              <a:t>corect</a:t>
            </a:r>
            <a:r>
              <a:rPr lang="ro-RO" sz="1800" b="1" dirty="0" smtClean="0">
                <a:solidFill>
                  <a:schemeClr val="tx2"/>
                </a:solidFill>
              </a:rPr>
              <a:t>.</a:t>
            </a:r>
            <a:endParaRPr lang="en-US" sz="1600" dirty="0">
              <a:solidFill>
                <a:schemeClr val="tx2"/>
              </a:solidFill>
            </a:endParaRPr>
          </a:p>
        </p:txBody>
      </p:sp>
      <p:pic>
        <p:nvPicPr>
          <p:cNvPr id="3" name="Picture 2"/>
          <p:cNvPicPr>
            <a:picLocks noChangeAspect="1"/>
          </p:cNvPicPr>
          <p:nvPr/>
        </p:nvPicPr>
        <p:blipFill>
          <a:blip r:embed="rId2"/>
          <a:stretch>
            <a:fillRect/>
          </a:stretch>
        </p:blipFill>
        <p:spPr>
          <a:xfrm>
            <a:off x="4343400" y="1524000"/>
            <a:ext cx="3648616" cy="5033963"/>
          </a:xfrm>
          <a:prstGeom prst="rect">
            <a:avLst/>
          </a:prstGeom>
        </p:spPr>
      </p:pic>
      <p:sp>
        <p:nvSpPr>
          <p:cNvPr id="4"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
        <p:nvSpPr>
          <p:cNvPr id="5" name="Title 1"/>
          <p:cNvSpPr txBox="1">
            <a:spLocks/>
          </p:cNvSpPr>
          <p:nvPr/>
        </p:nvSpPr>
        <p:spPr>
          <a:xfrm>
            <a:off x="838200" y="4495800"/>
            <a:ext cx="3124202" cy="1905000"/>
          </a:xfrm>
          <a:prstGeom prst="rect">
            <a:avLst/>
          </a:prstGeom>
          <a:ln>
            <a:solidFill>
              <a:schemeClr val="accent1"/>
            </a:solidFill>
          </a:ln>
        </p:spPr>
        <p:txBody>
          <a:bodyPr vert="horz" lIns="0" tIns="45720" rIns="0" bIns="45720" rtlCol="0" anchor="t" anchorCtr="0">
            <a:no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pPr marL="342900" indent="-342900">
              <a:buFont typeface="Wingdings" panose="05000000000000000000" pitchFamily="2" charset="2"/>
              <a:buChar char="§"/>
            </a:pPr>
            <a:r>
              <a:rPr lang="ro-RO" sz="1800" b="1" dirty="0">
                <a:solidFill>
                  <a:schemeClr val="tx2"/>
                </a:solidFill>
              </a:rPr>
              <a:t>La figurile de la proba de matematică </a:t>
            </a:r>
            <a:r>
              <a:rPr lang="ro-RO" sz="1800" b="1" dirty="0">
                <a:solidFill>
                  <a:srgbClr val="FF0000"/>
                </a:solidFill>
              </a:rPr>
              <a:t>sunt permise marcajele pe figură şi completarea figurilor cu creion sau stilou/pix de culoare albastră</a:t>
            </a:r>
            <a:r>
              <a:rPr lang="ro-RO" sz="1800" b="1" dirty="0" smtClean="0">
                <a:solidFill>
                  <a:schemeClr val="tx2"/>
                </a:solidFill>
              </a:rPr>
              <a:t>.</a:t>
            </a:r>
            <a:endParaRPr lang="en-US" sz="1200"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8675" y="1524000"/>
            <a:ext cx="7543802" cy="2362200"/>
          </a:xfrm>
          <a:prstGeom prst="rect">
            <a:avLst/>
          </a:prstGeom>
          <a:ln>
            <a:solidFill>
              <a:schemeClr val="accent1"/>
            </a:solidFill>
          </a:ln>
        </p:spPr>
        <p:txBody>
          <a:bodyPr vert="horz" lIns="91440" tIns="45720" rIns="91440" bIns="45720" rtlCol="0" anchor="t" anchorCtr="0">
            <a:noAutofit/>
          </a:bodyPr>
          <a:lstStyle/>
          <a:p>
            <a:pPr marL="342900" lvl="0" indent="-342900">
              <a:buFont typeface="Wingdings" panose="05000000000000000000" pitchFamily="2" charset="2"/>
              <a:buChar char="§"/>
            </a:pPr>
            <a:r>
              <a:rPr lang="ro-RO" sz="2800" b="1" dirty="0">
                <a:solidFill>
                  <a:schemeClr val="tx2"/>
                </a:solidFill>
              </a:rPr>
              <a:t>La proba de matematică </a:t>
            </a:r>
            <a:r>
              <a:rPr lang="ro-RO" sz="2800" b="1" dirty="0">
                <a:solidFill>
                  <a:srgbClr val="FF0000"/>
                </a:solidFill>
              </a:rPr>
              <a:t>este permisă realizarea unor figuri geometrice (cu creion sau stilou/pix de culoare albastră) în spaţiul pus la dispoziţie pentru rezolvarea problemelor</a:t>
            </a:r>
            <a:r>
              <a:rPr lang="ro-RO" sz="2800" b="1" dirty="0" smtClean="0">
                <a:solidFill>
                  <a:schemeClr val="tx2"/>
                </a:solidFill>
              </a:rPr>
              <a:t>.</a:t>
            </a:r>
            <a:endParaRPr lang="en-US" sz="3200" dirty="0">
              <a:solidFill>
                <a:schemeClr val="tx2"/>
              </a:solidFill>
            </a:endParaRPr>
          </a:p>
        </p:txBody>
      </p:sp>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47800"/>
            <a:ext cx="7543802" cy="4876800"/>
          </a:xfrm>
          <a:ln>
            <a:solidFill>
              <a:schemeClr val="accent1"/>
            </a:solidFill>
          </a:ln>
        </p:spPr>
        <p:txBody>
          <a:bodyPr anchor="t" anchorCtr="0">
            <a:noAutofit/>
          </a:bodyPr>
          <a:lstStyle/>
          <a:p>
            <a:pPr marL="342900" lvl="0" indent="-342900">
              <a:buFont typeface="Wingdings" panose="05000000000000000000" pitchFamily="2" charset="2"/>
              <a:buChar char="§"/>
            </a:pPr>
            <a:r>
              <a:rPr lang="ro-RO" sz="1800" b="1" dirty="0" smtClean="0">
                <a:solidFill>
                  <a:schemeClr val="tx2"/>
                </a:solidFill>
              </a:rPr>
              <a:t>Pe lângă subiectele redactate sub forma unei broşuri, CNPEE transmite, la fiecare probă, un fişier cu două pagini liniate care se vor tipări faţă-verso pe o foaie. Aceasta este distribuită la cererea candidatului, pentru situaţia în care spaţiile din broşură pentru redactarea  răspunsului nu sunt suficiente. </a:t>
            </a:r>
            <a:r>
              <a:rPr lang="ro-RO" sz="1800" b="1" u="sng" dirty="0">
                <a:solidFill>
                  <a:srgbClr val="0070C0"/>
                </a:solidFill>
              </a:rPr>
              <a:t>Numerotarea paginilor</a:t>
            </a:r>
            <a:r>
              <a:rPr lang="ro-RO" sz="1800" b="1" dirty="0">
                <a:solidFill>
                  <a:srgbClr val="0070C0"/>
                </a:solidFill>
              </a:rPr>
              <a:t> se realizează cu cifre arabe </a:t>
            </a:r>
            <a:r>
              <a:rPr lang="ro-RO" sz="1800" b="1" u="sng" dirty="0">
                <a:solidFill>
                  <a:srgbClr val="0070C0"/>
                </a:solidFill>
              </a:rPr>
              <a:t>de către profesorul asistent</a:t>
            </a:r>
            <a:r>
              <a:rPr lang="ro-RO" sz="1800" b="1" dirty="0">
                <a:solidFill>
                  <a:srgbClr val="0070C0"/>
                </a:solidFill>
              </a:rPr>
              <a:t> la predarea lucrării de către elev, </a:t>
            </a:r>
            <a:r>
              <a:rPr lang="ro-RO" sz="1800" b="1" i="1" dirty="0">
                <a:solidFill>
                  <a:srgbClr val="0070C0"/>
                </a:solidFill>
              </a:rPr>
              <a:t>în prezenţa acestuia</a:t>
            </a:r>
            <a:r>
              <a:rPr lang="ro-RO" sz="1800" b="1" dirty="0">
                <a:solidFill>
                  <a:srgbClr val="0070C0"/>
                </a:solidFill>
              </a:rPr>
              <a:t>. Pe prima pagină a broşurii se completează numărul total de pagini primite de la elev. Spaţiile rămase libere/necompletate se barează/marchează cu litera Z (NU SE SCRIE PE BROŞURILE CORECTE CUVÂNTUL „ANULAT</a:t>
            </a:r>
            <a:r>
              <a:rPr lang="ro-RO" sz="1800" b="1" dirty="0" smtClean="0">
                <a:solidFill>
                  <a:srgbClr val="0070C0"/>
                </a:solidFill>
              </a:rPr>
              <a:t>”)</a:t>
            </a:r>
            <a:r>
              <a:rPr lang="ro-RO" sz="1800" b="1" dirty="0" smtClean="0">
                <a:solidFill>
                  <a:schemeClr val="tx2"/>
                </a:solidFill>
              </a:rPr>
              <a:t>.</a:t>
            </a:r>
            <a:r>
              <a:rPr lang="ro-RO" sz="1800" b="1" dirty="0" smtClean="0"/>
              <a:t> </a:t>
            </a:r>
            <a:r>
              <a:rPr lang="ro-RO" sz="1800" b="1" dirty="0" smtClean="0">
                <a:solidFill>
                  <a:srgbClr val="C00000"/>
                </a:solidFill>
              </a:rPr>
              <a:t>Pe prima pagină a broşurii se completează numărul total de pagini primite de la elev. Spaţiile rămase libere/necompletate se barează/marchează cu litera Z (şi la finalul lucrării, şi în interior, la subiectele nerezolvate).</a:t>
            </a:r>
            <a:r>
              <a:rPr lang="ro-RO" sz="1800" b="1" dirty="0" smtClean="0"/>
              <a:t> </a:t>
            </a:r>
            <a:r>
              <a:rPr lang="ro-RO" sz="1800" b="1" dirty="0" smtClean="0">
                <a:solidFill>
                  <a:schemeClr val="tx2"/>
                </a:solidFill>
              </a:rPr>
              <a:t>Eventualele pagini suplimentare utilizate de către elevi se vor adăuga la broşura tipizată, astfel încât să fie organizate tip caiet, prin capsare în alte două locuri, situate între cele trei locuri iniţiale (nu unele în altele, ci în ordinea paginilor, asemeni cărţilor).</a:t>
            </a:r>
            <a:endParaRPr lang="en-US" sz="1800" b="1" dirty="0">
              <a:solidFill>
                <a:schemeClr val="tx2"/>
              </a:solidFill>
            </a:endParaRPr>
          </a:p>
        </p:txBody>
      </p:sp>
      <p:sp>
        <p:nvSpPr>
          <p:cNvPr id="3"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47800"/>
            <a:ext cx="1752600" cy="4495800"/>
          </a:xfrm>
        </p:spPr>
        <p:txBody>
          <a:bodyPr anchor="ctr" anchorCtr="0">
            <a:noAutofit/>
          </a:bodyPr>
          <a:lstStyle/>
          <a:p>
            <a:pPr algn="ctr"/>
            <a:r>
              <a:rPr lang="ro-RO" sz="2000" b="1" dirty="0" smtClean="0">
                <a:solidFill>
                  <a:schemeClr val="tx2"/>
                </a:solidFill>
              </a:rPr>
              <a:t>Exemplu barare cu litera “Z” pentru lipsă răspuns.</a:t>
            </a:r>
            <a:br>
              <a:rPr lang="ro-RO" sz="2000" b="1" dirty="0" smtClean="0">
                <a:solidFill>
                  <a:schemeClr val="tx2"/>
                </a:solidFill>
              </a:rPr>
            </a:br>
            <a:r>
              <a:rPr lang="ro-RO" sz="2000" b="1" dirty="0" smtClean="0">
                <a:solidFill>
                  <a:schemeClr val="tx2"/>
                </a:solidFill>
              </a:rPr>
              <a:t/>
            </a:r>
            <a:br>
              <a:rPr lang="ro-RO" sz="2000" b="1" dirty="0" smtClean="0">
                <a:solidFill>
                  <a:schemeClr val="tx2"/>
                </a:solidFill>
              </a:rPr>
            </a:br>
            <a:r>
              <a:rPr lang="ro-RO" sz="2000" b="1" dirty="0" smtClean="0">
                <a:solidFill>
                  <a:srgbClr val="FF0000"/>
                </a:solidFill>
              </a:rPr>
              <a:t>Atenţie! </a:t>
            </a:r>
            <a:br>
              <a:rPr lang="ro-RO" sz="2000" b="1" dirty="0" smtClean="0">
                <a:solidFill>
                  <a:srgbClr val="FF0000"/>
                </a:solidFill>
              </a:rPr>
            </a:br>
            <a:r>
              <a:rPr lang="ro-RO" sz="2000" b="1" dirty="0">
                <a:solidFill>
                  <a:srgbClr val="FF0000"/>
                </a:solidFill>
              </a:rPr>
              <a:t/>
            </a:r>
            <a:br>
              <a:rPr lang="ro-RO" sz="2000" b="1" dirty="0">
                <a:solidFill>
                  <a:srgbClr val="FF0000"/>
                </a:solidFill>
              </a:rPr>
            </a:br>
            <a:r>
              <a:rPr lang="ro-RO" sz="2000" b="1" dirty="0" smtClean="0">
                <a:solidFill>
                  <a:srgbClr val="FF0000"/>
                </a:solidFill>
              </a:rPr>
              <a:t>NU se scrie</a:t>
            </a:r>
            <a:r>
              <a:rPr lang="ro-RO" sz="2000" b="1" dirty="0" smtClean="0">
                <a:solidFill>
                  <a:schemeClr val="tx2"/>
                </a:solidFill>
              </a:rPr>
              <a:t> ANULAT.</a:t>
            </a:r>
            <a:endParaRPr lang="en-US" sz="2000" b="1" dirty="0">
              <a:solidFill>
                <a:schemeClr val="tx2"/>
              </a:solidFill>
            </a:endParaRPr>
          </a:p>
        </p:txBody>
      </p:sp>
      <p:pic>
        <p:nvPicPr>
          <p:cNvPr id="4" name="Content Placeholder 3" descr="2021-06-07-barare-cu-litera-z.jpg"/>
          <p:cNvPicPr>
            <a:picLocks noGrp="1" noChangeAspect="1"/>
          </p:cNvPicPr>
          <p:nvPr>
            <p:ph idx="1"/>
          </p:nvPr>
        </p:nvPicPr>
        <p:blipFill>
          <a:blip r:embed="rId2"/>
          <a:stretch>
            <a:fillRect/>
          </a:stretch>
        </p:blipFill>
        <p:spPr>
          <a:xfrm>
            <a:off x="2971800" y="1828800"/>
            <a:ext cx="5486400" cy="4114800"/>
          </a:xfrm>
        </p:spPr>
      </p:pic>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62000" y="1447800"/>
            <a:ext cx="3276600" cy="4876800"/>
          </a:xfrm>
          <a:prstGeom prst="rect">
            <a:avLst/>
          </a:prstGeom>
          <a:ln>
            <a:solidFill>
              <a:schemeClr val="accent1"/>
            </a:solidFill>
          </a:ln>
        </p:spPr>
        <p:txBody>
          <a:bodyPr vert="horz" lIns="91440" tIns="45720" rIns="91440" bIns="45720" rtlCol="0" anchor="t" anchorCtr="0">
            <a:noAutofit/>
          </a:bodyPr>
          <a:lstStyle/>
          <a:p>
            <a:pPr marL="342900" lvl="0" indent="-342900">
              <a:lnSpc>
                <a:spcPct val="90000"/>
              </a:lnSpc>
              <a:spcBef>
                <a:spcPct val="0"/>
              </a:spcBef>
              <a:buFont typeface="Wingdings" panose="05000000000000000000" pitchFamily="2" charset="2"/>
              <a:buChar char="§"/>
            </a:pPr>
            <a:r>
              <a:rPr lang="ro-RO" sz="2000" b="1" dirty="0" smtClean="0">
                <a:solidFill>
                  <a:srgbClr val="C00000"/>
                </a:solidFill>
              </a:rPr>
              <a:t>Pentru sigilarea casetei de identificare se vor folosi numai autocolantele primite de la ISJ, de dimensiune 7 x 2,5 cm, conform modelului primit de la ME. </a:t>
            </a:r>
            <a:r>
              <a:rPr lang="ro-RO" sz="2000" b="1" dirty="0">
                <a:solidFill>
                  <a:schemeClr val="tx2"/>
                </a:solidFill>
              </a:rPr>
              <a:t>Caseta de identificare se completează şi se sigilează cu </a:t>
            </a:r>
            <a:r>
              <a:rPr lang="ro-RO" sz="2000" b="1" dirty="0" smtClean="0">
                <a:solidFill>
                  <a:schemeClr val="tx2"/>
                </a:solidFill>
              </a:rPr>
              <a:t>etichete.</a:t>
            </a:r>
            <a:endParaRPr lang="en-US" sz="2000" dirty="0">
              <a:solidFill>
                <a:schemeClr val="tx2"/>
              </a:solidFill>
            </a:endParaRPr>
          </a:p>
        </p:txBody>
      </p:sp>
      <p:pic>
        <p:nvPicPr>
          <p:cNvPr id="2" name="Picture 1"/>
          <p:cNvPicPr>
            <a:picLocks noChangeAspect="1"/>
          </p:cNvPicPr>
          <p:nvPr/>
        </p:nvPicPr>
        <p:blipFill>
          <a:blip r:embed="rId2"/>
          <a:stretch>
            <a:fillRect/>
          </a:stretch>
        </p:blipFill>
        <p:spPr>
          <a:xfrm>
            <a:off x="4648200" y="1447799"/>
            <a:ext cx="3429000" cy="5327897"/>
          </a:xfrm>
          <a:prstGeom prst="rect">
            <a:avLst/>
          </a:prstGeom>
        </p:spPr>
      </p:pic>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447800"/>
            <a:ext cx="7543802" cy="2667000"/>
          </a:xfrm>
          <a:ln>
            <a:solidFill>
              <a:schemeClr val="accent1"/>
            </a:solidFill>
          </a:ln>
        </p:spPr>
        <p:txBody>
          <a:bodyPr anchor="t" anchorCtr="0">
            <a:noAutofit/>
          </a:bodyPr>
          <a:lstStyle/>
          <a:p>
            <a:pPr marL="342900" lvl="0" indent="-342900">
              <a:buFont typeface="Wingdings" panose="05000000000000000000" pitchFamily="2" charset="2"/>
              <a:buChar char="§"/>
            </a:pPr>
            <a:r>
              <a:rPr lang="ro-RO" sz="1800" b="1" dirty="0">
                <a:solidFill>
                  <a:srgbClr val="FF0000"/>
                </a:solidFill>
              </a:rPr>
              <a:t>Se aplică ştampila </a:t>
            </a:r>
            <a:r>
              <a:rPr lang="ro-RO" sz="1800" b="1" dirty="0" smtClean="0">
                <a:solidFill>
                  <a:srgbClr val="FF0000"/>
                </a:solidFill>
              </a:rPr>
              <a:t>UPJ </a:t>
            </a:r>
            <a:r>
              <a:rPr lang="ro-RO" sz="1800" b="1" dirty="0">
                <a:solidFill>
                  <a:schemeClr val="tx2"/>
                </a:solidFill>
              </a:rPr>
              <a:t>atât în interiorul broşurii, la mijlocul paginilor, conform modelului notarial (</a:t>
            </a:r>
            <a:r>
              <a:rPr lang="ro-RO" sz="1800" b="1" i="1" dirty="0">
                <a:solidFill>
                  <a:schemeClr val="tx2"/>
                </a:solidFill>
              </a:rPr>
              <a:t>jumătate pe pagina din stânga şi jumătate pe pagina din dreapta</a:t>
            </a:r>
            <a:r>
              <a:rPr lang="ro-RO" sz="1800" b="1" dirty="0">
                <a:solidFill>
                  <a:schemeClr val="tx2"/>
                </a:solidFill>
              </a:rPr>
              <a:t>) pentru a prinde fiecare dintre paginile broşurii, cât şi peste colţul închis şi lipit al lucrării, fără a semna lucrarea, înainte de ieşirea primului elev din sala în care se susţine proba. </a:t>
            </a:r>
            <a:r>
              <a:rPr lang="ro-RO" sz="1800" b="1" i="1" dirty="0">
                <a:solidFill>
                  <a:schemeClr val="tx2"/>
                </a:solidFill>
              </a:rPr>
              <a:t>La începutul probei scrise, broşurile sunt distribuite elevilor ştampilate în interior, conform modelului notarial; ştampila se aplică şi pe ciornele distribuite elevilor, înainte de începerea probei.</a:t>
            </a:r>
            <a:r>
              <a:rPr lang="ro-RO" sz="1800" dirty="0">
                <a:solidFill>
                  <a:schemeClr val="tx2"/>
                </a:solidFill>
              </a:rPr>
              <a:t> [</a:t>
            </a:r>
            <a:r>
              <a:rPr lang="ro-RO" sz="1800" dirty="0" smtClean="0">
                <a:solidFill>
                  <a:schemeClr val="tx2"/>
                </a:solidFill>
              </a:rPr>
              <a:t>P229</a:t>
            </a:r>
            <a:r>
              <a:rPr lang="ro-RO" sz="1800" dirty="0">
                <a:solidFill>
                  <a:schemeClr val="tx2"/>
                </a:solidFill>
              </a:rPr>
              <a:t>, art. </a:t>
            </a:r>
            <a:r>
              <a:rPr lang="ro-RO" sz="1800" dirty="0" smtClean="0">
                <a:solidFill>
                  <a:schemeClr val="tx2"/>
                </a:solidFill>
              </a:rPr>
              <a:t>11 </a:t>
            </a:r>
            <a:r>
              <a:rPr lang="ro-RO" sz="1800" dirty="0">
                <a:solidFill>
                  <a:schemeClr val="tx2"/>
                </a:solidFill>
              </a:rPr>
              <a:t>alin. </a:t>
            </a:r>
            <a:r>
              <a:rPr lang="ro-RO" sz="1800" dirty="0" smtClean="0">
                <a:solidFill>
                  <a:schemeClr val="tx2"/>
                </a:solidFill>
              </a:rPr>
              <a:t>(7)]</a:t>
            </a:r>
            <a:endParaRPr lang="en-US" sz="1600" dirty="0">
              <a:solidFill>
                <a:schemeClr val="tx2"/>
              </a:solidFill>
            </a:endParaRPr>
          </a:p>
        </p:txBody>
      </p:sp>
      <p:sp>
        <p:nvSpPr>
          <p:cNvPr id="3" name="Title 1"/>
          <p:cNvSpPr txBox="1">
            <a:spLocks/>
          </p:cNvSpPr>
          <p:nvPr/>
        </p:nvSpPr>
        <p:spPr>
          <a:xfrm>
            <a:off x="762000" y="4267200"/>
            <a:ext cx="7543802" cy="1752600"/>
          </a:xfrm>
          <a:prstGeom prst="rect">
            <a:avLst/>
          </a:prstGeom>
          <a:ln>
            <a:solidFill>
              <a:schemeClr val="accent1"/>
            </a:solidFill>
          </a:ln>
        </p:spPr>
        <p:txBody>
          <a:bodyPr vert="horz" lIns="0" tIns="45720" rIns="0" bIns="45720" rtlCol="0" anchor="t" anchorCtr="0">
            <a:no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pPr marL="342900" indent="-342900">
              <a:buFont typeface="Wingdings" panose="05000000000000000000" pitchFamily="2" charset="2"/>
              <a:buChar char="§"/>
            </a:pPr>
            <a:r>
              <a:rPr lang="ro-RO" sz="1800" b="1" dirty="0">
                <a:solidFill>
                  <a:schemeClr val="tx2"/>
                </a:solidFill>
              </a:rPr>
              <a:t>Comisiile din </a:t>
            </a:r>
            <a:r>
              <a:rPr lang="ro-RO" sz="1800" b="1" dirty="0" smtClean="0">
                <a:solidFill>
                  <a:schemeClr val="tx2"/>
                </a:solidFill>
              </a:rPr>
              <a:t>CS-EN08 </a:t>
            </a:r>
            <a:r>
              <a:rPr lang="ro-RO" sz="1800" b="1" dirty="0">
                <a:solidFill>
                  <a:srgbClr val="FF0000"/>
                </a:solidFill>
              </a:rPr>
              <a:t>iau măsuri </a:t>
            </a:r>
            <a:r>
              <a:rPr lang="ro-RO" sz="1800" b="1" dirty="0">
                <a:solidFill>
                  <a:schemeClr val="tx2"/>
                </a:solidFill>
              </a:rPr>
              <a:t>pentru ca în spaţiile în care se desfăşoară </a:t>
            </a:r>
            <a:r>
              <a:rPr lang="ro-RO" sz="1800" b="1" dirty="0" smtClean="0">
                <a:solidFill>
                  <a:schemeClr val="tx2"/>
                </a:solidFill>
              </a:rPr>
              <a:t>S&amp;EN08 </a:t>
            </a:r>
            <a:r>
              <a:rPr lang="ro-RO" sz="1800" b="1" dirty="0">
                <a:solidFill>
                  <a:schemeClr val="tx2"/>
                </a:solidFill>
              </a:rPr>
              <a:t>să aibă acces </a:t>
            </a:r>
            <a:r>
              <a:rPr lang="ro-RO" sz="1800" b="1" dirty="0">
                <a:solidFill>
                  <a:srgbClr val="FF0000"/>
                </a:solidFill>
              </a:rPr>
              <a:t>doar persoanele implicate în </a:t>
            </a:r>
            <a:r>
              <a:rPr lang="ro-RO" sz="1800" b="1" dirty="0" smtClean="0">
                <a:solidFill>
                  <a:srgbClr val="FF0000"/>
                </a:solidFill>
              </a:rPr>
              <a:t>S&amp;EN08 </a:t>
            </a:r>
            <a:r>
              <a:rPr lang="ro-RO" sz="1800" b="1" dirty="0">
                <a:solidFill>
                  <a:srgbClr val="FF0000"/>
                </a:solidFill>
              </a:rPr>
              <a:t>şi cele autorizate de comisia judeţeană/naţională, fără a permite accesul altor persoane</a:t>
            </a:r>
            <a:r>
              <a:rPr lang="ro-RO" sz="1800" b="1" dirty="0">
                <a:solidFill>
                  <a:schemeClr val="tx2"/>
                </a:solidFill>
              </a:rPr>
              <a:t>. Cadrele didactice şi personalul didactic auxiliar care au rude în </a:t>
            </a:r>
            <a:r>
              <a:rPr lang="ro-RO" sz="1800" b="1" dirty="0" smtClean="0">
                <a:solidFill>
                  <a:schemeClr val="tx2"/>
                </a:solidFill>
              </a:rPr>
              <a:t>S&amp;EN08 </a:t>
            </a:r>
            <a:r>
              <a:rPr lang="ro-RO" sz="1800" b="1" dirty="0">
                <a:solidFill>
                  <a:schemeClr val="tx2"/>
                </a:solidFill>
              </a:rPr>
              <a:t>nu au acces în </a:t>
            </a:r>
            <a:r>
              <a:rPr lang="ro-RO" sz="1800" b="1" dirty="0" smtClean="0">
                <a:solidFill>
                  <a:schemeClr val="tx2"/>
                </a:solidFill>
              </a:rPr>
              <a:t>CS-EN08 </a:t>
            </a:r>
            <a:r>
              <a:rPr lang="ro-RO" sz="1800" b="1" dirty="0">
                <a:solidFill>
                  <a:schemeClr val="tx2"/>
                </a:solidFill>
              </a:rPr>
              <a:t>pe perioada desfăşurării </a:t>
            </a:r>
            <a:r>
              <a:rPr lang="ro-RO" sz="1800" b="1" dirty="0" smtClean="0">
                <a:solidFill>
                  <a:schemeClr val="tx2"/>
                </a:solidFill>
              </a:rPr>
              <a:t>S&amp;EN08</a:t>
            </a:r>
            <a:r>
              <a:rPr lang="ro-RO" sz="1800" b="1" dirty="0">
                <a:solidFill>
                  <a:schemeClr val="tx2"/>
                </a:solidFill>
              </a:rPr>
              <a:t>. </a:t>
            </a:r>
            <a:r>
              <a:rPr lang="ro-RO" sz="1800" dirty="0">
                <a:solidFill>
                  <a:schemeClr val="tx2"/>
                </a:solidFill>
              </a:rPr>
              <a:t>[</a:t>
            </a:r>
            <a:r>
              <a:rPr lang="ro-RO" sz="1800" dirty="0" smtClean="0">
                <a:solidFill>
                  <a:schemeClr val="tx2"/>
                </a:solidFill>
              </a:rPr>
              <a:t>M2023, </a:t>
            </a:r>
            <a:r>
              <a:rPr lang="ro-RO" sz="1800" dirty="0">
                <a:solidFill>
                  <a:schemeClr val="tx2"/>
                </a:solidFill>
              </a:rPr>
              <a:t>art. 6 alin. (4)]</a:t>
            </a:r>
            <a:endParaRPr lang="en-US" sz="1600" dirty="0">
              <a:solidFill>
                <a:schemeClr val="tx2"/>
              </a:solidFill>
            </a:endParaRPr>
          </a:p>
        </p:txBody>
      </p:sp>
      <p:sp>
        <p:nvSpPr>
          <p:cNvPr id="4"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44990" y="2819400"/>
            <a:ext cx="7543802" cy="990600"/>
          </a:xfrm>
          <a:prstGeom prst="rect">
            <a:avLst/>
          </a:prstGeom>
          <a:ln>
            <a:solidFill>
              <a:schemeClr val="accent1"/>
            </a:solidFill>
          </a:ln>
        </p:spPr>
        <p:txBody>
          <a:bodyPr vert="horz" lIns="91440" tIns="45720" rIns="91440" bIns="45720" rtlCol="0" anchor="t" anchorCtr="0">
            <a:normAutofit lnSpcReduction="10000"/>
          </a:bodyPr>
          <a:lstStyle/>
          <a:p>
            <a:pPr marL="342900" lvl="0" indent="-342900">
              <a:buFont typeface="Wingdings" panose="05000000000000000000" pitchFamily="2" charset="2"/>
              <a:buChar char="§"/>
            </a:pPr>
            <a:r>
              <a:rPr lang="ro-RO" sz="2000" b="1" dirty="0" smtClean="0">
                <a:solidFill>
                  <a:schemeClr val="tx2"/>
                </a:solidFill>
              </a:rPr>
              <a:t>Răspund de asigurarea securităţii şi a integrităţii lucrărilor scrise, pe perioada în care ele se află în CS-EN08.</a:t>
            </a:r>
            <a:endParaRPr lang="en-US" sz="2000" b="1" dirty="0">
              <a:solidFill>
                <a:schemeClr val="tx2"/>
              </a:solidFill>
            </a:endParaRPr>
          </a:p>
        </p:txBody>
      </p:sp>
      <p:sp>
        <p:nvSpPr>
          <p:cNvPr id="5" name="Title 1"/>
          <p:cNvSpPr txBox="1">
            <a:spLocks/>
          </p:cNvSpPr>
          <p:nvPr/>
        </p:nvSpPr>
        <p:spPr>
          <a:xfrm>
            <a:off x="838200" y="1524000"/>
            <a:ext cx="7543802" cy="1143000"/>
          </a:xfrm>
          <a:prstGeom prst="rect">
            <a:avLst/>
          </a:prstGeom>
          <a:ln>
            <a:solidFill>
              <a:schemeClr val="accent1"/>
            </a:solidFill>
          </a:ln>
        </p:spPr>
        <p:txBody>
          <a:bodyPr vert="horz" lIns="91440" tIns="45720" rIns="91440" bIns="45720" rtlCol="0" anchor="t" anchorCtr="0">
            <a:normAutofit/>
          </a:bodyPr>
          <a:lstStyle/>
          <a:p>
            <a:pPr marL="342900" lvl="0" indent="-342900">
              <a:buFont typeface="Wingdings" panose="05000000000000000000" pitchFamily="2" charset="2"/>
              <a:buChar char="§"/>
            </a:pPr>
            <a:r>
              <a:rPr lang="ro-RO" sz="2000" b="1" dirty="0" smtClean="0">
                <a:solidFill>
                  <a:schemeClr val="tx2"/>
                </a:solidFill>
              </a:rPr>
              <a:t>Toate broşurile distribuite în săli la începutul examenului sunt predate de asistenţi membrilor comisiei CS-EN08. Cele nescrise se predau anulate.</a:t>
            </a:r>
            <a:endParaRPr lang="en-US" sz="2000" b="1" dirty="0">
              <a:solidFill>
                <a:schemeClr val="tx2"/>
              </a:solidFill>
            </a:endParaRPr>
          </a:p>
        </p:txBody>
      </p:sp>
      <p:sp>
        <p:nvSpPr>
          <p:cNvPr id="6"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077200" cy="2514600"/>
          </a:xfrm>
          <a:ln>
            <a:solidFill>
              <a:schemeClr val="accent1"/>
            </a:solidFill>
          </a:ln>
        </p:spPr>
        <p:txBody>
          <a:bodyPr anchor="t" anchorCtr="0">
            <a:noAutofit/>
          </a:bodyPr>
          <a:lstStyle/>
          <a:p>
            <a:pPr marL="285750" lvl="0" indent="-285750">
              <a:lnSpc>
                <a:spcPct val="110000"/>
              </a:lnSpc>
              <a:buFont typeface="Wingdings" panose="05000000000000000000" pitchFamily="2" charset="2"/>
              <a:buChar char="§"/>
            </a:pPr>
            <a:r>
              <a:rPr lang="ro-RO" sz="1400" b="1" dirty="0" smtClean="0">
                <a:solidFill>
                  <a:srgbClr val="0070C0"/>
                </a:solidFill>
              </a:rPr>
              <a:t>Persoana de contact</a:t>
            </a:r>
            <a:r>
              <a:rPr lang="ro-RO" sz="1400" b="1" dirty="0" smtClean="0">
                <a:solidFill>
                  <a:schemeClr val="tx2"/>
                </a:solidFill>
              </a:rPr>
              <a:t> verifică dacă certificatul SSL (cel pe care D-UPJ şi persoana de contact din UPJ respectivă l-au primit pe bază de proces-verbal de la ISJ-MM) este instalat pe calculatorul pe care se vor descărca subiectele de la ME/CNPEE. </a:t>
            </a:r>
            <a:br>
              <a:rPr lang="ro-RO" sz="1400" b="1" dirty="0" smtClean="0">
                <a:solidFill>
                  <a:schemeClr val="tx2"/>
                </a:solidFill>
              </a:rPr>
            </a:br>
            <a:r>
              <a:rPr lang="ro-RO" sz="1400" b="1" dirty="0" smtClean="0">
                <a:solidFill>
                  <a:schemeClr val="tx2"/>
                </a:solidFill>
              </a:rPr>
              <a:t>Nu se vor folosi certificate vechi, expirate. Ar fi util ca persoana de contact să verifice din setări data expirării certificatului SSL; persoana de contact va primi parola zilei pe telefon după care, va accesa  link-ul </a:t>
            </a:r>
            <a:r>
              <a:rPr lang="ro-RO" sz="1400" b="1" u="sng" dirty="0" smtClean="0">
                <a:solidFill>
                  <a:schemeClr val="tx2"/>
                </a:solidFill>
                <a:hlinkClick r:id="rId2"/>
              </a:rPr>
              <a:t>https://transfer.rocnee.eu</a:t>
            </a:r>
            <a:r>
              <a:rPr lang="ro-RO" sz="1400" b="1" u="sng" dirty="0" smtClean="0">
                <a:solidFill>
                  <a:schemeClr val="tx2"/>
                </a:solidFill>
              </a:rPr>
              <a:t>,</a:t>
            </a:r>
            <a:r>
              <a:rPr lang="ro-RO" sz="1400" b="1" dirty="0" smtClean="0">
                <a:solidFill>
                  <a:schemeClr val="tx2"/>
                </a:solidFill>
              </a:rPr>
              <a:t> indicat în manualul de proceduri; la user se introduce </a:t>
            </a:r>
            <a:r>
              <a:rPr lang="ro-RO" sz="1400" b="1" dirty="0" smtClean="0">
                <a:solidFill>
                  <a:srgbClr val="7030A0"/>
                </a:solidFill>
              </a:rPr>
              <a:t>download</a:t>
            </a:r>
            <a:r>
              <a:rPr lang="ro-RO" sz="1400" b="1" dirty="0" smtClean="0">
                <a:solidFill>
                  <a:schemeClr val="tx2"/>
                </a:solidFill>
              </a:rPr>
              <a:t>, iar </a:t>
            </a:r>
            <a:r>
              <a:rPr lang="ro-RO" sz="1400" b="1" dirty="0" smtClean="0">
                <a:solidFill>
                  <a:srgbClr val="7030A0"/>
                </a:solidFill>
              </a:rPr>
              <a:t>parola zilei </a:t>
            </a:r>
            <a:r>
              <a:rPr lang="ro-RO" sz="1400" b="1" dirty="0" smtClean="0">
                <a:solidFill>
                  <a:schemeClr val="tx2"/>
                </a:solidFill>
              </a:rPr>
              <a:t>o va primi pe SMS pe telefon;  subiectele nu vor fi postate decât după ce primiţi parola de dezarhivare; deci, nu intraţi în panică, dacă după ce aţi primit parola zilei, nu găsiţi arhiva de subiecte; </a:t>
            </a:r>
            <a:r>
              <a:rPr lang="ro-RO" sz="1400" b="1" dirty="0" smtClean="0">
                <a:solidFill>
                  <a:srgbClr val="FF0000"/>
                </a:solidFill>
              </a:rPr>
              <a:t>trebuie să dati refresh după ce primiţi parola arhivei, descărcaţi subiectele, le dezarhivaţi şi bifaţi în aplicaţie că le-aţi dezarhivat</a:t>
            </a:r>
            <a:r>
              <a:rPr lang="ro-RO" sz="1400" b="1" dirty="0" smtClean="0">
                <a:solidFill>
                  <a:schemeClr val="tx2"/>
                </a:solidFill>
              </a:rPr>
              <a:t>.</a:t>
            </a:r>
            <a:endParaRPr lang="ro-RO" sz="1400" b="1" dirty="0">
              <a:solidFill>
                <a:schemeClr val="tx2"/>
              </a:solidFill>
            </a:endParaRPr>
          </a:p>
        </p:txBody>
      </p:sp>
      <p:pic>
        <p:nvPicPr>
          <p:cNvPr id="6" name="Imagine 1"/>
          <p:cNvPicPr/>
          <p:nvPr/>
        </p:nvPicPr>
        <p:blipFill>
          <a:blip r:embed="rId3"/>
          <a:stretch>
            <a:fillRect/>
          </a:stretch>
        </p:blipFill>
        <p:spPr>
          <a:xfrm>
            <a:off x="3733800" y="4114800"/>
            <a:ext cx="5029200" cy="2514600"/>
          </a:xfrm>
          <a:prstGeom prst="rect">
            <a:avLst/>
          </a:prstGeom>
        </p:spPr>
      </p:pic>
      <p:sp>
        <p:nvSpPr>
          <p:cNvPr id="4"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685800"/>
            <a:ext cx="7485512" cy="487362"/>
          </a:xfrm>
        </p:spPr>
        <p:txBody>
          <a:bodyPr/>
          <a:lstStyle/>
          <a:p>
            <a:r>
              <a:rPr lang="ro-RO" b="1" dirty="0" smtClean="0">
                <a:solidFill>
                  <a:schemeClr val="tx2"/>
                </a:solidFill>
              </a:rPr>
              <a:t>Adrese/Note ME/</a:t>
            </a:r>
            <a:r>
              <a:rPr lang="ro-RO" b="1" dirty="0" smtClean="0">
                <a:solidFill>
                  <a:srgbClr val="0070C0"/>
                </a:solidFill>
              </a:rPr>
              <a:t>ISJ</a:t>
            </a:r>
            <a:endParaRPr lang="en-US" b="1" dirty="0">
              <a:solidFill>
                <a:srgbClr val="0070C0"/>
              </a:solidFill>
            </a:endParaRPr>
          </a:p>
        </p:txBody>
      </p:sp>
      <p:sp>
        <p:nvSpPr>
          <p:cNvPr id="3" name="Content Placeholder 2"/>
          <p:cNvSpPr>
            <a:spLocks noGrp="1"/>
          </p:cNvSpPr>
          <p:nvPr>
            <p:ph idx="1"/>
          </p:nvPr>
        </p:nvSpPr>
        <p:spPr/>
        <p:txBody>
          <a:bodyPr>
            <a:normAutofit/>
          </a:bodyPr>
          <a:lstStyle/>
          <a:p>
            <a:r>
              <a:rPr lang="ro-RO" sz="1800" b="1" dirty="0" smtClean="0">
                <a:solidFill>
                  <a:srgbClr val="0070C0"/>
                </a:solidFill>
              </a:rPr>
              <a:t>Adresa nr. 1489/2023 de organizare judeţeană (include Plan pentru situaţii speciale)</a:t>
            </a:r>
          </a:p>
          <a:p>
            <a:r>
              <a:rPr lang="ro-RO" sz="1800" b="1" dirty="0" smtClean="0">
                <a:solidFill>
                  <a:srgbClr val="0070C0"/>
                </a:solidFill>
              </a:rPr>
              <a:t>Adresa nr. 1612/2023 de Stabilire CS-EN08</a:t>
            </a:r>
            <a:endParaRPr lang="ro-RO" sz="1800" b="1" dirty="0">
              <a:solidFill>
                <a:srgbClr val="0070C0"/>
              </a:solidFill>
            </a:endParaRPr>
          </a:p>
          <a:p>
            <a:r>
              <a:rPr lang="ro-RO" sz="1800" b="1" dirty="0">
                <a:solidFill>
                  <a:srgbClr val="0070C0"/>
                </a:solidFill>
              </a:rPr>
              <a:t>Anunţ anticorupţie nr. </a:t>
            </a:r>
            <a:r>
              <a:rPr lang="ro-RO" sz="1800" b="1" dirty="0" smtClean="0">
                <a:solidFill>
                  <a:srgbClr val="0070C0"/>
                </a:solidFill>
              </a:rPr>
              <a:t>1487/2023</a:t>
            </a:r>
          </a:p>
        </p:txBody>
      </p:sp>
    </p:spTree>
    <p:extLst>
      <p:ext uri="{BB962C8B-B14F-4D97-AF65-F5344CB8AC3E}">
        <p14:creationId xmlns:p14="http://schemas.microsoft.com/office/powerpoint/2010/main" val="743557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47800"/>
            <a:ext cx="7848600" cy="4648200"/>
          </a:xfrm>
          <a:ln>
            <a:solidFill>
              <a:schemeClr val="accent1"/>
            </a:solidFill>
          </a:ln>
        </p:spPr>
        <p:txBody>
          <a:bodyPr anchor="t" anchorCtr="0">
            <a:noAutofit/>
          </a:bodyPr>
          <a:lstStyle/>
          <a:p>
            <a:pPr marL="342900" lvl="0" indent="-342900">
              <a:buFont typeface="Wingdings" panose="05000000000000000000" pitchFamily="2" charset="2"/>
              <a:buChar char="§"/>
            </a:pPr>
            <a:r>
              <a:rPr lang="ro-RO" sz="2000" b="1" dirty="0" smtClean="0">
                <a:solidFill>
                  <a:srgbClr val="0070C0"/>
                </a:solidFill>
              </a:rPr>
              <a:t>Recomandări pentru persoana de contact!</a:t>
            </a:r>
            <a:br>
              <a:rPr lang="ro-RO" sz="2000" b="1" dirty="0" smtClean="0">
                <a:solidFill>
                  <a:srgbClr val="0070C0"/>
                </a:solidFill>
              </a:rPr>
            </a:br>
            <a:r>
              <a:rPr lang="ro-RO" sz="2000" b="1" dirty="0" smtClean="0">
                <a:solidFill>
                  <a:schemeClr val="tx2"/>
                </a:solidFill>
              </a:rPr>
              <a:t>Să aveţi instalat pe calculator mai multe browsere de internet: IE, Google Chrome, Mozilla Firefox, Opera, Microsoft Edge etc., în caz că aveţi probleme cu un browser să puteţi încerca cu altul descărcarea subiectelor.</a:t>
            </a:r>
            <a:r>
              <a:rPr lang="en-US" sz="2000" b="1" dirty="0" smtClean="0">
                <a:solidFill>
                  <a:schemeClr val="tx2"/>
                </a:solidFill>
              </a:rPr>
              <a:t/>
            </a:r>
            <a:br>
              <a:rPr lang="en-US" sz="2000" b="1" dirty="0" smtClean="0">
                <a:solidFill>
                  <a:schemeClr val="tx2"/>
                </a:solidFill>
              </a:rPr>
            </a:br>
            <a:r>
              <a:rPr lang="ro-RO" sz="2000" b="1" dirty="0" smtClean="0">
                <a:solidFill>
                  <a:srgbClr val="FF0000"/>
                </a:solidFill>
              </a:rPr>
              <a:t>Dacă există probleme la descărcarea subiectelor,  vă rugăm să sunaţi persoana de contact (Liliana Dancu) de la ISJ-MM 0735.802.367</a:t>
            </a:r>
            <a:r>
              <a:rPr lang="ro-RO" sz="2000" b="1" dirty="0" smtClean="0">
                <a:solidFill>
                  <a:schemeClr val="tx2"/>
                </a:solidFill>
              </a:rPr>
              <a:t>. La ME sună doar ISJ.</a:t>
            </a:r>
            <a:r>
              <a:rPr lang="en-US" sz="2000" b="1" dirty="0" smtClean="0">
                <a:solidFill>
                  <a:schemeClr val="tx2"/>
                </a:solidFill>
              </a:rPr>
              <a:t/>
            </a:r>
            <a:br>
              <a:rPr lang="en-US" sz="2000" b="1" dirty="0" smtClean="0">
                <a:solidFill>
                  <a:schemeClr val="tx2"/>
                </a:solidFill>
              </a:rPr>
            </a:br>
            <a:r>
              <a:rPr lang="ro-RO" sz="2000" b="1" dirty="0" smtClean="0">
                <a:solidFill>
                  <a:srgbClr val="FF0000"/>
                </a:solidFill>
              </a:rPr>
              <a:t>ATENŢIE în ce folder descărcaţi subiectele pe calculator!! Să nu aveţi pe calculator foldere cu subiecte de anii trecuţi!!!!</a:t>
            </a:r>
            <a:r>
              <a:rPr lang="en-US" sz="2000" b="1" dirty="0" smtClean="0">
                <a:solidFill>
                  <a:srgbClr val="FF0000"/>
                </a:solidFill>
              </a:rPr>
              <a:t/>
            </a:r>
            <a:br>
              <a:rPr lang="en-US" sz="2000" b="1" dirty="0" smtClean="0">
                <a:solidFill>
                  <a:srgbClr val="FF0000"/>
                </a:solidFill>
              </a:rPr>
            </a:br>
            <a:r>
              <a:rPr lang="ro-RO" sz="2000" b="1" i="1" dirty="0" smtClean="0">
                <a:solidFill>
                  <a:srgbClr val="7030A0"/>
                </a:solidFill>
              </a:rPr>
              <a:t>CITIŢI CU ATENŢIE P920, partea de PREGĂTIREA  ECHIPAMENTELOR DIN INCINTĂ PENTRU DESCĂRCAREA SUBIECTELOR – art. 3 (II).</a:t>
            </a:r>
            <a:r>
              <a:rPr lang="en-US" sz="2000" b="1" i="1" dirty="0" smtClean="0">
                <a:solidFill>
                  <a:srgbClr val="7030A0"/>
                </a:solidFill>
              </a:rPr>
              <a:t/>
            </a:r>
            <a:br>
              <a:rPr lang="en-US" sz="2000" b="1" i="1" dirty="0" smtClean="0">
                <a:solidFill>
                  <a:srgbClr val="7030A0"/>
                </a:solidFill>
              </a:rPr>
            </a:br>
            <a:r>
              <a:rPr lang="ro-RO" sz="2000" b="1" dirty="0" smtClean="0">
                <a:solidFill>
                  <a:schemeClr val="tx2"/>
                </a:solidFill>
              </a:rPr>
              <a:t>Pe lângă ADOBE READER să aveţi instalate şi alte cititoare de PDF-uri (care se pot descărca gratuit de pe Internet).</a:t>
            </a:r>
            <a:endParaRPr lang="en-US" sz="2000" b="1" dirty="0">
              <a:solidFill>
                <a:schemeClr val="tx2"/>
              </a:solidFill>
            </a:endParaRPr>
          </a:p>
        </p:txBody>
      </p:sp>
      <p:sp>
        <p:nvSpPr>
          <p:cNvPr id="3"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447800"/>
            <a:ext cx="7543802" cy="2743200"/>
          </a:xfrm>
          <a:ln>
            <a:solidFill>
              <a:schemeClr val="accent1"/>
            </a:solidFill>
          </a:ln>
        </p:spPr>
        <p:txBody>
          <a:bodyPr anchor="t" anchorCtr="0">
            <a:noAutofit/>
          </a:bodyPr>
          <a:lstStyle/>
          <a:p>
            <a:pPr marL="342900" indent="-342900">
              <a:lnSpc>
                <a:spcPct val="100000"/>
              </a:lnSpc>
              <a:buFont typeface="Wingdings" panose="05000000000000000000" pitchFamily="2" charset="2"/>
              <a:buChar char="§"/>
            </a:pPr>
            <a:r>
              <a:rPr lang="ro-RO" sz="1800" b="1" dirty="0" smtClean="0">
                <a:solidFill>
                  <a:schemeClr val="tx2"/>
                </a:solidFill>
              </a:rPr>
              <a:t>Membrii comisiei CS-EN08 realizează afişajele pe uşile sălilor de examen şi la intrarea în CS-EN08, conform metodologiilor, procedurilor şi adreselor ME, informând candidaţii asupra modului de organizare a examenului, a respectării condiţiilor de organizare (antifraudare), a modului de redactare a lucrărilor scrise, </a:t>
            </a:r>
            <a:r>
              <a:rPr lang="ro-RO" sz="1800" b="1" dirty="0" smtClean="0">
                <a:solidFill>
                  <a:srgbClr val="FF0000"/>
                </a:solidFill>
              </a:rPr>
              <a:t>fără a interveni – </a:t>
            </a:r>
            <a:r>
              <a:rPr lang="ro-RO" sz="1800" b="1" u="sng" dirty="0" smtClean="0">
                <a:solidFill>
                  <a:srgbClr val="FF0000"/>
                </a:solidFill>
              </a:rPr>
              <a:t>sub nicio formă</a:t>
            </a:r>
            <a:r>
              <a:rPr lang="ro-RO" sz="1800" b="1" dirty="0" smtClean="0">
                <a:solidFill>
                  <a:srgbClr val="FF0000"/>
                </a:solidFill>
              </a:rPr>
              <a:t> </a:t>
            </a:r>
            <a:r>
              <a:rPr lang="ro-RO" sz="1800" b="1" dirty="0" smtClean="0">
                <a:solidFill>
                  <a:schemeClr val="tx2"/>
                </a:solidFill>
              </a:rPr>
              <a:t>– în lecturarea lucrărilor elevilor şi fără a avea iniţiative în redactarea/înlocuirea/ transcrierea lucrărilor/broşurilor de către aceştia.</a:t>
            </a:r>
            <a:endParaRPr lang="en-US" sz="1800" b="1" dirty="0">
              <a:solidFill>
                <a:schemeClr val="tx2"/>
              </a:solidFill>
            </a:endParaRPr>
          </a:p>
        </p:txBody>
      </p:sp>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47800"/>
            <a:ext cx="7543802" cy="2971800"/>
          </a:xfrm>
          <a:ln>
            <a:solidFill>
              <a:schemeClr val="accent1"/>
            </a:solidFill>
          </a:ln>
        </p:spPr>
        <p:txBody>
          <a:bodyPr anchor="t" anchorCtr="0">
            <a:noAutofit/>
          </a:bodyPr>
          <a:lstStyle/>
          <a:p>
            <a:pPr marL="285750" lvl="1" indent="-285750">
              <a:buFont typeface="Wingdings" panose="05000000000000000000" pitchFamily="2" charset="2"/>
              <a:buChar char="§"/>
            </a:pPr>
            <a:r>
              <a:rPr lang="ro-RO" sz="1800" b="1" dirty="0">
                <a:solidFill>
                  <a:srgbClr val="FF0000"/>
                </a:solidFill>
              </a:rPr>
              <a:t>Elevii care doresc </a:t>
            </a:r>
            <a:r>
              <a:rPr lang="ro-RO" sz="1800" b="1" dirty="0"/>
              <a:t>să corecteze o greşeală o taie cu o linie orizontală şi completează, alături, răspunsul considerat corect. În cazul în care unii elevi, din diferite motive – corectări numeroase, greşeli care ar putea fi interpretate drept semn de recunoaştere – doresc să-şi transcrie lucrarea, fără să depăşească timpul stabilit, primesc altă broşură. </a:t>
            </a:r>
            <a:r>
              <a:rPr lang="ro-RO" sz="1800" b="1" dirty="0">
                <a:solidFill>
                  <a:srgbClr val="FF0000"/>
                </a:solidFill>
              </a:rPr>
              <a:t>Acest lucru este consemnat de către asistenţi în procesul-verbal de predare-primire a lucrărilor scrise/broşurilor</a:t>
            </a:r>
            <a:r>
              <a:rPr lang="ro-RO" sz="1800" b="1" dirty="0"/>
              <a:t>. Broşura folosită iniţial se anulează pe loc, menţionându-se pe ea „Anulat” şi se semnează de către cei doi asistenţi. </a:t>
            </a:r>
            <a:r>
              <a:rPr lang="ro-RO" sz="1800" dirty="0"/>
              <a:t>[M2010, art. 17 alin. (14</a:t>
            </a:r>
            <a:r>
              <a:rPr lang="ro-RO" sz="1800" dirty="0" smtClean="0"/>
              <a:t>)]</a:t>
            </a:r>
            <a:endParaRPr lang="en-US" dirty="0">
              <a:latin typeface="+mn-lt"/>
            </a:endParaRPr>
          </a:p>
        </p:txBody>
      </p:sp>
      <p:sp>
        <p:nvSpPr>
          <p:cNvPr id="4" name="Title 1"/>
          <p:cNvSpPr txBox="1">
            <a:spLocks/>
          </p:cNvSpPr>
          <p:nvPr/>
        </p:nvSpPr>
        <p:spPr>
          <a:xfrm>
            <a:off x="838200" y="4648200"/>
            <a:ext cx="7543802" cy="1371600"/>
          </a:xfrm>
          <a:prstGeom prst="rect">
            <a:avLst/>
          </a:prstGeom>
          <a:ln>
            <a:solidFill>
              <a:schemeClr val="accent1"/>
            </a:solidFill>
          </a:ln>
        </p:spPr>
        <p:txBody>
          <a:bodyPr vert="horz" lIns="91440" tIns="45720" rIns="91440" bIns="45720" rtlCol="0" anchor="t" anchorCtr="0">
            <a:noAutofit/>
          </a:bodyPr>
          <a:lstStyle/>
          <a:p>
            <a:pPr marL="342900" indent="-342900">
              <a:buFont typeface="Wingdings" panose="05000000000000000000" pitchFamily="2" charset="2"/>
              <a:buChar char="§"/>
            </a:pPr>
            <a:r>
              <a:rPr lang="ro-RO" b="1" dirty="0" smtClean="0">
                <a:solidFill>
                  <a:schemeClr val="tx2"/>
                </a:solidFill>
              </a:rPr>
              <a:t>La primirea lucrărilor, asistenţii barează spaţiile nescrise (NU SE SCRIE PE BROŞURILE CORECTE CUVÂNTUL „ANULAT”), verifică numărul de pagini şi îl trec în procesele-verbale de predare-primire pe care le semnează elevii.</a:t>
            </a:r>
            <a:endParaRPr lang="ro-RO" b="1" dirty="0">
              <a:solidFill>
                <a:schemeClr val="tx2"/>
              </a:solidFill>
            </a:endParaRPr>
          </a:p>
        </p:txBody>
      </p:sp>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47800"/>
            <a:ext cx="7543802" cy="1371599"/>
          </a:xfrm>
          <a:ln>
            <a:solidFill>
              <a:schemeClr val="accent1"/>
            </a:solidFill>
          </a:ln>
        </p:spPr>
        <p:txBody>
          <a:bodyPr anchor="t" anchorCtr="0">
            <a:noAutofit/>
          </a:bodyPr>
          <a:lstStyle/>
          <a:p>
            <a:pPr marL="342900" lvl="1" indent="-342900">
              <a:buFont typeface="Wingdings" panose="05000000000000000000" pitchFamily="2" charset="2"/>
              <a:buChar char="§"/>
            </a:pPr>
            <a:r>
              <a:rPr lang="ro-RO" sz="1800" b="1" dirty="0"/>
              <a:t>La expirarea celor 120 de minute acordate, elevii predau lucrările în faza în care se află, fiind interzisă depăşirea timpului stabilit; </a:t>
            </a:r>
            <a:r>
              <a:rPr lang="ro-RO" sz="1800" b="1" dirty="0">
                <a:solidFill>
                  <a:srgbClr val="FF0000"/>
                </a:solidFill>
              </a:rPr>
              <a:t>trei elevi rămân în sală până la predarea ultimei lucrări</a:t>
            </a:r>
            <a:r>
              <a:rPr lang="ro-RO" sz="1800" b="1" dirty="0"/>
              <a:t>. </a:t>
            </a:r>
            <a:r>
              <a:rPr lang="ro-RO" sz="1800" dirty="0"/>
              <a:t>[M2010, art. 17 alin. (23</a:t>
            </a:r>
            <a:r>
              <a:rPr lang="ro-RO" sz="1800" dirty="0" smtClean="0"/>
              <a:t>)]</a:t>
            </a:r>
            <a:r>
              <a:rPr lang="ro-RO" sz="2000" dirty="0" smtClean="0">
                <a:solidFill>
                  <a:schemeClr val="tx2"/>
                </a:solidFill>
                <a:latin typeface="+mj-lt"/>
              </a:rPr>
              <a:t>.</a:t>
            </a:r>
            <a:endParaRPr lang="en-US" sz="2000" dirty="0">
              <a:solidFill>
                <a:schemeClr val="tx2"/>
              </a:solidFill>
              <a:latin typeface="+mj-lt"/>
            </a:endParaRPr>
          </a:p>
        </p:txBody>
      </p:sp>
      <p:sp>
        <p:nvSpPr>
          <p:cNvPr id="4" name="Title 1"/>
          <p:cNvSpPr txBox="1">
            <a:spLocks/>
          </p:cNvSpPr>
          <p:nvPr/>
        </p:nvSpPr>
        <p:spPr>
          <a:xfrm>
            <a:off x="838200" y="3048000"/>
            <a:ext cx="7543802" cy="2209800"/>
          </a:xfrm>
          <a:prstGeom prst="rect">
            <a:avLst/>
          </a:prstGeom>
          <a:ln>
            <a:solidFill>
              <a:schemeClr val="accent1"/>
            </a:solidFill>
          </a:ln>
        </p:spPr>
        <p:txBody>
          <a:bodyPr vert="horz" lIns="91440" tIns="45720" rIns="91440" bIns="45720" rtlCol="0" anchor="t" anchorCtr="0">
            <a:noAutofit/>
          </a:bodyPr>
          <a:lstStyle/>
          <a:p>
            <a:pPr marL="342900" indent="-342900">
              <a:buFont typeface="Wingdings" panose="05000000000000000000" pitchFamily="2" charset="2"/>
              <a:buChar char="§"/>
            </a:pPr>
            <a:r>
              <a:rPr lang="ro-RO" b="1" dirty="0">
                <a:solidFill>
                  <a:schemeClr val="tx2"/>
                </a:solidFill>
              </a:rPr>
              <a:t>În cazul în care </a:t>
            </a:r>
            <a:r>
              <a:rPr lang="ro-RO" b="1" dirty="0">
                <a:solidFill>
                  <a:srgbClr val="FF0000"/>
                </a:solidFill>
              </a:rPr>
              <a:t>un candidat refuză să predea lucrarea scrisă</a:t>
            </a:r>
            <a:r>
              <a:rPr lang="ro-RO" b="1" dirty="0">
                <a:solidFill>
                  <a:schemeClr val="tx2"/>
                </a:solidFill>
              </a:rPr>
              <a:t>, acest lucru se consemnează într-un proces-verbal, semnat de cei doi asistenţi şi atrage după sine eliminarea candidatului din examen. Candidaţii aflaţi în această situaţie nu vor fi notaţi la lucrarea respectivă, nu vor mai putea participa la probele următoare, vor fi menţionaţi în lista finală ca „eliminaţi” şi nu li se va încheia media finală.</a:t>
            </a:r>
            <a:r>
              <a:rPr lang="ro-RO" dirty="0">
                <a:solidFill>
                  <a:schemeClr val="tx2"/>
                </a:solidFill>
              </a:rPr>
              <a:t> [M2010, art. 17 alin. (24)]</a:t>
            </a:r>
            <a:endParaRPr lang="ro-RO" sz="2400" dirty="0">
              <a:solidFill>
                <a:schemeClr val="tx2"/>
              </a:solidFill>
            </a:endParaRPr>
          </a:p>
        </p:txBody>
      </p:sp>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47800"/>
            <a:ext cx="7543802" cy="3733800"/>
          </a:xfrm>
          <a:ln>
            <a:solidFill>
              <a:schemeClr val="accent1"/>
            </a:solidFill>
          </a:ln>
        </p:spPr>
        <p:txBody>
          <a:bodyPr anchor="t" anchorCtr="0">
            <a:noAutofit/>
          </a:bodyPr>
          <a:lstStyle/>
          <a:p>
            <a:pPr marL="342900" lvl="0" indent="-342900">
              <a:buFont typeface="Wingdings" panose="05000000000000000000" pitchFamily="2" charset="2"/>
              <a:buChar char="§"/>
            </a:pPr>
            <a:r>
              <a:rPr lang="ro-RO" b="1" dirty="0">
                <a:solidFill>
                  <a:schemeClr val="tx2"/>
                </a:solidFill>
              </a:rPr>
              <a:t>La finalizarea fiecărei probe scrise, preşedintele comisiei din </a:t>
            </a:r>
            <a:r>
              <a:rPr lang="ro-RO" b="1" dirty="0" smtClean="0">
                <a:solidFill>
                  <a:schemeClr val="tx2"/>
                </a:solidFill>
              </a:rPr>
              <a:t>CS-EN08, </a:t>
            </a:r>
            <a:r>
              <a:rPr lang="ro-RO" b="1" dirty="0">
                <a:solidFill>
                  <a:schemeClr val="tx2"/>
                </a:solidFill>
              </a:rPr>
              <a:t>împreună cu un membru al comisiei preiau, pe bază de proces-verbal, lucrările scrise de la profesorii asistenţi şi verifică:</a:t>
            </a:r>
            <a:r>
              <a:rPr lang="en-US" b="1" dirty="0">
                <a:solidFill>
                  <a:schemeClr val="tx2"/>
                </a:solidFill>
              </a:rPr>
              <a:t/>
            </a:r>
            <a:br>
              <a:rPr lang="en-US" b="1" dirty="0">
                <a:solidFill>
                  <a:schemeClr val="tx2"/>
                </a:solidFill>
              </a:rPr>
            </a:br>
            <a:r>
              <a:rPr lang="en-US" b="1" dirty="0" smtClean="0">
                <a:solidFill>
                  <a:schemeClr val="tx2"/>
                </a:solidFill>
                <a:latin typeface="Times New Roman" panose="02020603050405020304" pitchFamily="18" charset="0"/>
                <a:cs typeface="Times New Roman" panose="02020603050405020304" pitchFamily="18" charset="0"/>
              </a:rPr>
              <a:t>—</a:t>
            </a:r>
            <a:r>
              <a:rPr lang="ro-RO" b="1" dirty="0" smtClean="0">
                <a:solidFill>
                  <a:schemeClr val="tx2"/>
                </a:solidFill>
                <a:latin typeface="Times New Roman" panose="02020603050405020304" pitchFamily="18" charset="0"/>
                <a:cs typeface="Times New Roman" panose="02020603050405020304" pitchFamily="18" charset="0"/>
              </a:rPr>
              <a:t> </a:t>
            </a:r>
            <a:r>
              <a:rPr lang="ro-RO" b="1" dirty="0" smtClean="0">
                <a:solidFill>
                  <a:schemeClr val="tx2"/>
                </a:solidFill>
              </a:rPr>
              <a:t>dacă </a:t>
            </a:r>
            <a:r>
              <a:rPr lang="ro-RO" b="1" dirty="0">
                <a:solidFill>
                  <a:schemeClr val="tx2"/>
                </a:solidFill>
              </a:rPr>
              <a:t>numărul de pagini al fiecărei lucrări coincide cu cel înscris pe aceasta;</a:t>
            </a:r>
            <a:r>
              <a:rPr lang="en-US" b="1" dirty="0">
                <a:solidFill>
                  <a:schemeClr val="tx2"/>
                </a:solidFill>
              </a:rPr>
              <a:t/>
            </a:r>
            <a:br>
              <a:rPr lang="en-US" b="1" dirty="0">
                <a:solidFill>
                  <a:schemeClr val="tx2"/>
                </a:solidFill>
              </a:rPr>
            </a:br>
            <a:r>
              <a:rPr lang="en-US" b="1" dirty="0">
                <a:solidFill>
                  <a:schemeClr val="tx2"/>
                </a:solidFill>
                <a:latin typeface="Times New Roman" panose="02020603050405020304" pitchFamily="18" charset="0"/>
                <a:cs typeface="Times New Roman" panose="02020603050405020304" pitchFamily="18" charset="0"/>
              </a:rPr>
              <a:t>—</a:t>
            </a:r>
            <a:r>
              <a:rPr lang="ro-RO" b="1" dirty="0">
                <a:solidFill>
                  <a:schemeClr val="tx2"/>
                </a:solidFill>
                <a:latin typeface="Times New Roman" panose="02020603050405020304" pitchFamily="18" charset="0"/>
                <a:cs typeface="Times New Roman" panose="02020603050405020304" pitchFamily="18" charset="0"/>
              </a:rPr>
              <a:t> </a:t>
            </a:r>
            <a:r>
              <a:rPr lang="ro-RO" b="1" dirty="0" smtClean="0">
                <a:solidFill>
                  <a:schemeClr val="tx2"/>
                </a:solidFill>
              </a:rPr>
              <a:t>dacă </a:t>
            </a:r>
            <a:r>
              <a:rPr lang="ro-RO" b="1" dirty="0">
                <a:solidFill>
                  <a:schemeClr val="tx2"/>
                </a:solidFill>
              </a:rPr>
              <a:t>numărul lucrărilor corespunde cu numărul semnăturilor candidaţilor din procesul-verbal de predare a lucrărilor;</a:t>
            </a:r>
            <a:r>
              <a:rPr lang="en-US" b="1" dirty="0">
                <a:solidFill>
                  <a:schemeClr val="tx2"/>
                </a:solidFill>
              </a:rPr>
              <a:t/>
            </a:r>
            <a:br>
              <a:rPr lang="en-US" b="1" dirty="0">
                <a:solidFill>
                  <a:schemeClr val="tx2"/>
                </a:solidFill>
              </a:rPr>
            </a:br>
            <a:r>
              <a:rPr lang="en-US" b="1" dirty="0">
                <a:solidFill>
                  <a:schemeClr val="tx2"/>
                </a:solidFill>
                <a:latin typeface="Times New Roman" panose="02020603050405020304" pitchFamily="18" charset="0"/>
                <a:cs typeface="Times New Roman" panose="02020603050405020304" pitchFamily="18" charset="0"/>
              </a:rPr>
              <a:t>—</a:t>
            </a:r>
            <a:r>
              <a:rPr lang="ro-RO" b="1" dirty="0">
                <a:solidFill>
                  <a:schemeClr val="tx2"/>
                </a:solidFill>
                <a:latin typeface="Times New Roman" panose="02020603050405020304" pitchFamily="18" charset="0"/>
                <a:cs typeface="Times New Roman" panose="02020603050405020304" pitchFamily="18" charset="0"/>
              </a:rPr>
              <a:t> </a:t>
            </a:r>
            <a:r>
              <a:rPr lang="ro-RO" b="1" dirty="0" smtClean="0">
                <a:solidFill>
                  <a:schemeClr val="tx2"/>
                </a:solidFill>
              </a:rPr>
              <a:t>dacă </a:t>
            </a:r>
            <a:r>
              <a:rPr lang="ro-RO" b="1" dirty="0">
                <a:solidFill>
                  <a:schemeClr val="tx2"/>
                </a:solidFill>
              </a:rPr>
              <a:t>a fost aplicată ştampila </a:t>
            </a:r>
            <a:r>
              <a:rPr lang="ro-RO" b="1" dirty="0" smtClean="0">
                <a:solidFill>
                  <a:schemeClr val="tx2"/>
                </a:solidFill>
              </a:rPr>
              <a:t>UPJ </a:t>
            </a:r>
            <a:r>
              <a:rPr lang="ro-RO" b="1" dirty="0">
                <a:solidFill>
                  <a:schemeClr val="tx2"/>
                </a:solidFill>
              </a:rPr>
              <a:t>pe colţul secretizat al foilor de examen. </a:t>
            </a:r>
            <a:r>
              <a:rPr lang="ro-RO" dirty="0">
                <a:solidFill>
                  <a:schemeClr val="tx2"/>
                </a:solidFill>
              </a:rPr>
              <a:t>[</a:t>
            </a:r>
            <a:r>
              <a:rPr lang="ro-RO" dirty="0" smtClean="0">
                <a:solidFill>
                  <a:schemeClr val="tx2"/>
                </a:solidFill>
              </a:rPr>
              <a:t>P229</a:t>
            </a:r>
            <a:r>
              <a:rPr lang="ro-RO" dirty="0">
                <a:solidFill>
                  <a:schemeClr val="tx2"/>
                </a:solidFill>
              </a:rPr>
              <a:t>, art. </a:t>
            </a:r>
            <a:r>
              <a:rPr lang="ro-RO" dirty="0" smtClean="0">
                <a:solidFill>
                  <a:schemeClr val="tx2"/>
                </a:solidFill>
              </a:rPr>
              <a:t>5 lit. j)]</a:t>
            </a:r>
            <a:endParaRPr lang="en-US" sz="2000" dirty="0">
              <a:solidFill>
                <a:schemeClr val="tx2"/>
              </a:solidFill>
            </a:endParaRPr>
          </a:p>
        </p:txBody>
      </p:sp>
      <p:sp>
        <p:nvSpPr>
          <p:cNvPr id="3"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47800"/>
            <a:ext cx="7543802" cy="4648200"/>
          </a:xfrm>
          <a:ln>
            <a:solidFill>
              <a:schemeClr val="accent1"/>
            </a:solidFill>
          </a:ln>
        </p:spPr>
        <p:txBody>
          <a:bodyPr anchor="t" anchorCtr="0">
            <a:noAutofit/>
          </a:bodyPr>
          <a:lstStyle/>
          <a:p>
            <a:pPr marL="342900" lvl="0" indent="-342900">
              <a:buFont typeface="Wingdings" panose="05000000000000000000" pitchFamily="2" charset="2"/>
              <a:buChar char="§"/>
            </a:pPr>
            <a:r>
              <a:rPr lang="ro-RO" sz="1600" b="1" dirty="0">
                <a:solidFill>
                  <a:srgbClr val="FF0000"/>
                </a:solidFill>
              </a:rPr>
              <a:t>În fiecare zi</a:t>
            </a:r>
            <a:r>
              <a:rPr lang="ro-RO" sz="1600" b="1" dirty="0">
                <a:solidFill>
                  <a:schemeClr val="tx2"/>
                </a:solidFill>
              </a:rPr>
              <a:t>, după terminarea probei, </a:t>
            </a:r>
            <a:r>
              <a:rPr lang="ro-RO" sz="1600" b="1" dirty="0" smtClean="0">
                <a:solidFill>
                  <a:srgbClr val="FF0000"/>
                </a:solidFill>
              </a:rPr>
              <a:t>CS-EN08 </a:t>
            </a:r>
            <a:r>
              <a:rPr lang="ro-RO" sz="1600" b="1" dirty="0">
                <a:solidFill>
                  <a:srgbClr val="FF0000"/>
                </a:solidFill>
              </a:rPr>
              <a:t>verifică, prin sondaj, înregistrările audio-video, după încheierea probei scrise</a:t>
            </a:r>
            <a:r>
              <a:rPr lang="ro-RO" sz="1600" b="1" dirty="0">
                <a:solidFill>
                  <a:schemeClr val="tx2"/>
                </a:solidFill>
              </a:rPr>
              <a:t>. În cazul în care, la verificarea prin sondaj, se constată nereguli, fraude sau tentative de fraudă ori în cazul în care există sesizări privitoare la nereguli, fraude sau tentative de fraudă, verificarea se face pentru înregistrările din toate sălile </a:t>
            </a:r>
            <a:r>
              <a:rPr lang="ro-RO" sz="1600" b="1" dirty="0" smtClean="0">
                <a:solidFill>
                  <a:schemeClr val="tx2"/>
                </a:solidFill>
              </a:rPr>
              <a:t>CS-EN08 </a:t>
            </a:r>
            <a:r>
              <a:rPr lang="ro-RO" sz="1600" b="1" dirty="0">
                <a:solidFill>
                  <a:schemeClr val="tx2"/>
                </a:solidFill>
              </a:rPr>
              <a:t>(</a:t>
            </a:r>
            <a:r>
              <a:rPr lang="ro-RO" sz="1600" b="1" i="1" dirty="0">
                <a:solidFill>
                  <a:schemeClr val="tx2"/>
                </a:solidFill>
              </a:rPr>
              <a:t>inclusiv în sala în care se descarcă şi se multimplică subiectele, în sălile în care se predau/preiau lucrările scrise</a:t>
            </a:r>
            <a:r>
              <a:rPr lang="ro-RO" sz="1600" b="1" dirty="0">
                <a:solidFill>
                  <a:schemeClr val="tx2"/>
                </a:solidFill>
              </a:rPr>
              <a:t>). </a:t>
            </a:r>
            <a:r>
              <a:rPr lang="ro-RO" sz="1600" b="1" dirty="0">
                <a:solidFill>
                  <a:srgbClr val="FF0000"/>
                </a:solidFill>
              </a:rPr>
              <a:t>Verificarea este realizată de alţi membri din comisie decât cei care transportă lucrările</a:t>
            </a:r>
            <a:r>
              <a:rPr lang="ro-RO" sz="1600" b="1" dirty="0">
                <a:solidFill>
                  <a:schemeClr val="tx2"/>
                </a:solidFill>
              </a:rPr>
              <a:t>, aceasta din urmă având prioritate în transportul lucrărilor scrise la comisia judeţeană. </a:t>
            </a:r>
            <a:r>
              <a:rPr lang="ro-RO" sz="1600" dirty="0">
                <a:solidFill>
                  <a:schemeClr val="tx2"/>
                </a:solidFill>
              </a:rPr>
              <a:t>[</a:t>
            </a:r>
            <a:r>
              <a:rPr lang="ro-RO" sz="1600" dirty="0" smtClean="0">
                <a:solidFill>
                  <a:schemeClr val="tx2"/>
                </a:solidFill>
              </a:rPr>
              <a:t>M2023, </a:t>
            </a:r>
            <a:r>
              <a:rPr lang="ro-RO" sz="1600" dirty="0">
                <a:solidFill>
                  <a:schemeClr val="tx2"/>
                </a:solidFill>
              </a:rPr>
              <a:t>art. 12 alin. (1), (4)]</a:t>
            </a:r>
            <a:r>
              <a:rPr lang="en-US" sz="1600" b="1" dirty="0">
                <a:solidFill>
                  <a:schemeClr val="tx2"/>
                </a:solidFill>
              </a:rPr>
              <a:t/>
            </a:r>
            <a:br>
              <a:rPr lang="en-US" sz="1600" b="1" dirty="0">
                <a:solidFill>
                  <a:schemeClr val="tx2"/>
                </a:solidFill>
              </a:rPr>
            </a:br>
            <a:r>
              <a:rPr lang="ro-RO" sz="1600" b="1" dirty="0">
                <a:solidFill>
                  <a:schemeClr val="tx2"/>
                </a:solidFill>
              </a:rPr>
              <a:t>În cazul în care verificările făcute de către comisia din </a:t>
            </a:r>
            <a:r>
              <a:rPr lang="ro-RO" sz="1600" b="1" dirty="0" smtClean="0">
                <a:solidFill>
                  <a:schemeClr val="tx2"/>
                </a:solidFill>
              </a:rPr>
              <a:t>CS-EN08 </a:t>
            </a:r>
            <a:r>
              <a:rPr lang="ro-RO" sz="1600" b="1" dirty="0">
                <a:solidFill>
                  <a:schemeClr val="tx2"/>
                </a:solidFill>
              </a:rPr>
              <a:t>duc la constatarea existenţei unor nereguli, fraude sau tentative de fraudă, respectiv nerespectarea reglementărilor în vigoare de către cadrele didactice implicate în organizarea şi desfăşurarea </a:t>
            </a:r>
            <a:r>
              <a:rPr lang="ro-RO" sz="1600" b="1" dirty="0" smtClean="0">
                <a:solidFill>
                  <a:schemeClr val="tx2"/>
                </a:solidFill>
              </a:rPr>
              <a:t>S-EN08</a:t>
            </a:r>
            <a:r>
              <a:rPr lang="ro-RO" sz="1600" b="1" dirty="0">
                <a:solidFill>
                  <a:schemeClr val="tx2"/>
                </a:solidFill>
              </a:rPr>
              <a:t>, aceasta anunţă comisia judeţeană, care ia măsuri de sancţionare şi anunţă, în scris, comisia naţională de organizare a EN08. </a:t>
            </a:r>
            <a:r>
              <a:rPr lang="ro-RO" sz="1600" dirty="0">
                <a:solidFill>
                  <a:schemeClr val="tx2"/>
                </a:solidFill>
              </a:rPr>
              <a:t>[</a:t>
            </a:r>
            <a:r>
              <a:rPr lang="ro-RO" sz="1600" dirty="0" smtClean="0">
                <a:solidFill>
                  <a:schemeClr val="tx2"/>
                </a:solidFill>
              </a:rPr>
              <a:t>M2023, </a:t>
            </a:r>
            <a:r>
              <a:rPr lang="ro-RO" sz="1600" dirty="0">
                <a:solidFill>
                  <a:schemeClr val="tx2"/>
                </a:solidFill>
              </a:rPr>
              <a:t>art. 12 alin. (6)]</a:t>
            </a:r>
            <a:r>
              <a:rPr lang="en-US" sz="1600" b="1" dirty="0">
                <a:solidFill>
                  <a:schemeClr val="tx2"/>
                </a:solidFill>
              </a:rPr>
              <a:t/>
            </a:r>
            <a:br>
              <a:rPr lang="en-US" sz="1600" b="1" dirty="0">
                <a:solidFill>
                  <a:schemeClr val="tx2"/>
                </a:solidFill>
              </a:rPr>
            </a:br>
            <a:r>
              <a:rPr lang="ro-RO" sz="1600" b="1" dirty="0">
                <a:solidFill>
                  <a:schemeClr val="tx2"/>
                </a:solidFill>
              </a:rPr>
              <a:t>Au obligaţia de a informa, imediat, telefonic şi în scris, comisia judeţeană despre eventualele disfuncţionalităţi care apar în procesul de transmitere a subiectelor, precum şi orice situaţie specială sau încălcare a prevederilor legale. </a:t>
            </a:r>
            <a:r>
              <a:rPr lang="ro-RO" sz="1600" dirty="0">
                <a:solidFill>
                  <a:schemeClr val="tx2"/>
                </a:solidFill>
              </a:rPr>
              <a:t>[M2010, art. 17 alin. (18)]</a:t>
            </a:r>
            <a:endParaRPr lang="en-US" sz="1200" dirty="0">
              <a:solidFill>
                <a:schemeClr val="tx2"/>
              </a:solidFill>
            </a:endParaRPr>
          </a:p>
        </p:txBody>
      </p:sp>
      <p:sp>
        <p:nvSpPr>
          <p:cNvPr id="3"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8675" y="1524000"/>
            <a:ext cx="7543802" cy="3352800"/>
          </a:xfrm>
          <a:prstGeom prst="rect">
            <a:avLst/>
          </a:prstGeom>
          <a:ln>
            <a:solidFill>
              <a:schemeClr val="accent1"/>
            </a:solidFill>
          </a:ln>
        </p:spPr>
        <p:txBody>
          <a:bodyPr vert="horz" lIns="91440" tIns="45720" rIns="91440" bIns="45720" rtlCol="0" anchor="t" anchorCtr="0">
            <a:noAutofit/>
          </a:bodyPr>
          <a:lstStyle/>
          <a:p>
            <a:pPr marL="342900" indent="-342900">
              <a:lnSpc>
                <a:spcPct val="105000"/>
              </a:lnSpc>
              <a:buFont typeface="Wingdings" panose="05000000000000000000" pitchFamily="2" charset="2"/>
              <a:buChar char="§"/>
            </a:pPr>
            <a:r>
              <a:rPr lang="ro-RO" sz="2000" b="1" dirty="0" smtClean="0">
                <a:solidFill>
                  <a:schemeClr val="tx2"/>
                </a:solidFill>
              </a:rPr>
              <a:t>Rezultatele obţinute la S-EN08 nu sunt afişate şi nu sunt făcute publice. Rezultatele obţinute la S-EN08 sunt comunicate elevilor şi analizate la nivelul fiecărei clase, prin discuţii individuale cu elevii, dezbateri la nivelul clasei, şedinţe cu părinţii, precum şi la nivelul consiliului profesoral, în vederea adoptării măsurilor adecvate pentru îmbunătăţirea performanţelor şcolare ale elevilor. La solicitarea scrisă a elevului sau a părintelui/tutorelui, notel obţinute la S-EN08 pot fi trecute în catalog</a:t>
            </a:r>
            <a:r>
              <a:rPr lang="ro-RO" sz="2000" b="1" dirty="0" smtClean="0">
                <a:solidFill>
                  <a:srgbClr val="6600CC"/>
                </a:solidFill>
              </a:rPr>
              <a:t> </a:t>
            </a:r>
            <a:r>
              <a:rPr lang="ro-RO" sz="2000" dirty="0" smtClean="0">
                <a:solidFill>
                  <a:srgbClr val="6600CC"/>
                </a:solidFill>
              </a:rPr>
              <a:t>[P229 </a:t>
            </a:r>
            <a:r>
              <a:rPr lang="ro-RO" sz="2000" dirty="0">
                <a:solidFill>
                  <a:srgbClr val="6600CC"/>
                </a:solidFill>
              </a:rPr>
              <a:t>art. </a:t>
            </a:r>
            <a:r>
              <a:rPr lang="ro-RO" sz="2000" dirty="0" smtClean="0">
                <a:solidFill>
                  <a:srgbClr val="6600CC"/>
                </a:solidFill>
              </a:rPr>
              <a:t>16]</a:t>
            </a:r>
          </a:p>
        </p:txBody>
      </p:sp>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
        <p:nvSpPr>
          <p:cNvPr id="6" name="Title 1"/>
          <p:cNvSpPr>
            <a:spLocks noGrp="1"/>
          </p:cNvSpPr>
          <p:nvPr>
            <p:ph type="title"/>
          </p:nvPr>
        </p:nvSpPr>
        <p:spPr>
          <a:xfrm>
            <a:off x="828675" y="5029200"/>
            <a:ext cx="7543802" cy="838200"/>
          </a:xfrm>
          <a:ln>
            <a:solidFill>
              <a:schemeClr val="accent1"/>
            </a:solidFill>
          </a:ln>
        </p:spPr>
        <p:txBody>
          <a:bodyPr anchor="t" anchorCtr="0">
            <a:noAutofit/>
          </a:bodyPr>
          <a:lstStyle/>
          <a:p>
            <a:pPr marL="342900" indent="-342900">
              <a:lnSpc>
                <a:spcPct val="105000"/>
              </a:lnSpc>
              <a:buFont typeface="Wingdings" panose="05000000000000000000" pitchFamily="2" charset="2"/>
              <a:buChar char="§"/>
            </a:pPr>
            <a:r>
              <a:rPr lang="ro-RO" b="1" dirty="0" smtClean="0">
                <a:solidFill>
                  <a:schemeClr val="tx2"/>
                </a:solidFill>
              </a:rPr>
              <a:t>Rezultatele obţinute la S-EN08 nu se contestă. </a:t>
            </a:r>
            <a:r>
              <a:rPr lang="ro-RO" dirty="0">
                <a:solidFill>
                  <a:schemeClr val="tx2"/>
                </a:solidFill>
              </a:rPr>
              <a:t>[</a:t>
            </a:r>
            <a:r>
              <a:rPr lang="ro-RO" dirty="0" smtClean="0">
                <a:solidFill>
                  <a:schemeClr val="tx2"/>
                </a:solidFill>
              </a:rPr>
              <a:t>P229</a:t>
            </a:r>
            <a:r>
              <a:rPr lang="ro-RO" dirty="0">
                <a:solidFill>
                  <a:schemeClr val="tx2"/>
                </a:solidFill>
              </a:rPr>
              <a:t>, art. </a:t>
            </a:r>
            <a:r>
              <a:rPr lang="ro-RO" dirty="0" smtClean="0">
                <a:solidFill>
                  <a:schemeClr val="tx2"/>
                </a:solidFill>
              </a:rPr>
              <a:t>10]</a:t>
            </a:r>
            <a:endParaRPr lang="ro-RO" sz="2000" dirty="0" smtClean="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501" y="2438400"/>
            <a:ext cx="7543802" cy="3581400"/>
          </a:xfrm>
          <a:ln>
            <a:solidFill>
              <a:schemeClr val="accent1"/>
            </a:solidFill>
          </a:ln>
        </p:spPr>
        <p:txBody>
          <a:bodyPr anchor="t" anchorCtr="0">
            <a:noAutofit/>
          </a:bodyPr>
          <a:lstStyle/>
          <a:p>
            <a:pPr marL="342900" lvl="0" indent="-342900">
              <a:buFont typeface="Wingdings" panose="05000000000000000000" pitchFamily="2" charset="2"/>
              <a:buChar char="§"/>
            </a:pPr>
            <a:r>
              <a:rPr lang="ro-RO" sz="1800" b="1" dirty="0">
                <a:solidFill>
                  <a:schemeClr val="tx2"/>
                </a:solidFill>
              </a:rPr>
              <a:t>Elaborează şi transmit comisiei judeţene, </a:t>
            </a:r>
            <a:r>
              <a:rPr lang="ro-RO" sz="1800" b="1" dirty="0">
                <a:solidFill>
                  <a:srgbClr val="FF0000"/>
                </a:solidFill>
              </a:rPr>
              <a:t>în termen de trei zile de la încheierea activităţii în </a:t>
            </a:r>
            <a:r>
              <a:rPr lang="ro-RO" sz="1800" b="1" dirty="0" smtClean="0">
                <a:solidFill>
                  <a:srgbClr val="FF0000"/>
                </a:solidFill>
              </a:rPr>
              <a:t>CS-EN08</a:t>
            </a:r>
            <a:r>
              <a:rPr lang="ro-RO" sz="1800" b="1" dirty="0" smtClean="0">
                <a:solidFill>
                  <a:schemeClr val="tx2"/>
                </a:solidFill>
              </a:rPr>
              <a:t>, </a:t>
            </a:r>
            <a:r>
              <a:rPr lang="ro-RO" sz="1800" b="1" dirty="0">
                <a:solidFill>
                  <a:schemeClr val="tx2"/>
                </a:solidFill>
              </a:rPr>
              <a:t>rapoarte privind organizarea şi desfăşurarea </a:t>
            </a:r>
            <a:r>
              <a:rPr lang="ro-RO" sz="1800" b="1" dirty="0" smtClean="0">
                <a:solidFill>
                  <a:schemeClr val="tx2"/>
                </a:solidFill>
              </a:rPr>
              <a:t>S-EN08</a:t>
            </a:r>
            <a:r>
              <a:rPr lang="ro-RO" sz="1800" b="1" dirty="0">
                <a:solidFill>
                  <a:schemeClr val="tx2"/>
                </a:solidFill>
              </a:rPr>
              <a:t>, dar nu mai târziu de </a:t>
            </a:r>
            <a:r>
              <a:rPr lang="ro-RO" sz="1800" b="1" dirty="0" smtClean="0">
                <a:solidFill>
                  <a:schemeClr val="tx2"/>
                </a:solidFill>
              </a:rPr>
              <a:t>10.04.2023. </a:t>
            </a:r>
            <a:r>
              <a:rPr lang="ro-RO" sz="1800" b="1" dirty="0">
                <a:solidFill>
                  <a:schemeClr val="tx2"/>
                </a:solidFill>
              </a:rPr>
              <a:t>Raportul privind organizarea şi desfăşurarea </a:t>
            </a:r>
            <a:r>
              <a:rPr lang="ro-RO" sz="1800" b="1" dirty="0" smtClean="0">
                <a:solidFill>
                  <a:schemeClr val="tx2"/>
                </a:solidFill>
              </a:rPr>
              <a:t>S-EN08 </a:t>
            </a:r>
            <a:r>
              <a:rPr lang="ro-RO" sz="1800" b="1" dirty="0">
                <a:solidFill>
                  <a:schemeClr val="tx2"/>
                </a:solidFill>
              </a:rPr>
              <a:t>(</a:t>
            </a:r>
            <a:r>
              <a:rPr lang="ro-RO" sz="1800" b="1" i="1" dirty="0">
                <a:solidFill>
                  <a:schemeClr val="tx2"/>
                </a:solidFill>
              </a:rPr>
              <a:t>letric original la sediul ISJ-MM şi, scanate, pe email, </a:t>
            </a:r>
            <a:r>
              <a:rPr lang="ro-RO" sz="1800" b="1" i="1" dirty="0" smtClean="0">
                <a:solidFill>
                  <a:schemeClr val="tx2"/>
                </a:solidFill>
              </a:rPr>
              <a:t>domnului Pop Vasile-Graţian</a:t>
            </a:r>
            <a:r>
              <a:rPr lang="ro-RO" sz="1800" b="1" dirty="0" smtClean="0">
                <a:solidFill>
                  <a:schemeClr val="tx2"/>
                </a:solidFill>
              </a:rPr>
              <a:t>); </a:t>
            </a:r>
            <a:r>
              <a:rPr lang="ro-RO" sz="1800" b="1" dirty="0">
                <a:solidFill>
                  <a:schemeClr val="tx2"/>
                </a:solidFill>
              </a:rPr>
              <a:t>Raportul include un plan de acţiune care cuprinde măsurile de remediere în cazul în care acest fapt se impune, precum şi constatările comisiei din </a:t>
            </a:r>
            <a:r>
              <a:rPr lang="ro-RO" sz="1800" b="1" dirty="0" smtClean="0">
                <a:solidFill>
                  <a:schemeClr val="tx2"/>
                </a:solidFill>
              </a:rPr>
              <a:t>CS-EN08 </a:t>
            </a:r>
            <a:r>
              <a:rPr lang="ro-RO" sz="1800" b="1" dirty="0">
                <a:solidFill>
                  <a:schemeClr val="tx2"/>
                </a:solidFill>
              </a:rPr>
              <a:t>după vizualizarea înregistrărilor audio-video, prin sondaj. Totodată, vor fi cuprinse în raport şi analizele la nivelul fiecărei clase, prin discuţii individuale cu elevii, dezbateri la nivelul claselor, şedinţe cu părinţii, precum şi la nivelul CP din UPJ, în vederea adoptării unor măsuri pentru îmbunătăţirea performanţelor şcolare</a:t>
            </a:r>
            <a:r>
              <a:rPr lang="ro-RO" sz="1800" dirty="0">
                <a:solidFill>
                  <a:schemeClr val="tx2"/>
                </a:solidFill>
              </a:rPr>
              <a:t>. [M2010, art. 35]</a:t>
            </a:r>
            <a:endParaRPr lang="en-US" sz="1600" dirty="0">
              <a:solidFill>
                <a:schemeClr val="tx2"/>
              </a:solidFill>
            </a:endParaRPr>
          </a:p>
        </p:txBody>
      </p:sp>
      <p:sp>
        <p:nvSpPr>
          <p:cNvPr id="4" name="Title 1"/>
          <p:cNvSpPr txBox="1">
            <a:spLocks/>
          </p:cNvSpPr>
          <p:nvPr/>
        </p:nvSpPr>
        <p:spPr>
          <a:xfrm>
            <a:off x="889501" y="1447800"/>
            <a:ext cx="7543802" cy="838200"/>
          </a:xfrm>
          <a:prstGeom prst="rect">
            <a:avLst/>
          </a:prstGeom>
          <a:ln>
            <a:solidFill>
              <a:schemeClr val="accent1"/>
            </a:solidFill>
          </a:ln>
        </p:spPr>
        <p:txBody>
          <a:bodyPr vert="horz" lIns="91440" tIns="45720" rIns="91440" bIns="45720" rtlCol="0" anchor="t" anchorCtr="0">
            <a:noAutofit/>
          </a:bodyPr>
          <a:lstStyle/>
          <a:p>
            <a:pPr marL="342900" lvl="0" indent="-342900">
              <a:lnSpc>
                <a:spcPct val="90000"/>
              </a:lnSpc>
              <a:spcBef>
                <a:spcPct val="0"/>
              </a:spcBef>
              <a:buFont typeface="Wingdings" panose="05000000000000000000" pitchFamily="2" charset="2"/>
              <a:buChar char="§"/>
            </a:pPr>
            <a:r>
              <a:rPr lang="ro-RO" b="1" dirty="0" smtClean="0">
                <a:solidFill>
                  <a:schemeClr val="tx2"/>
                </a:solidFill>
              </a:rPr>
              <a:t>Atenție!!!! Elevii absenți la prima probă nu mai pot participa la următoarele probe.</a:t>
            </a:r>
            <a:endParaRPr kumimoji="0" lang="en-US" b="0" i="0" u="none" strike="noStrike" kern="1200" cap="none" spc="0" normalizeH="0" baseline="0" noProof="0" dirty="0">
              <a:ln>
                <a:noFill/>
              </a:ln>
              <a:solidFill>
                <a:schemeClr val="tx2"/>
              </a:solidFill>
              <a:effectLst/>
              <a:uLnTx/>
              <a:uFillTx/>
              <a:latin typeface="+mj-lt"/>
              <a:ea typeface="+mj-ea"/>
              <a:cs typeface="+mj-cs"/>
            </a:endParaRPr>
          </a:p>
        </p:txBody>
      </p:sp>
      <p:sp>
        <p:nvSpPr>
          <p:cNvPr id="5"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808" y="609600"/>
            <a:ext cx="7485512" cy="563562"/>
          </a:xfrm>
        </p:spPr>
        <p:txBody>
          <a:bodyPr>
            <a:normAutofit/>
          </a:bodyPr>
          <a:lstStyle/>
          <a:p>
            <a:r>
              <a:rPr lang="ro-RO" sz="2000" b="1" dirty="0" smtClean="0">
                <a:solidFill>
                  <a:srgbClr val="7030A0"/>
                </a:solidFill>
              </a:rPr>
              <a:t>Instruirea evaluatorilor</a:t>
            </a:r>
            <a:endParaRPr lang="en-US" sz="2000" b="1" dirty="0">
              <a:solidFill>
                <a:srgbClr val="7030A0"/>
              </a:solidFill>
            </a:endParaRPr>
          </a:p>
        </p:txBody>
      </p:sp>
      <p:sp>
        <p:nvSpPr>
          <p:cNvPr id="3" name="Content Placeholder 2"/>
          <p:cNvSpPr>
            <a:spLocks noGrp="1"/>
          </p:cNvSpPr>
          <p:nvPr>
            <p:ph idx="1"/>
          </p:nvPr>
        </p:nvSpPr>
        <p:spPr>
          <a:xfrm>
            <a:off x="805670" y="1524000"/>
            <a:ext cx="7486650" cy="1676400"/>
          </a:xfrm>
          <a:ln>
            <a:solidFill>
              <a:schemeClr val="accent1"/>
            </a:solidFill>
          </a:ln>
        </p:spPr>
        <p:txBody>
          <a:bodyPr>
            <a:normAutofit fontScale="55000" lnSpcReduction="20000"/>
          </a:bodyPr>
          <a:lstStyle/>
          <a:p>
            <a:r>
              <a:rPr lang="ro-RO" sz="3600" b="1" dirty="0" smtClean="0">
                <a:solidFill>
                  <a:schemeClr val="tx2"/>
                </a:solidFill>
              </a:rPr>
              <a:t>Vă rugăm să fiţi atenţi la tot ce discutăm pe acest subiect!</a:t>
            </a:r>
          </a:p>
          <a:p>
            <a:r>
              <a:rPr lang="ro-RO" sz="3600" b="1" dirty="0" smtClean="0">
                <a:solidFill>
                  <a:srgbClr val="FF0000"/>
                </a:solidFill>
              </a:rPr>
              <a:t>CN-EN08 recomandă ca instruirea evaluatorilor să fie făcută de un profesor care a urmat programul de formare al CNPEE pentru corpul profesorilor evaluatori!</a:t>
            </a:r>
          </a:p>
          <a:p>
            <a:r>
              <a:rPr lang="ro-RO" sz="3600" b="1" dirty="0" smtClean="0">
                <a:solidFill>
                  <a:srgbClr val="FF0000"/>
                </a:solidFill>
              </a:rPr>
              <a:t>Atenţie sporită!</a:t>
            </a:r>
            <a:endParaRPr lang="ro-RO" sz="3600" b="1" dirty="0">
              <a:solidFill>
                <a:srgbClr val="FF0000"/>
              </a:solidFill>
            </a:endParaRPr>
          </a:p>
        </p:txBody>
      </p:sp>
      <p:sp>
        <p:nvSpPr>
          <p:cNvPr id="4" name="Title 1"/>
          <p:cNvSpPr txBox="1">
            <a:spLocks/>
          </p:cNvSpPr>
          <p:nvPr/>
        </p:nvSpPr>
        <p:spPr>
          <a:xfrm>
            <a:off x="805670" y="3429000"/>
            <a:ext cx="7543802" cy="1295400"/>
          </a:xfrm>
          <a:prstGeom prst="rect">
            <a:avLst/>
          </a:prstGeom>
          <a:ln>
            <a:solidFill>
              <a:schemeClr val="accent1"/>
            </a:solidFill>
          </a:ln>
        </p:spPr>
        <p:txBody>
          <a:bodyPr vert="horz" lIns="91440" tIns="45720" rIns="91440" bIns="45720" rtlCol="0" anchor="t" anchorCtr="0">
            <a:noAutofit/>
          </a:bodyPr>
          <a:lstStyle/>
          <a:p>
            <a:pPr marL="342900" lvl="0" indent="-342900">
              <a:lnSpc>
                <a:spcPct val="90000"/>
              </a:lnSpc>
              <a:spcBef>
                <a:spcPct val="0"/>
              </a:spcBef>
              <a:buFont typeface="Wingdings" panose="05000000000000000000" pitchFamily="2" charset="2"/>
              <a:buChar char="§"/>
            </a:pPr>
            <a:r>
              <a:rPr lang="ro-RO" sz="2000" b="1" dirty="0">
                <a:solidFill>
                  <a:schemeClr val="tx2"/>
                </a:solidFill>
              </a:rPr>
              <a:t>Asigură o sesiune de instruire pentru evaluatori, pentru fiecare disciplină la care se susţin probe, cu scopul de a asigura o evaluare corectă şi unitară, în urma aplicării baremului de evaluare şi de notare. </a:t>
            </a:r>
            <a:r>
              <a:rPr lang="ro-RO" sz="2000" dirty="0">
                <a:solidFill>
                  <a:schemeClr val="tx2"/>
                </a:solidFill>
              </a:rPr>
              <a:t>[M2010, art. 13 lit. c</a:t>
            </a:r>
            <a:r>
              <a:rPr lang="ro-RO" sz="2000" dirty="0" smtClean="0">
                <a:solidFill>
                  <a:schemeClr val="tx2"/>
                </a:solidFill>
              </a:rPr>
              <a:t>)]</a:t>
            </a:r>
            <a:r>
              <a:rPr lang="ro-RO" sz="2000" b="1" dirty="0" smtClean="0">
                <a:solidFill>
                  <a:schemeClr val="tx2"/>
                </a:solidFill>
              </a:rPr>
              <a:t>.</a:t>
            </a:r>
            <a:endParaRPr kumimoji="0" lang="en-US" sz="200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825886" y="1524000"/>
            <a:ext cx="7543802" cy="762000"/>
          </a:xfrm>
          <a:prstGeom prst="rect">
            <a:avLst/>
          </a:prstGeom>
          <a:ln>
            <a:solidFill>
              <a:schemeClr val="accent1"/>
            </a:solidFill>
          </a:ln>
        </p:spPr>
        <p:txBody>
          <a:bodyPr vert="horz" lIns="91440" tIns="45720" rIns="91440" bIns="45720" rtlCol="0" anchor="t" anchorCtr="0">
            <a:noAutofit/>
          </a:bodyPr>
          <a:lstStyle/>
          <a:p>
            <a:pPr marL="342900" lvl="0" indent="-342900">
              <a:lnSpc>
                <a:spcPct val="90000"/>
              </a:lnSpc>
              <a:spcBef>
                <a:spcPct val="0"/>
              </a:spcBef>
              <a:buFont typeface="Wingdings" panose="05000000000000000000" pitchFamily="2" charset="2"/>
              <a:buChar char="§"/>
            </a:pPr>
            <a:r>
              <a:rPr lang="ro-RO" sz="2000" b="1" dirty="0" smtClean="0">
                <a:solidFill>
                  <a:schemeClr val="tx2"/>
                </a:solidFill>
              </a:rPr>
              <a:t>Înregistrează, în SIIIR, notele la fiecare probă scrisă, pentru fiecare candidat arondat centrului.</a:t>
            </a:r>
            <a:endParaRPr kumimoji="0" lang="en-US" sz="2000" b="1" i="0" u="none" strike="noStrike" kern="1200" cap="none" spc="0" normalizeH="0" baseline="0" noProof="0" dirty="0">
              <a:ln>
                <a:noFill/>
              </a:ln>
              <a:solidFill>
                <a:schemeClr val="tx2"/>
              </a:solidFill>
              <a:effectLst/>
              <a:uLnTx/>
              <a:uFillTx/>
              <a:latin typeface="+mj-lt"/>
              <a:ea typeface="+mj-ea"/>
              <a:cs typeface="+mj-cs"/>
            </a:endParaRPr>
          </a:p>
        </p:txBody>
      </p:sp>
      <p:sp>
        <p:nvSpPr>
          <p:cNvPr id="7" name="Title 1"/>
          <p:cNvSpPr txBox="1">
            <a:spLocks/>
          </p:cNvSpPr>
          <p:nvPr/>
        </p:nvSpPr>
        <p:spPr>
          <a:xfrm>
            <a:off x="820290" y="6858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sz="2000" b="1" dirty="0" smtClean="0">
                <a:solidFill>
                  <a:srgbClr val="7030A0"/>
                </a:solidFill>
              </a:rPr>
              <a:t>Instruirea evaluatorilor</a:t>
            </a:r>
            <a:endParaRPr lang="en-US" sz="2000" b="1" dirty="0">
              <a:solidFill>
                <a:srgbClr val="7030A0"/>
              </a:solidFill>
            </a:endParaRPr>
          </a:p>
        </p:txBody>
      </p:sp>
      <p:sp>
        <p:nvSpPr>
          <p:cNvPr id="8" name="Title 1"/>
          <p:cNvSpPr txBox="1">
            <a:spLocks/>
          </p:cNvSpPr>
          <p:nvPr/>
        </p:nvSpPr>
        <p:spPr>
          <a:xfrm>
            <a:off x="832106" y="2438400"/>
            <a:ext cx="7543802" cy="457200"/>
          </a:xfrm>
          <a:prstGeom prst="rect">
            <a:avLst/>
          </a:prstGeom>
          <a:ln>
            <a:solidFill>
              <a:schemeClr val="accent1"/>
            </a:solidFill>
          </a:ln>
        </p:spPr>
        <p:txBody>
          <a:bodyPr vert="horz" lIns="0" tIns="45720" rIns="0" bIns="45720" rtlCol="0" anchor="t" anchorCtr="0">
            <a:no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pPr marL="285750" lvl="0" indent="-285750">
              <a:buFont typeface="Wingdings" panose="05000000000000000000" pitchFamily="2" charset="2"/>
              <a:buChar char="§"/>
            </a:pPr>
            <a:r>
              <a:rPr lang="ro-RO" sz="1600" b="1" dirty="0">
                <a:solidFill>
                  <a:srgbClr val="FF0000"/>
                </a:solidFill>
              </a:rPr>
              <a:t>Va respecta cu prioritate</a:t>
            </a:r>
            <a:r>
              <a:rPr lang="ro-RO" sz="1600" b="1" dirty="0">
                <a:solidFill>
                  <a:schemeClr val="tx2"/>
                </a:solidFill>
              </a:rPr>
              <a:t> conţinutul </a:t>
            </a:r>
            <a:r>
              <a:rPr lang="ro-RO" sz="1600" b="1" dirty="0" smtClean="0">
                <a:solidFill>
                  <a:schemeClr val="tx2"/>
                </a:solidFill>
              </a:rPr>
              <a:t>P229.</a:t>
            </a:r>
            <a:endParaRPr lang="en-US" sz="1600" b="1" dirty="0">
              <a:solidFill>
                <a:schemeClr val="tx2"/>
              </a:solidFill>
            </a:endParaRPr>
          </a:p>
        </p:txBody>
      </p:sp>
      <p:sp>
        <p:nvSpPr>
          <p:cNvPr id="9" name="Title 1"/>
          <p:cNvSpPr txBox="1">
            <a:spLocks/>
          </p:cNvSpPr>
          <p:nvPr/>
        </p:nvSpPr>
        <p:spPr>
          <a:xfrm>
            <a:off x="832106" y="3032449"/>
            <a:ext cx="7543802" cy="1371600"/>
          </a:xfrm>
          <a:prstGeom prst="rect">
            <a:avLst/>
          </a:prstGeom>
          <a:ln>
            <a:solidFill>
              <a:schemeClr val="accent1"/>
            </a:solidFill>
          </a:ln>
        </p:spPr>
        <p:txBody>
          <a:bodyPr vert="horz" lIns="91440" tIns="45720" rIns="91440" bIns="45720" rtlCol="0" anchor="t" anchorCtr="0">
            <a:noAutofit/>
          </a:bodyPr>
          <a:lstStyle/>
          <a:p>
            <a:pPr marL="342900" lvl="0" indent="-342900">
              <a:lnSpc>
                <a:spcPct val="90000"/>
              </a:lnSpc>
              <a:spcBef>
                <a:spcPct val="0"/>
              </a:spcBef>
              <a:buFont typeface="Wingdings" panose="05000000000000000000" pitchFamily="2" charset="2"/>
              <a:buChar char="§"/>
            </a:pPr>
            <a:r>
              <a:rPr lang="ro-RO" b="1" dirty="0">
                <a:solidFill>
                  <a:schemeClr val="tx2"/>
                </a:solidFill>
              </a:rPr>
              <a:t>Lucrările </a:t>
            </a:r>
            <a:r>
              <a:rPr lang="ro-RO" b="1" dirty="0" smtClean="0">
                <a:solidFill>
                  <a:schemeClr val="tx2"/>
                </a:solidFill>
              </a:rPr>
              <a:t>evaluate </a:t>
            </a:r>
            <a:r>
              <a:rPr lang="ro-RO" b="1" dirty="0">
                <a:solidFill>
                  <a:schemeClr val="tx2"/>
                </a:solidFill>
              </a:rPr>
              <a:t>şi documentele comisiei din </a:t>
            </a:r>
            <a:r>
              <a:rPr lang="ro-RO" b="1" dirty="0" smtClean="0">
                <a:solidFill>
                  <a:schemeClr val="tx2"/>
                </a:solidFill>
              </a:rPr>
              <a:t>CS-EN08, se </a:t>
            </a:r>
            <a:r>
              <a:rPr lang="ro-RO" b="1" dirty="0">
                <a:solidFill>
                  <a:schemeClr val="tx2"/>
                </a:solidFill>
              </a:rPr>
              <a:t>arhivează la UPJ în care s-a organizat </a:t>
            </a:r>
            <a:r>
              <a:rPr lang="ro-RO" b="1" dirty="0" smtClean="0">
                <a:solidFill>
                  <a:schemeClr val="tx2"/>
                </a:solidFill>
              </a:rPr>
              <a:t>CS-EN08ZE</a:t>
            </a:r>
            <a:r>
              <a:rPr lang="ro-RO" b="1" dirty="0">
                <a:solidFill>
                  <a:schemeClr val="tx2"/>
                </a:solidFill>
              </a:rPr>
              <a:t>, </a:t>
            </a:r>
            <a:r>
              <a:rPr lang="ro-RO" b="1" dirty="0" smtClean="0">
                <a:solidFill>
                  <a:schemeClr val="tx2"/>
                </a:solidFill>
              </a:rPr>
              <a:t>până la sfârşitul anului şcolar următor. </a:t>
            </a:r>
            <a:r>
              <a:rPr lang="ro-RO" dirty="0" smtClean="0">
                <a:solidFill>
                  <a:schemeClr val="tx2"/>
                </a:solidFill>
              </a:rPr>
              <a:t>[P229</a:t>
            </a:r>
            <a:r>
              <a:rPr lang="ro-RO" dirty="0">
                <a:solidFill>
                  <a:schemeClr val="tx2"/>
                </a:solidFill>
              </a:rPr>
              <a:t>, </a:t>
            </a:r>
            <a:r>
              <a:rPr lang="ro-RO" dirty="0" smtClean="0">
                <a:solidFill>
                  <a:schemeClr val="tx2"/>
                </a:solidFill>
              </a:rPr>
              <a:t>art</a:t>
            </a:r>
            <a:r>
              <a:rPr lang="ro-RO" dirty="0">
                <a:solidFill>
                  <a:schemeClr val="tx2"/>
                </a:solidFill>
              </a:rPr>
              <a:t>. 16 alin. (4)]</a:t>
            </a:r>
            <a:endParaRPr kumimoji="0" lang="en-US" sz="2000" i="0" u="none" strike="noStrike" kern="1200" cap="none" spc="0" normalizeH="0" baseline="0" noProof="0" dirty="0">
              <a:ln>
                <a:noFill/>
              </a:ln>
              <a:solidFill>
                <a:schemeClr val="tx2"/>
              </a:solidFill>
              <a:effectLst/>
              <a:uLnTx/>
              <a:uFillTx/>
              <a:latin typeface="+mj-lt"/>
              <a:ea typeface="+mj-ea"/>
              <a:cs typeface="+mj-cs"/>
            </a:endParaRPr>
          </a:p>
        </p:txBody>
      </p:sp>
      <p:sp>
        <p:nvSpPr>
          <p:cNvPr id="10" name="Title 1"/>
          <p:cNvSpPr>
            <a:spLocks noGrp="1"/>
          </p:cNvSpPr>
          <p:nvPr>
            <p:ph type="title"/>
          </p:nvPr>
        </p:nvSpPr>
        <p:spPr>
          <a:xfrm>
            <a:off x="833661" y="4491135"/>
            <a:ext cx="7543802" cy="1600200"/>
          </a:xfrm>
          <a:ln>
            <a:solidFill>
              <a:schemeClr val="accent1"/>
            </a:solidFill>
          </a:ln>
        </p:spPr>
        <p:txBody>
          <a:bodyPr anchor="t" anchorCtr="0">
            <a:noAutofit/>
          </a:bodyPr>
          <a:lstStyle/>
          <a:p>
            <a:pPr marL="342900" lvl="0" indent="-342900">
              <a:buFont typeface="Wingdings" panose="05000000000000000000" pitchFamily="2" charset="2"/>
              <a:buChar char="§"/>
            </a:pPr>
            <a:r>
              <a:rPr lang="ro-RO" sz="1800" b="1" dirty="0">
                <a:solidFill>
                  <a:schemeClr val="tx2"/>
                </a:solidFill>
              </a:rPr>
              <a:t>Toate lucrările </a:t>
            </a:r>
            <a:r>
              <a:rPr lang="ro-RO" sz="1800" b="1" dirty="0" smtClean="0">
                <a:solidFill>
                  <a:schemeClr val="tx2"/>
                </a:solidFill>
              </a:rPr>
              <a:t>la </a:t>
            </a:r>
            <a:r>
              <a:rPr lang="ro-RO" sz="1800" b="1" dirty="0">
                <a:solidFill>
                  <a:schemeClr val="tx2"/>
                </a:solidFill>
              </a:rPr>
              <a:t>aceeaşi disciplină, </a:t>
            </a:r>
            <a:r>
              <a:rPr lang="ro-RO" sz="1800" b="1" dirty="0">
                <a:solidFill>
                  <a:srgbClr val="FF0000"/>
                </a:solidFill>
              </a:rPr>
              <a:t>sunt grupate în ordinea numerelor de pe lucrări în  pachete</a:t>
            </a:r>
            <a:r>
              <a:rPr lang="ro-RO" sz="1800" b="1" dirty="0">
                <a:solidFill>
                  <a:schemeClr val="tx2"/>
                </a:solidFill>
              </a:rPr>
              <a:t> care de regulă, cuprind câte 100 de lucrări. Pachetele de lucrări se introduc în dosare/plicuri, pe care se scrie numărul de ordine al dosarului/plicului (cu cifre romane) şi numărul primei lucrări din pachet și a ultimei (de exemplu II 101-200).</a:t>
            </a:r>
            <a:endParaRPr lang="en-US" sz="1400"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909" y="304800"/>
            <a:ext cx="7543802" cy="533400"/>
          </a:xfrm>
        </p:spPr>
        <p:txBody>
          <a:bodyPr>
            <a:normAutofit/>
          </a:bodyPr>
          <a:lstStyle/>
          <a:p>
            <a:r>
              <a:rPr lang="ro-RO" b="1" dirty="0" smtClean="0">
                <a:solidFill>
                  <a:schemeClr val="tx2"/>
                </a:solidFill>
              </a:rPr>
              <a:t>Comisia Judeţeană (CJ-EN08)</a:t>
            </a:r>
            <a:endParaRPr lang="en-US" b="1" dirty="0">
              <a:solidFill>
                <a:schemeClr val="tx2"/>
              </a:solidFill>
            </a:endParaRP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795300129"/>
              </p:ext>
            </p:extLst>
          </p:nvPr>
        </p:nvGraphicFramePr>
        <p:xfrm>
          <a:off x="381000" y="838200"/>
          <a:ext cx="7960469" cy="5610514"/>
        </p:xfrm>
        <a:graphic>
          <a:graphicData uri="http://schemas.openxmlformats.org/drawingml/2006/table">
            <a:tbl>
              <a:tblPr firstRow="1" bandRow="1">
                <a:tableStyleId>{5C22544A-7EE6-4342-B048-85BDC9FD1C3A}</a:tableStyleId>
              </a:tblPr>
              <a:tblGrid>
                <a:gridCol w="3295691">
                  <a:extLst>
                    <a:ext uri="{9D8B030D-6E8A-4147-A177-3AD203B41FA5}">
                      <a16:colId xmlns:a16="http://schemas.microsoft.com/office/drawing/2014/main" val="20000"/>
                    </a:ext>
                  </a:extLst>
                </a:gridCol>
                <a:gridCol w="1657309">
                  <a:extLst>
                    <a:ext uri="{9D8B030D-6E8A-4147-A177-3AD203B41FA5}">
                      <a16:colId xmlns:a16="http://schemas.microsoft.com/office/drawing/2014/main" val="20001"/>
                    </a:ext>
                  </a:extLst>
                </a:gridCol>
                <a:gridCol w="1186724">
                  <a:extLst>
                    <a:ext uri="{9D8B030D-6E8A-4147-A177-3AD203B41FA5}">
                      <a16:colId xmlns:a16="http://schemas.microsoft.com/office/drawing/2014/main" val="20002"/>
                    </a:ext>
                  </a:extLst>
                </a:gridCol>
                <a:gridCol w="1820745">
                  <a:extLst>
                    <a:ext uri="{9D8B030D-6E8A-4147-A177-3AD203B41FA5}">
                      <a16:colId xmlns:a16="http://schemas.microsoft.com/office/drawing/2014/main" val="20003"/>
                    </a:ext>
                  </a:extLst>
                </a:gridCol>
              </a:tblGrid>
              <a:tr h="267025">
                <a:tc>
                  <a:txBody>
                    <a:bodyPr/>
                    <a:lstStyle/>
                    <a:p>
                      <a:pPr algn="ctr">
                        <a:spcAft>
                          <a:spcPts val="0"/>
                        </a:spcAft>
                      </a:pPr>
                      <a:r>
                        <a:rPr lang="ro-RO" sz="1000" dirty="0">
                          <a:solidFill>
                            <a:schemeClr val="bg1"/>
                          </a:solidFill>
                          <a:latin typeface="+mj-lt"/>
                          <a:ea typeface="Times New Roman"/>
                          <a:cs typeface="TimesRomanR"/>
                        </a:rPr>
                        <a:t>Funcţia / </a:t>
                      </a:r>
                      <a:r>
                        <a:rPr lang="ro-RO" sz="1000" b="1" dirty="0">
                          <a:solidFill>
                            <a:schemeClr val="bg1"/>
                          </a:solidFill>
                          <a:latin typeface="+mj-lt"/>
                          <a:ea typeface="Times New Roman"/>
                          <a:cs typeface="TimesRomanR"/>
                        </a:rPr>
                        <a:t>Atribuţii</a:t>
                      </a:r>
                      <a:endParaRPr lang="en-US" sz="1000" dirty="0">
                        <a:solidFill>
                          <a:schemeClr val="bg1"/>
                        </a:solidFill>
                        <a:latin typeface="+mj-lt"/>
                        <a:ea typeface="Times New Roman"/>
                        <a:cs typeface="TimesRomanR"/>
                      </a:endParaRPr>
                    </a:p>
                  </a:txBody>
                  <a:tcPr marL="68580" marR="68580" marT="0" marB="0" anchor="ctr"/>
                </a:tc>
                <a:tc>
                  <a:txBody>
                    <a:bodyPr/>
                    <a:lstStyle/>
                    <a:p>
                      <a:pPr algn="ctr">
                        <a:spcAft>
                          <a:spcPts val="0"/>
                        </a:spcAft>
                      </a:pPr>
                      <a:r>
                        <a:rPr lang="ro-RO" sz="1000" dirty="0">
                          <a:solidFill>
                            <a:schemeClr val="bg1"/>
                          </a:solidFill>
                          <a:latin typeface="+mj-lt"/>
                          <a:ea typeface="Times New Roman"/>
                          <a:cs typeface="TimesRomanR"/>
                        </a:rPr>
                        <a:t>Numele </a:t>
                      </a:r>
                      <a:r>
                        <a:rPr lang="ro-RO" sz="1000" dirty="0" smtClean="0">
                          <a:solidFill>
                            <a:schemeClr val="bg1"/>
                          </a:solidFill>
                          <a:latin typeface="+mj-lt"/>
                          <a:ea typeface="Times New Roman"/>
                          <a:cs typeface="TimesRomanR"/>
                        </a:rPr>
                        <a:t>şi </a:t>
                      </a:r>
                      <a:r>
                        <a:rPr lang="ro-RO" sz="1000" dirty="0">
                          <a:solidFill>
                            <a:schemeClr val="bg1"/>
                          </a:solidFill>
                          <a:latin typeface="+mj-lt"/>
                          <a:ea typeface="Times New Roman"/>
                          <a:cs typeface="TimesRomanR"/>
                        </a:rPr>
                        <a:t>prenumele</a:t>
                      </a:r>
                      <a:endParaRPr lang="en-US" sz="1000" dirty="0">
                        <a:solidFill>
                          <a:schemeClr val="bg1"/>
                        </a:solidFill>
                        <a:latin typeface="+mj-lt"/>
                        <a:ea typeface="Times New Roman"/>
                        <a:cs typeface="TimesRomanR"/>
                      </a:endParaRPr>
                    </a:p>
                  </a:txBody>
                  <a:tcPr marL="68580" marR="68580" marT="0" marB="0" anchor="ctr"/>
                </a:tc>
                <a:tc>
                  <a:txBody>
                    <a:bodyPr/>
                    <a:lstStyle/>
                    <a:p>
                      <a:pPr algn="ctr">
                        <a:spcAft>
                          <a:spcPts val="0"/>
                        </a:spcAft>
                      </a:pPr>
                      <a:r>
                        <a:rPr lang="ro-RO" sz="1000" dirty="0" smtClean="0">
                          <a:solidFill>
                            <a:schemeClr val="bg1"/>
                          </a:solidFill>
                          <a:latin typeface="+mj-lt"/>
                          <a:ea typeface="Times New Roman"/>
                          <a:cs typeface="TimesRomanR"/>
                        </a:rPr>
                        <a:t>Nr. </a:t>
                      </a:r>
                      <a:r>
                        <a:rPr lang="ro-RO" sz="1000" dirty="0">
                          <a:solidFill>
                            <a:schemeClr val="bg1"/>
                          </a:solidFill>
                          <a:latin typeface="+mj-lt"/>
                          <a:ea typeface="Times New Roman"/>
                          <a:cs typeface="TimesRomanR"/>
                        </a:rPr>
                        <a:t>de telefon</a:t>
                      </a:r>
                      <a:endParaRPr lang="en-US" sz="1000" dirty="0">
                        <a:solidFill>
                          <a:schemeClr val="bg1"/>
                        </a:solidFill>
                        <a:latin typeface="+mj-lt"/>
                        <a:ea typeface="Times New Roman"/>
                        <a:cs typeface="TimesRomanR"/>
                      </a:endParaRPr>
                    </a:p>
                  </a:txBody>
                  <a:tcPr marL="68580" marR="68580" marT="0" marB="0" anchor="ctr"/>
                </a:tc>
                <a:tc>
                  <a:txBody>
                    <a:bodyPr/>
                    <a:lstStyle/>
                    <a:p>
                      <a:pPr algn="ctr">
                        <a:spcAft>
                          <a:spcPts val="0"/>
                        </a:spcAft>
                      </a:pPr>
                      <a:r>
                        <a:rPr lang="ro-RO" sz="1000" dirty="0">
                          <a:solidFill>
                            <a:schemeClr val="bg1"/>
                          </a:solidFill>
                          <a:latin typeface="+mj-lt"/>
                          <a:ea typeface="Times New Roman"/>
                          <a:cs typeface="TimesRomanR"/>
                        </a:rPr>
                        <a:t>E-mail</a:t>
                      </a:r>
                      <a:endParaRPr lang="en-US" sz="1000" dirty="0">
                        <a:solidFill>
                          <a:schemeClr val="bg1"/>
                        </a:solidFill>
                        <a:latin typeface="+mj-lt"/>
                        <a:ea typeface="Times New Roman"/>
                        <a:cs typeface="TimesRomanR"/>
                      </a:endParaRPr>
                    </a:p>
                  </a:txBody>
                  <a:tcPr marL="68580" marR="68580" marT="0" marB="0" anchor="ctr"/>
                </a:tc>
                <a:extLst>
                  <a:ext uri="{0D108BD9-81ED-4DB2-BD59-A6C34878D82A}">
                    <a16:rowId xmlns:a16="http://schemas.microsoft.com/office/drawing/2014/main" val="10000"/>
                  </a:ext>
                </a:extLst>
              </a:tr>
              <a:tr h="534049">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Președinte / </a:t>
                      </a:r>
                      <a:r>
                        <a:rPr lang="ro-RO" sz="1100" b="1" dirty="0">
                          <a:solidFill>
                            <a:schemeClr val="tx2"/>
                          </a:solidFill>
                          <a:effectLst/>
                          <a:latin typeface="+mn-lt"/>
                          <a:ea typeface="Times New Roman" panose="02020603050405020304" pitchFamily="18" charset="0"/>
                          <a:cs typeface="Times New Roman" panose="02020603050405020304" pitchFamily="18" charset="0"/>
                        </a:rPr>
                        <a:t>1. Coordonare, Instruire, Relaţia cu Presa</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a:solidFill>
                            <a:schemeClr val="tx2"/>
                          </a:solidFill>
                          <a:effectLst/>
                          <a:latin typeface="+mn-lt"/>
                          <a:ea typeface="Times New Roman" panose="02020603050405020304" pitchFamily="18" charset="0"/>
                          <a:cs typeface="Times New Roman" panose="02020603050405020304" pitchFamily="18" charset="0"/>
                        </a:rPr>
                        <a:t>1. Muntean Ioan</a:t>
                      </a:r>
                      <a:endParaRPr lang="en-US" sz="140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a:solidFill>
                            <a:srgbClr val="FF0000"/>
                          </a:solidFill>
                          <a:effectLst/>
                          <a:latin typeface="+mn-lt"/>
                          <a:ea typeface="Times New Roman" panose="02020603050405020304" pitchFamily="18" charset="0"/>
                          <a:cs typeface="Times New Roman" panose="02020603050405020304" pitchFamily="18" charset="0"/>
                        </a:rPr>
                        <a:t>0735.802.370</a:t>
                      </a:r>
                      <a:endParaRPr lang="en-US" sz="1400" dirty="0">
                        <a:solidFill>
                          <a:srgbClr val="FF0000"/>
                        </a:solidFill>
                        <a:effectLst/>
                        <a:latin typeface="+mn-lt"/>
                        <a:ea typeface="Times New Roman" panose="02020603050405020304" pitchFamily="18" charset="0"/>
                        <a:cs typeface="TimesRomanR"/>
                      </a:endParaRPr>
                    </a:p>
                    <a:p>
                      <a:pPr>
                        <a:spcAft>
                          <a:spcPts val="0"/>
                        </a:spcAft>
                      </a:pPr>
                      <a:r>
                        <a:rPr lang="ro-RO" sz="1100" dirty="0">
                          <a:solidFill>
                            <a:srgbClr val="FF0000"/>
                          </a:solidFill>
                          <a:effectLst/>
                          <a:latin typeface="+mn-lt"/>
                          <a:ea typeface="Times New Roman" panose="02020603050405020304" pitchFamily="18" charset="0"/>
                          <a:cs typeface="Times New Roman" panose="02020603050405020304" pitchFamily="18" charset="0"/>
                        </a:rPr>
                        <a:t>0765.239.068</a:t>
                      </a:r>
                      <a:endParaRPr lang="en-US" sz="1400" dirty="0">
                        <a:solidFill>
                          <a:srgbClr val="FF0000"/>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u="none" strike="noStrike" dirty="0">
                          <a:solidFill>
                            <a:srgbClr val="0070C0"/>
                          </a:solidFill>
                          <a:effectLst/>
                          <a:latin typeface="+mn-lt"/>
                          <a:ea typeface="Times New Roman" panose="02020603050405020304" pitchFamily="18" charset="0"/>
                          <a:cs typeface="Times New Roman" panose="02020603050405020304" pitchFamily="18" charset="0"/>
                        </a:rPr>
                        <a:t>ioan_muntean@isjmm.ro</a:t>
                      </a:r>
                      <a:endParaRPr lang="en-US" sz="1400" dirty="0">
                        <a:solidFill>
                          <a:srgbClr val="0070C0"/>
                        </a:solidFill>
                        <a:effectLst/>
                        <a:latin typeface="+mn-lt"/>
                        <a:ea typeface="Times New Roman" panose="02020603050405020304" pitchFamily="18" charset="0"/>
                        <a:cs typeface="TimesRomanR"/>
                      </a:endParaRPr>
                    </a:p>
                  </a:txBody>
                  <a:tcPr marL="68580" marR="68580" marT="0" marB="0" anchor="ctr"/>
                </a:tc>
                <a:extLst>
                  <a:ext uri="{0D108BD9-81ED-4DB2-BD59-A6C34878D82A}">
                    <a16:rowId xmlns:a16="http://schemas.microsoft.com/office/drawing/2014/main" val="10001"/>
                  </a:ext>
                </a:extLst>
              </a:tr>
              <a:tr h="534049">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Vicepreședinte / </a:t>
                      </a:r>
                      <a:r>
                        <a:rPr lang="ro-RO" sz="1100" b="1" dirty="0">
                          <a:solidFill>
                            <a:schemeClr val="tx2"/>
                          </a:solidFill>
                          <a:effectLst/>
                          <a:latin typeface="+mn-lt"/>
                          <a:ea typeface="Times New Roman" panose="02020603050405020304" pitchFamily="18" charset="0"/>
                          <a:cs typeface="Times New Roman" panose="02020603050405020304" pitchFamily="18" charset="0"/>
                        </a:rPr>
                        <a:t>2. Documente, Copii cu CES, Instruire, Elaborare documente mape</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a:solidFill>
                            <a:schemeClr val="tx2"/>
                          </a:solidFill>
                          <a:effectLst/>
                          <a:latin typeface="+mn-lt"/>
                          <a:ea typeface="Times New Roman" panose="02020603050405020304" pitchFamily="18" charset="0"/>
                          <a:cs typeface="Times New Roman" panose="02020603050405020304" pitchFamily="18" charset="0"/>
                        </a:rPr>
                        <a:t>2. Coroiu Mircea-Dumitru</a:t>
                      </a:r>
                      <a:endParaRPr lang="en-US" sz="140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a:solidFill>
                            <a:srgbClr val="FF0000"/>
                          </a:solidFill>
                          <a:effectLst/>
                          <a:latin typeface="+mn-lt"/>
                          <a:ea typeface="Times New Roman" panose="02020603050405020304" pitchFamily="18" charset="0"/>
                          <a:cs typeface="Times New Roman" panose="02020603050405020304" pitchFamily="18" charset="0"/>
                        </a:rPr>
                        <a:t>0735.802.341</a:t>
                      </a:r>
                      <a:endParaRPr lang="en-US" sz="1400" dirty="0">
                        <a:solidFill>
                          <a:srgbClr val="FF0000"/>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smtClean="0">
                          <a:solidFill>
                            <a:srgbClr val="0070C0"/>
                          </a:solidFill>
                          <a:effectLst/>
                          <a:latin typeface="+mn-lt"/>
                          <a:ea typeface="Times New Roman" panose="02020603050405020304" pitchFamily="18" charset="0"/>
                          <a:cs typeface="TimesRomanR"/>
                        </a:rPr>
                        <a:t>mdcoroiu@yahoo.com </a:t>
                      </a:r>
                      <a:endParaRPr lang="en-US" sz="1400" dirty="0">
                        <a:solidFill>
                          <a:srgbClr val="0070C0"/>
                        </a:solidFill>
                        <a:effectLst/>
                        <a:latin typeface="+mn-lt"/>
                        <a:ea typeface="Times New Roman" panose="02020603050405020304" pitchFamily="18" charset="0"/>
                        <a:cs typeface="TimesRomanR"/>
                      </a:endParaRPr>
                    </a:p>
                  </a:txBody>
                  <a:tcPr marL="68580" marR="68580" marT="0" marB="0" anchor="ctr"/>
                </a:tc>
                <a:extLst>
                  <a:ext uri="{0D108BD9-81ED-4DB2-BD59-A6C34878D82A}">
                    <a16:rowId xmlns:a16="http://schemas.microsoft.com/office/drawing/2014/main" val="10002"/>
                  </a:ext>
                </a:extLst>
              </a:tr>
              <a:tr h="400537">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Secretar / </a:t>
                      </a:r>
                      <a:r>
                        <a:rPr lang="ro-RO" sz="1100" b="1" dirty="0">
                          <a:solidFill>
                            <a:schemeClr val="tx2"/>
                          </a:solidFill>
                          <a:effectLst/>
                          <a:latin typeface="+mn-lt"/>
                          <a:ea typeface="Times New Roman" panose="02020603050405020304" pitchFamily="18" charset="0"/>
                          <a:cs typeface="Times New Roman" panose="02020603050405020304" pitchFamily="18" charset="0"/>
                        </a:rPr>
                        <a:t>3. Decizii comisii, Primire ştampile şi predare la Pop Alina, Redactare tipizate</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a:solidFill>
                            <a:schemeClr val="tx2"/>
                          </a:solidFill>
                          <a:effectLst/>
                          <a:latin typeface="+mn-lt"/>
                          <a:ea typeface="Times New Roman" panose="02020603050405020304" pitchFamily="18" charset="0"/>
                          <a:cs typeface="Times New Roman" panose="02020603050405020304" pitchFamily="18" charset="0"/>
                        </a:rPr>
                        <a:t>3. Vank Mircea-Ioan</a:t>
                      </a:r>
                      <a:endParaRPr lang="en-US" sz="140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a:solidFill>
                            <a:srgbClr val="FF0000"/>
                          </a:solidFill>
                          <a:effectLst/>
                          <a:latin typeface="+mn-lt"/>
                          <a:ea typeface="Times New Roman" panose="02020603050405020304" pitchFamily="18" charset="0"/>
                          <a:cs typeface="Times New Roman" panose="02020603050405020304" pitchFamily="18" charset="0"/>
                        </a:rPr>
                        <a:t>0744.491.842</a:t>
                      </a:r>
                      <a:endParaRPr lang="en-US" sz="1400" dirty="0">
                        <a:solidFill>
                          <a:srgbClr val="FF0000"/>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u="none" strike="noStrike" dirty="0">
                          <a:solidFill>
                            <a:srgbClr val="0070C0"/>
                          </a:solidFill>
                          <a:effectLst/>
                          <a:latin typeface="+mn-lt"/>
                          <a:ea typeface="Times New Roman" panose="02020603050405020304" pitchFamily="18" charset="0"/>
                          <a:cs typeface="Times New Roman" panose="02020603050405020304" pitchFamily="18" charset="0"/>
                        </a:rPr>
                        <a:t>mircea_vank@isjmm.ro</a:t>
                      </a:r>
                      <a:endParaRPr lang="en-US" sz="1400" dirty="0">
                        <a:solidFill>
                          <a:srgbClr val="0070C0"/>
                        </a:solidFill>
                        <a:effectLst/>
                        <a:latin typeface="+mn-lt"/>
                        <a:ea typeface="Times New Roman" panose="02020603050405020304" pitchFamily="18" charset="0"/>
                        <a:cs typeface="TimesRomanR"/>
                      </a:endParaRPr>
                    </a:p>
                  </a:txBody>
                  <a:tcPr marL="68580" marR="68580" marT="0" marB="0" anchor="ctr"/>
                </a:tc>
                <a:extLst>
                  <a:ext uri="{0D108BD9-81ED-4DB2-BD59-A6C34878D82A}">
                    <a16:rowId xmlns:a16="http://schemas.microsoft.com/office/drawing/2014/main" val="10003"/>
                  </a:ext>
                </a:extLst>
              </a:tr>
              <a:tr h="400537">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Secretar / </a:t>
                      </a:r>
                      <a:r>
                        <a:rPr lang="ro-RO" sz="1100" b="1" dirty="0">
                          <a:solidFill>
                            <a:schemeClr val="tx2"/>
                          </a:solidFill>
                          <a:effectLst/>
                          <a:latin typeface="+mn-lt"/>
                          <a:ea typeface="Times New Roman" panose="02020603050405020304" pitchFamily="18" charset="0"/>
                          <a:cs typeface="Times New Roman" panose="02020603050405020304" pitchFamily="18" charset="0"/>
                        </a:rPr>
                        <a:t>4. Relaţia cu monitorul ME, Responsabil transmitere </a:t>
                      </a:r>
                      <a:r>
                        <a:rPr lang="ro-RO" sz="1100" b="1" kern="1200" dirty="0" smtClean="0">
                          <a:solidFill>
                            <a:schemeClr val="tx2"/>
                          </a:solidFill>
                          <a:effectLst/>
                          <a:latin typeface="+mn-lt"/>
                          <a:ea typeface="Times New Roman" panose="02020603050405020304" pitchFamily="18" charset="0"/>
                          <a:cs typeface="Times New Roman" panose="02020603050405020304" pitchFamily="18" charset="0"/>
                        </a:rPr>
                        <a:t>subiecte, Relaţia cu Jandarmeria, Primire rapoarte finale – redactare Raport CJ</a:t>
                      </a:r>
                      <a:endParaRPr lang="en-US" sz="1100" b="1" kern="1200" dirty="0">
                        <a:solidFill>
                          <a:schemeClr val="tx2"/>
                        </a:solidFill>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4. </a:t>
                      </a:r>
                      <a:r>
                        <a:rPr lang="ro-RO" sz="1100" dirty="0" smtClean="0">
                          <a:solidFill>
                            <a:schemeClr val="tx2"/>
                          </a:solidFill>
                          <a:effectLst/>
                          <a:latin typeface="+mn-lt"/>
                          <a:ea typeface="Times New Roman" panose="02020603050405020304" pitchFamily="18" charset="0"/>
                          <a:cs typeface="Times New Roman" panose="02020603050405020304" pitchFamily="18" charset="0"/>
                        </a:rPr>
                        <a:t>Pop Vasile-Graţian</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smtClean="0">
                          <a:solidFill>
                            <a:srgbClr val="FF0000"/>
                          </a:solidFill>
                          <a:effectLst/>
                          <a:latin typeface="+mn-lt"/>
                          <a:ea typeface="Times New Roman" panose="02020603050405020304" pitchFamily="18" charset="0"/>
                          <a:cs typeface="Times New Roman" panose="02020603050405020304" pitchFamily="18" charset="0"/>
                        </a:rPr>
                        <a:t>0745.159.896</a:t>
                      </a:r>
                      <a:endParaRPr lang="en-US" sz="1400" dirty="0">
                        <a:solidFill>
                          <a:srgbClr val="FF0000"/>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u="none" strike="noStrike" smtClean="0">
                          <a:solidFill>
                            <a:srgbClr val="0070C0"/>
                          </a:solidFill>
                          <a:effectLst/>
                          <a:latin typeface="+mn-lt"/>
                          <a:ea typeface="Times New Roman" panose="02020603050405020304" pitchFamily="18" charset="0"/>
                          <a:cs typeface="Times New Roman" panose="02020603050405020304" pitchFamily="18" charset="0"/>
                        </a:rPr>
                        <a:t>gvasilepop@gmail.com</a:t>
                      </a:r>
                      <a:endParaRPr lang="en-US" sz="1400" dirty="0">
                        <a:solidFill>
                          <a:srgbClr val="0070C0"/>
                        </a:solidFill>
                        <a:effectLst/>
                        <a:latin typeface="+mn-lt"/>
                        <a:ea typeface="Times New Roman" panose="02020603050405020304" pitchFamily="18" charset="0"/>
                        <a:cs typeface="TimesRomanR"/>
                      </a:endParaRPr>
                    </a:p>
                  </a:txBody>
                  <a:tcPr marL="68580" marR="68580" marT="0" marB="0" anchor="ctr"/>
                </a:tc>
                <a:extLst>
                  <a:ext uri="{0D108BD9-81ED-4DB2-BD59-A6C34878D82A}">
                    <a16:rowId xmlns:a16="http://schemas.microsoft.com/office/drawing/2014/main" val="10004"/>
                  </a:ext>
                </a:extLst>
              </a:tr>
              <a:tr h="534049">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Membru / </a:t>
                      </a:r>
                      <a:r>
                        <a:rPr lang="ro-RO" sz="1100" b="1" dirty="0">
                          <a:solidFill>
                            <a:schemeClr val="tx2"/>
                          </a:solidFill>
                          <a:effectLst/>
                          <a:latin typeface="+mn-lt"/>
                          <a:ea typeface="Times New Roman" panose="02020603050405020304" pitchFamily="18" charset="0"/>
                          <a:cs typeface="Times New Roman" panose="02020603050405020304" pitchFamily="18" charset="0"/>
                        </a:rPr>
                        <a:t>5. Realizare mape, Evaluatori limba </a:t>
                      </a:r>
                      <a:r>
                        <a:rPr lang="ro-RO" sz="1100" b="1" dirty="0" smtClean="0">
                          <a:solidFill>
                            <a:schemeClr val="tx2"/>
                          </a:solidFill>
                          <a:effectLst/>
                          <a:latin typeface="+mn-lt"/>
                          <a:ea typeface="Times New Roman" panose="02020603050405020304" pitchFamily="18" charset="0"/>
                          <a:cs typeface="Times New Roman" panose="02020603050405020304" pitchFamily="18" charset="0"/>
                        </a:rPr>
                        <a:t>română</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5. </a:t>
                      </a:r>
                      <a:r>
                        <a:rPr lang="ro-RO" sz="1100" dirty="0" smtClean="0">
                          <a:solidFill>
                            <a:schemeClr val="tx2"/>
                          </a:solidFill>
                          <a:effectLst/>
                          <a:latin typeface="+mn-lt"/>
                          <a:ea typeface="Times New Roman" panose="02020603050405020304" pitchFamily="18" charset="0"/>
                          <a:cs typeface="Times New Roman" panose="02020603050405020304" pitchFamily="18" charset="0"/>
                        </a:rPr>
                        <a:t>Sabău Adrian-Vasile</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smtClean="0">
                          <a:solidFill>
                            <a:srgbClr val="FF0000"/>
                          </a:solidFill>
                          <a:effectLst/>
                          <a:latin typeface="+mn-lt"/>
                          <a:ea typeface="Times New Roman" panose="02020603050405020304" pitchFamily="18" charset="0"/>
                          <a:cs typeface="Times New Roman" panose="02020603050405020304" pitchFamily="18" charset="0"/>
                        </a:rPr>
                        <a:t>0742.216.586</a:t>
                      </a:r>
                      <a:endParaRPr lang="en-US" sz="1400" dirty="0">
                        <a:solidFill>
                          <a:srgbClr val="FF0000"/>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u="none" strike="noStrike" dirty="0" smtClean="0">
                          <a:solidFill>
                            <a:srgbClr val="0070C0"/>
                          </a:solidFill>
                          <a:effectLst/>
                          <a:latin typeface="+mn-lt"/>
                          <a:ea typeface="Times New Roman" panose="02020603050405020304" pitchFamily="18" charset="0"/>
                          <a:cs typeface="Times New Roman" panose="02020603050405020304" pitchFamily="18" charset="0"/>
                        </a:rPr>
                        <a:t>adisabau2001@yahoo.com</a:t>
                      </a:r>
                      <a:endParaRPr lang="en-US" sz="1400" dirty="0">
                        <a:solidFill>
                          <a:srgbClr val="0070C0"/>
                        </a:solidFill>
                        <a:effectLst/>
                        <a:latin typeface="+mn-lt"/>
                        <a:ea typeface="Times New Roman" panose="02020603050405020304" pitchFamily="18" charset="0"/>
                        <a:cs typeface="TimesRomanR"/>
                      </a:endParaRPr>
                    </a:p>
                  </a:txBody>
                  <a:tcPr marL="68580" marR="68580" marT="0" marB="0" anchor="ctr"/>
                </a:tc>
                <a:extLst>
                  <a:ext uri="{0D108BD9-81ED-4DB2-BD59-A6C34878D82A}">
                    <a16:rowId xmlns:a16="http://schemas.microsoft.com/office/drawing/2014/main" val="10005"/>
                  </a:ext>
                </a:extLst>
              </a:tr>
              <a:tr h="534049">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Membru / </a:t>
                      </a:r>
                      <a:r>
                        <a:rPr lang="ro-RO" sz="1100" b="1" dirty="0">
                          <a:solidFill>
                            <a:schemeClr val="tx2"/>
                          </a:solidFill>
                          <a:effectLst/>
                          <a:latin typeface="+mn-lt"/>
                          <a:ea typeface="Times New Roman" panose="02020603050405020304" pitchFamily="18" charset="0"/>
                          <a:cs typeface="Times New Roman" panose="02020603050405020304" pitchFamily="18" charset="0"/>
                        </a:rPr>
                        <a:t>6. Realizare mape, Evaluatori </a:t>
                      </a:r>
                      <a:r>
                        <a:rPr lang="ro-RO" sz="1100" b="1" dirty="0" smtClean="0">
                          <a:solidFill>
                            <a:schemeClr val="tx2"/>
                          </a:solidFill>
                          <a:effectLst/>
                          <a:latin typeface="+mn-lt"/>
                          <a:ea typeface="Times New Roman" panose="02020603050405020304" pitchFamily="18" charset="0"/>
                          <a:cs typeface="Times New Roman" panose="02020603050405020304" pitchFamily="18" charset="0"/>
                        </a:rPr>
                        <a:t>matematică</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6. </a:t>
                      </a:r>
                      <a:r>
                        <a:rPr lang="ro-RO" sz="1100" dirty="0" smtClean="0">
                          <a:solidFill>
                            <a:schemeClr val="tx2"/>
                          </a:solidFill>
                          <a:effectLst/>
                          <a:latin typeface="+mn-lt"/>
                          <a:ea typeface="Times New Roman" panose="02020603050405020304" pitchFamily="18" charset="0"/>
                          <a:cs typeface="Times New Roman" panose="02020603050405020304" pitchFamily="18" charset="0"/>
                        </a:rPr>
                        <a:t>Cosma Cornelia-Simona</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smtClean="0">
                          <a:solidFill>
                            <a:srgbClr val="FF0000"/>
                          </a:solidFill>
                          <a:effectLst/>
                          <a:latin typeface="+mn-lt"/>
                          <a:ea typeface="Times New Roman" panose="02020603050405020304" pitchFamily="18" charset="0"/>
                          <a:cs typeface="Times New Roman" panose="02020603050405020304" pitchFamily="18" charset="0"/>
                        </a:rPr>
                        <a:t>0724.229.804</a:t>
                      </a:r>
                      <a:endParaRPr lang="en-US" sz="1400" dirty="0">
                        <a:solidFill>
                          <a:srgbClr val="FF0000"/>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smtClean="0">
                          <a:solidFill>
                            <a:srgbClr val="0070C0"/>
                          </a:solidFill>
                          <a:effectLst/>
                          <a:latin typeface="+mn-lt"/>
                          <a:ea typeface="Times New Roman" panose="02020603050405020304" pitchFamily="18" charset="0"/>
                          <a:cs typeface="TimesRomanR"/>
                        </a:rPr>
                        <a:t>mateisjmm@gmail.com</a:t>
                      </a:r>
                      <a:endParaRPr lang="en-US" sz="1400" dirty="0">
                        <a:solidFill>
                          <a:srgbClr val="0070C0"/>
                        </a:solidFill>
                        <a:effectLst/>
                        <a:latin typeface="+mn-lt"/>
                        <a:ea typeface="Times New Roman" panose="02020603050405020304" pitchFamily="18" charset="0"/>
                        <a:cs typeface="TimesRomanR"/>
                      </a:endParaRPr>
                    </a:p>
                  </a:txBody>
                  <a:tcPr marL="68580" marR="68580" marT="0" marB="0" anchor="ctr"/>
                </a:tc>
                <a:extLst>
                  <a:ext uri="{0D108BD9-81ED-4DB2-BD59-A6C34878D82A}">
                    <a16:rowId xmlns:a16="http://schemas.microsoft.com/office/drawing/2014/main" val="10006"/>
                  </a:ext>
                </a:extLst>
              </a:tr>
              <a:tr h="400537">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Membru / </a:t>
                      </a:r>
                      <a:r>
                        <a:rPr lang="ro-RO" sz="1100" b="1" dirty="0">
                          <a:solidFill>
                            <a:schemeClr val="tx2"/>
                          </a:solidFill>
                          <a:effectLst/>
                          <a:latin typeface="+mn-lt"/>
                          <a:ea typeface="Times New Roman" panose="02020603050405020304" pitchFamily="18" charset="0"/>
                          <a:cs typeface="Times New Roman" panose="02020603050405020304" pitchFamily="18" charset="0"/>
                        </a:rPr>
                        <a:t>7. Realizare mape, Evaluatori limbile maghiară şi germană</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a:solidFill>
                            <a:schemeClr val="tx2"/>
                          </a:solidFill>
                          <a:effectLst/>
                          <a:latin typeface="+mn-lt"/>
                          <a:ea typeface="Times New Roman" panose="02020603050405020304" pitchFamily="18" charset="0"/>
                          <a:cs typeface="Times New Roman" panose="02020603050405020304" pitchFamily="18" charset="0"/>
                        </a:rPr>
                        <a:t>7. Lapsanszki Edith</a:t>
                      </a:r>
                      <a:endParaRPr lang="en-US" sz="140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a:solidFill>
                            <a:srgbClr val="FF0000"/>
                          </a:solidFill>
                          <a:effectLst/>
                          <a:latin typeface="+mn-lt"/>
                          <a:ea typeface="Times New Roman" panose="02020603050405020304" pitchFamily="18" charset="0"/>
                          <a:cs typeface="Times New Roman" panose="02020603050405020304" pitchFamily="18" charset="0"/>
                        </a:rPr>
                        <a:t>0746.054.425</a:t>
                      </a:r>
                      <a:endParaRPr lang="en-US" sz="1400" dirty="0">
                        <a:solidFill>
                          <a:srgbClr val="FF0000"/>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u="none" strike="noStrike" dirty="0">
                          <a:solidFill>
                            <a:srgbClr val="0070C0"/>
                          </a:solidFill>
                          <a:effectLst/>
                          <a:latin typeface="+mn-lt"/>
                          <a:ea typeface="Times New Roman" panose="02020603050405020304" pitchFamily="18" charset="0"/>
                          <a:cs typeface="TimesRomanR"/>
                        </a:rPr>
                        <a:t>edith_lapsanszki@yahoo.com</a:t>
                      </a:r>
                      <a:endParaRPr lang="en-US" sz="1400" dirty="0">
                        <a:solidFill>
                          <a:srgbClr val="0070C0"/>
                        </a:solidFill>
                        <a:effectLst/>
                        <a:latin typeface="+mn-lt"/>
                        <a:ea typeface="Times New Roman" panose="02020603050405020304" pitchFamily="18" charset="0"/>
                        <a:cs typeface="TimesRomanR"/>
                      </a:endParaRPr>
                    </a:p>
                  </a:txBody>
                  <a:tcPr marL="68580" marR="68580" marT="0" marB="0" anchor="ctr"/>
                </a:tc>
                <a:extLst>
                  <a:ext uri="{0D108BD9-81ED-4DB2-BD59-A6C34878D82A}">
                    <a16:rowId xmlns:a16="http://schemas.microsoft.com/office/drawing/2014/main" val="10007"/>
                  </a:ext>
                </a:extLst>
              </a:tr>
              <a:tr h="534049">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Membru / </a:t>
                      </a:r>
                      <a:r>
                        <a:rPr lang="ro-RO" sz="1100" b="1" dirty="0">
                          <a:solidFill>
                            <a:schemeClr val="tx2"/>
                          </a:solidFill>
                          <a:effectLst/>
                          <a:latin typeface="+mn-lt"/>
                          <a:ea typeface="Times New Roman" panose="02020603050405020304" pitchFamily="18" charset="0"/>
                          <a:cs typeface="Times New Roman" panose="02020603050405020304" pitchFamily="18" charset="0"/>
                        </a:rPr>
                        <a:t>8. Realizare mape, Evaluatori limba ucraineană</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8. </a:t>
                      </a:r>
                      <a:r>
                        <a:rPr lang="ro-RO" sz="1100" dirty="0" smtClean="0">
                          <a:solidFill>
                            <a:schemeClr val="tx2"/>
                          </a:solidFill>
                          <a:effectLst/>
                          <a:latin typeface="+mn-lt"/>
                          <a:ea typeface="Times New Roman" panose="02020603050405020304" pitchFamily="18" charset="0"/>
                          <a:cs typeface="Times New Roman" panose="02020603050405020304" pitchFamily="18" charset="0"/>
                        </a:rPr>
                        <a:t>Miculaiciuc Halena</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smtClean="0">
                          <a:solidFill>
                            <a:srgbClr val="FF0000"/>
                          </a:solidFill>
                          <a:effectLst/>
                          <a:latin typeface="+mn-lt"/>
                          <a:ea typeface="Times New Roman" panose="02020603050405020304" pitchFamily="18" charset="0"/>
                          <a:cs typeface="Times New Roman" panose="02020603050405020304" pitchFamily="18" charset="0"/>
                        </a:rPr>
                        <a:t>0755.406.797</a:t>
                      </a:r>
                      <a:endParaRPr lang="en-US" sz="1400" dirty="0">
                        <a:solidFill>
                          <a:srgbClr val="FF0000"/>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u="none" strike="noStrike" dirty="0" smtClean="0">
                          <a:solidFill>
                            <a:srgbClr val="0070C0"/>
                          </a:solidFill>
                          <a:effectLst/>
                          <a:latin typeface="+mn-lt"/>
                          <a:ea typeface="Times New Roman" panose="02020603050405020304" pitchFamily="18" charset="0"/>
                          <a:cs typeface="Times New Roman" panose="02020603050405020304" pitchFamily="18" charset="0"/>
                        </a:rPr>
                        <a:t>halena_m@yahoo.com</a:t>
                      </a:r>
                      <a:endParaRPr lang="en-US" sz="1400" dirty="0">
                        <a:solidFill>
                          <a:srgbClr val="0070C0"/>
                        </a:solidFill>
                        <a:effectLst/>
                        <a:latin typeface="+mn-lt"/>
                        <a:ea typeface="Times New Roman" panose="02020603050405020304" pitchFamily="18" charset="0"/>
                        <a:cs typeface="TimesRomanR"/>
                      </a:endParaRPr>
                    </a:p>
                  </a:txBody>
                  <a:tcPr marL="68580" marR="68580" marT="0" marB="0" anchor="ctr"/>
                </a:tc>
                <a:extLst>
                  <a:ext uri="{0D108BD9-81ED-4DB2-BD59-A6C34878D82A}">
                    <a16:rowId xmlns:a16="http://schemas.microsoft.com/office/drawing/2014/main" val="10008"/>
                  </a:ext>
                </a:extLst>
              </a:tr>
              <a:tr h="534049">
                <a:tc>
                  <a:txBody>
                    <a:bodyPr/>
                    <a:lstStyle/>
                    <a:p>
                      <a:pPr>
                        <a:spcAft>
                          <a:spcPts val="0"/>
                        </a:spcAft>
                      </a:pPr>
                      <a:r>
                        <a:rPr lang="ro-RO" sz="1100">
                          <a:solidFill>
                            <a:schemeClr val="tx2"/>
                          </a:solidFill>
                          <a:effectLst/>
                          <a:latin typeface="+mn-lt"/>
                          <a:ea typeface="Times New Roman" panose="02020603050405020304" pitchFamily="18" charset="0"/>
                          <a:cs typeface="Times New Roman" panose="02020603050405020304" pitchFamily="18" charset="0"/>
                        </a:rPr>
                        <a:t>Responsabil cu activitatea de comunicaţii virtuale / </a:t>
                      </a:r>
                      <a:r>
                        <a:rPr lang="ro-RO" sz="1100" b="1">
                          <a:solidFill>
                            <a:schemeClr val="tx2"/>
                          </a:solidFill>
                          <a:effectLst/>
                          <a:latin typeface="+mn-lt"/>
                          <a:ea typeface="Times New Roman" panose="02020603050405020304" pitchFamily="18" charset="0"/>
                          <a:cs typeface="Times New Roman" panose="02020603050405020304" pitchFamily="18" charset="0"/>
                        </a:rPr>
                        <a:t>9. Coordonare aplicaţia dedicată ME</a:t>
                      </a:r>
                      <a:endParaRPr lang="en-US" sz="140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9. Dancu-Cherecheş Liliana-Gretta</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a:solidFill>
                            <a:srgbClr val="FF0000"/>
                          </a:solidFill>
                          <a:effectLst/>
                          <a:latin typeface="+mn-lt"/>
                          <a:ea typeface="Times New Roman" panose="02020603050405020304" pitchFamily="18" charset="0"/>
                          <a:cs typeface="Times New Roman" panose="02020603050405020304" pitchFamily="18" charset="0"/>
                        </a:rPr>
                        <a:t>0735.802.367</a:t>
                      </a:r>
                      <a:endParaRPr lang="en-US" sz="1400" dirty="0">
                        <a:solidFill>
                          <a:srgbClr val="FF0000"/>
                        </a:solidFill>
                        <a:effectLst/>
                        <a:latin typeface="+mn-lt"/>
                        <a:ea typeface="Times New Roman" panose="02020603050405020304" pitchFamily="18" charset="0"/>
                        <a:cs typeface="TimesRomanR"/>
                      </a:endParaRPr>
                    </a:p>
                    <a:p>
                      <a:pPr>
                        <a:spcAft>
                          <a:spcPts val="0"/>
                        </a:spcAft>
                      </a:pPr>
                      <a:r>
                        <a:rPr lang="ro-RO" sz="1100" dirty="0">
                          <a:solidFill>
                            <a:srgbClr val="FF0000"/>
                          </a:solidFill>
                          <a:effectLst/>
                          <a:latin typeface="+mn-lt"/>
                          <a:ea typeface="Times New Roman" panose="02020603050405020304" pitchFamily="18" charset="0"/>
                          <a:cs typeface="Times New Roman" panose="02020603050405020304" pitchFamily="18" charset="0"/>
                        </a:rPr>
                        <a:t>0745.383.143</a:t>
                      </a:r>
                      <a:endParaRPr lang="en-US" sz="1400" dirty="0">
                        <a:solidFill>
                          <a:srgbClr val="FF0000"/>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a:solidFill>
                            <a:srgbClr val="0070C0"/>
                          </a:solidFill>
                          <a:effectLst/>
                          <a:latin typeface="+mn-lt"/>
                          <a:ea typeface="Times New Roman" panose="02020603050405020304" pitchFamily="18" charset="0"/>
                          <a:cs typeface="TimesRomanR"/>
                        </a:rPr>
                        <a:t>danculiliana@gmail.com</a:t>
                      </a:r>
                      <a:endParaRPr lang="en-US" sz="1400" dirty="0">
                        <a:solidFill>
                          <a:srgbClr val="0070C0"/>
                        </a:solidFill>
                        <a:effectLst/>
                        <a:latin typeface="+mn-lt"/>
                        <a:ea typeface="Times New Roman" panose="02020603050405020304" pitchFamily="18" charset="0"/>
                        <a:cs typeface="TimesRomanR"/>
                      </a:endParaRPr>
                    </a:p>
                  </a:txBody>
                  <a:tcPr marL="68580" marR="68580" marT="0" marB="0" anchor="ctr"/>
                </a:tc>
                <a:extLst>
                  <a:ext uri="{0D108BD9-81ED-4DB2-BD59-A6C34878D82A}">
                    <a16:rowId xmlns:a16="http://schemas.microsoft.com/office/drawing/2014/main" val="10009"/>
                  </a:ext>
                </a:extLst>
              </a:tr>
              <a:tr h="667561">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Responsabil cu activitatea de supraveghere audio-video / </a:t>
                      </a:r>
                      <a:r>
                        <a:rPr lang="ro-RO" sz="1100" b="1" dirty="0">
                          <a:solidFill>
                            <a:schemeClr val="tx2"/>
                          </a:solidFill>
                          <a:effectLst/>
                          <a:latin typeface="+mn-lt"/>
                          <a:ea typeface="Times New Roman" panose="02020603050405020304" pitchFamily="18" charset="0"/>
                          <a:cs typeface="Times New Roman" panose="02020603050405020304" pitchFamily="18" charset="0"/>
                        </a:rPr>
                        <a:t>10. Coordonare înregistrări audio-video, Asigurare laptop şi imprimantă comisie</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a:solidFill>
                            <a:schemeClr val="tx2"/>
                          </a:solidFill>
                          <a:effectLst/>
                          <a:latin typeface="+mn-lt"/>
                          <a:ea typeface="Times New Roman" panose="02020603050405020304" pitchFamily="18" charset="0"/>
                          <a:cs typeface="Times New Roman" panose="02020603050405020304" pitchFamily="18" charset="0"/>
                        </a:rPr>
                        <a:t>10. Heil Robert-Iosif</a:t>
                      </a:r>
                      <a:endParaRPr lang="en-US" sz="1400" dirty="0">
                        <a:solidFill>
                          <a:schemeClr val="tx2"/>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a:solidFill>
                            <a:srgbClr val="FF0000"/>
                          </a:solidFill>
                          <a:effectLst/>
                          <a:latin typeface="+mn-lt"/>
                          <a:ea typeface="Times New Roman" panose="02020603050405020304" pitchFamily="18" charset="0"/>
                          <a:cs typeface="Times New Roman" panose="02020603050405020304" pitchFamily="18" charset="0"/>
                        </a:rPr>
                        <a:t>0735.802.363</a:t>
                      </a:r>
                      <a:endParaRPr lang="en-US" sz="1400" dirty="0">
                        <a:solidFill>
                          <a:srgbClr val="FF0000"/>
                        </a:solidFill>
                        <a:effectLst/>
                        <a:latin typeface="+mn-lt"/>
                        <a:ea typeface="Times New Roman" panose="02020603050405020304" pitchFamily="18" charset="0"/>
                        <a:cs typeface="TimesRomanR"/>
                      </a:endParaRPr>
                    </a:p>
                  </a:txBody>
                  <a:tcPr marL="68580" marR="68580" marT="0" marB="0" anchor="ctr"/>
                </a:tc>
                <a:tc>
                  <a:txBody>
                    <a:bodyPr/>
                    <a:lstStyle/>
                    <a:p>
                      <a:pPr>
                        <a:spcAft>
                          <a:spcPts val="0"/>
                        </a:spcAft>
                      </a:pPr>
                      <a:r>
                        <a:rPr lang="ro-RO" sz="1100" dirty="0">
                          <a:solidFill>
                            <a:srgbClr val="0070C0"/>
                          </a:solidFill>
                          <a:effectLst/>
                          <a:latin typeface="+mn-lt"/>
                          <a:ea typeface="Times New Roman" panose="02020603050405020304" pitchFamily="18" charset="0"/>
                          <a:cs typeface="TimesRomanR"/>
                        </a:rPr>
                        <a:t>heil_robert2008@yahoo.com</a:t>
                      </a:r>
                      <a:endParaRPr lang="en-US" sz="1400" dirty="0">
                        <a:solidFill>
                          <a:srgbClr val="0070C0"/>
                        </a:solidFill>
                        <a:effectLst/>
                        <a:latin typeface="+mn-lt"/>
                        <a:ea typeface="Times New Roman" panose="02020603050405020304" pitchFamily="18" charset="0"/>
                        <a:cs typeface="TimesRomanR"/>
                      </a:endParaRPr>
                    </a:p>
                  </a:txBody>
                  <a:tcPr marL="68580" marR="68580" marT="0" marB="0" anchor="ctr"/>
                </a:tc>
                <a:extLst>
                  <a:ext uri="{0D108BD9-81ED-4DB2-BD59-A6C34878D82A}">
                    <a16:rowId xmlns:a16="http://schemas.microsoft.com/office/drawing/2014/main" val="10010"/>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761998" y="1371600"/>
            <a:ext cx="7543802" cy="2133600"/>
          </a:xfrm>
          <a:prstGeom prst="rect">
            <a:avLst/>
          </a:prstGeom>
          <a:ln>
            <a:solidFill>
              <a:schemeClr val="accent1"/>
            </a:solidFill>
          </a:ln>
        </p:spPr>
        <p:txBody>
          <a:bodyPr vert="horz" lIns="91440" tIns="45720" rIns="91440" bIns="45720" rtlCol="0" anchor="t" anchorCtr="0">
            <a:noAutofit/>
          </a:bodyPr>
          <a:lstStyle/>
          <a:p>
            <a:pPr marL="342900" lvl="0" indent="-342900">
              <a:lnSpc>
                <a:spcPct val="90000"/>
              </a:lnSpc>
              <a:spcBef>
                <a:spcPct val="0"/>
              </a:spcBef>
              <a:buFont typeface="Wingdings" panose="05000000000000000000" pitchFamily="2" charset="2"/>
              <a:buChar char="§"/>
            </a:pPr>
            <a:r>
              <a:rPr lang="ro-RO" sz="2000" b="1" dirty="0">
                <a:solidFill>
                  <a:schemeClr val="tx2"/>
                </a:solidFill>
              </a:rPr>
              <a:t>Dosarele/plicurile cu lucrări numerotate sunt predate de către preşedintele </a:t>
            </a:r>
            <a:r>
              <a:rPr lang="ro-RO" sz="2000" b="1" dirty="0" smtClean="0">
                <a:solidFill>
                  <a:schemeClr val="tx2"/>
                </a:solidFill>
              </a:rPr>
              <a:t>CS-EN08 </a:t>
            </a:r>
            <a:r>
              <a:rPr lang="ro-RO" sz="2000" b="1" dirty="0">
                <a:solidFill>
                  <a:schemeClr val="tx2"/>
                </a:solidFill>
              </a:rPr>
              <a:t>profesorilor evaluatori pe bază de proces-verbal de predare-primire. Procesul-verbal conţine data, ora, numele persoanelor care predau/preiau lucrări, disciplina de examen, numărul lucrărilor predate/preluate şi numerele de ordine ale dosarelor/plicurilor</a:t>
            </a:r>
            <a:r>
              <a:rPr lang="ro-RO" sz="2000" b="1" dirty="0" smtClean="0">
                <a:solidFill>
                  <a:schemeClr val="tx2"/>
                </a:solidFill>
              </a:rPr>
              <a:t>.</a:t>
            </a:r>
            <a:endParaRPr kumimoji="0" lang="en-US" sz="2400" i="0" u="none" strike="noStrike" kern="1200" cap="none" spc="0" normalizeH="0" baseline="0" noProof="0" dirty="0">
              <a:ln>
                <a:noFill/>
              </a:ln>
              <a:solidFill>
                <a:schemeClr val="tx2"/>
              </a:solidFill>
              <a:effectLst/>
              <a:uLnTx/>
              <a:uFillTx/>
              <a:latin typeface="+mj-lt"/>
              <a:ea typeface="+mj-ea"/>
              <a:cs typeface="+mj-cs"/>
            </a:endParaRPr>
          </a:p>
        </p:txBody>
      </p:sp>
      <p:sp>
        <p:nvSpPr>
          <p:cNvPr id="4" name="Title 1"/>
          <p:cNvSpPr txBox="1">
            <a:spLocks/>
          </p:cNvSpPr>
          <p:nvPr/>
        </p:nvSpPr>
        <p:spPr>
          <a:xfrm>
            <a:off x="820288" y="655638"/>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sz="2000" b="1" dirty="0" smtClean="0">
                <a:solidFill>
                  <a:srgbClr val="7030A0"/>
                </a:solidFill>
              </a:rPr>
              <a:t>Instruirea evaluatorilor</a:t>
            </a:r>
            <a:endParaRPr lang="en-US" sz="2000" b="1" dirty="0">
              <a:solidFill>
                <a:srgbClr val="7030A0"/>
              </a:solidFill>
            </a:endParaRPr>
          </a:p>
        </p:txBody>
      </p:sp>
      <p:sp>
        <p:nvSpPr>
          <p:cNvPr id="6" name="Title 1"/>
          <p:cNvSpPr>
            <a:spLocks noGrp="1"/>
          </p:cNvSpPr>
          <p:nvPr>
            <p:ph type="title"/>
          </p:nvPr>
        </p:nvSpPr>
        <p:spPr>
          <a:xfrm>
            <a:off x="755778" y="3657600"/>
            <a:ext cx="7543802" cy="2667000"/>
          </a:xfrm>
          <a:ln>
            <a:solidFill>
              <a:schemeClr val="accent1"/>
            </a:solidFill>
          </a:ln>
        </p:spPr>
        <p:txBody>
          <a:bodyPr anchor="t" anchorCtr="0">
            <a:noAutofit/>
          </a:bodyPr>
          <a:lstStyle/>
          <a:p>
            <a:pPr marL="342900" lvl="0" indent="-342900">
              <a:buFont typeface="Wingdings" panose="05000000000000000000" pitchFamily="2" charset="2"/>
              <a:buChar char="§"/>
            </a:pPr>
            <a:r>
              <a:rPr lang="ro-RO" sz="1800" b="1" dirty="0">
                <a:solidFill>
                  <a:schemeClr val="tx2"/>
                </a:solidFill>
              </a:rPr>
              <a:t>Evaluarea lucrărilor scrise din fiecare pachet se efectuează în cadrul în cadrul sediului </a:t>
            </a:r>
            <a:r>
              <a:rPr lang="ro-RO" sz="1800" b="1" dirty="0" smtClean="0">
                <a:solidFill>
                  <a:schemeClr val="tx2"/>
                </a:solidFill>
              </a:rPr>
              <a:t>CS-EN08, </a:t>
            </a:r>
            <a:r>
              <a:rPr lang="ro-RO" sz="1800" b="1" dirty="0">
                <a:solidFill>
                  <a:schemeClr val="tx2"/>
                </a:solidFill>
              </a:rPr>
              <a:t>de către doi profesori evaluatori, </a:t>
            </a:r>
            <a:r>
              <a:rPr lang="ro-RO" sz="1800" b="1" dirty="0">
                <a:solidFill>
                  <a:srgbClr val="FF0000"/>
                </a:solidFill>
              </a:rPr>
              <a:t>care evaluează şi notează, în mod obligatoriu, în săli separate, stabilite de preşedintele </a:t>
            </a:r>
            <a:r>
              <a:rPr lang="ro-RO" sz="1800" b="1" dirty="0" smtClean="0">
                <a:solidFill>
                  <a:srgbClr val="FF0000"/>
                </a:solidFill>
              </a:rPr>
              <a:t>CS-EN08</a:t>
            </a:r>
            <a:r>
              <a:rPr lang="ro-RO" sz="1800" b="1" dirty="0" smtClean="0">
                <a:solidFill>
                  <a:schemeClr val="tx2"/>
                </a:solidFill>
              </a:rPr>
              <a:t>. Schimbarea </a:t>
            </a:r>
            <a:r>
              <a:rPr lang="ro-RO" sz="1800" b="1" dirty="0">
                <a:solidFill>
                  <a:schemeClr val="tx2"/>
                </a:solidFill>
              </a:rPr>
              <a:t>lucrărilor de la primul evaluator la al doilea şi invers se face în prezenţa preşedintelui </a:t>
            </a:r>
            <a:r>
              <a:rPr lang="ro-RO" sz="1800" b="1" dirty="0" smtClean="0">
                <a:solidFill>
                  <a:schemeClr val="tx2"/>
                </a:solidFill>
              </a:rPr>
              <a:t>CS-EN08, </a:t>
            </a:r>
            <a:r>
              <a:rPr lang="ro-RO" sz="1800" b="1" dirty="0">
                <a:solidFill>
                  <a:schemeClr val="tx2"/>
                </a:solidFill>
              </a:rPr>
              <a:t>pe bază de proces-verbal, în care se menţionează: numele şi prenumele evaluatorului, disciplina şi numărul lucrărilor, numărul de ordine ale lucrărilor evaluate, ora şi data</a:t>
            </a:r>
            <a:r>
              <a:rPr lang="ro-RO" sz="1800" b="1" dirty="0" smtClean="0">
                <a:solidFill>
                  <a:schemeClr val="tx2"/>
                </a:solidFill>
              </a:rPr>
              <a:t>.</a:t>
            </a:r>
            <a:endParaRPr lang="en-US" sz="1600"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805670" y="1447800"/>
            <a:ext cx="7543802" cy="1676400"/>
          </a:xfrm>
          <a:prstGeom prst="rect">
            <a:avLst/>
          </a:prstGeom>
          <a:ln>
            <a:solidFill>
              <a:schemeClr val="accent1"/>
            </a:solidFill>
          </a:ln>
        </p:spPr>
        <p:txBody>
          <a:bodyPr vert="horz" lIns="91440" tIns="45720" rIns="91440" bIns="45720" rtlCol="0" anchor="t" anchorCtr="0">
            <a:noAutofit/>
          </a:bodyPr>
          <a:lstStyle/>
          <a:p>
            <a:pPr marL="342900" lvl="0" indent="-342900">
              <a:lnSpc>
                <a:spcPct val="90000"/>
              </a:lnSpc>
              <a:spcBef>
                <a:spcPct val="0"/>
              </a:spcBef>
              <a:buFont typeface="Wingdings" panose="05000000000000000000" pitchFamily="2" charset="2"/>
              <a:buChar char="§"/>
            </a:pPr>
            <a:r>
              <a:rPr lang="ro-RO" b="1" dirty="0">
                <a:solidFill>
                  <a:schemeClr val="tx2"/>
                </a:solidFill>
              </a:rPr>
              <a:t>Lucrările se evaluează şi se notează, respectându-se baremele de evaluare şi de notare, precum şi borderourile-tip realizate de Centrul Naţional de Politici şi Evaluare în Educaţie. Profesorii evaluatori înregistrează, individual, rezultatul evaluării în borderourile de evaluare, fără a face sublinieri sau menţiuni pe lucrări. </a:t>
            </a:r>
            <a:r>
              <a:rPr lang="ro-RO" dirty="0">
                <a:solidFill>
                  <a:schemeClr val="tx2"/>
                </a:solidFill>
              </a:rPr>
              <a:t>[</a:t>
            </a:r>
            <a:r>
              <a:rPr lang="ro-RO" dirty="0" smtClean="0">
                <a:solidFill>
                  <a:schemeClr val="tx2"/>
                </a:solidFill>
              </a:rPr>
              <a:t>P229</a:t>
            </a:r>
            <a:r>
              <a:rPr lang="ro-RO" dirty="0">
                <a:solidFill>
                  <a:schemeClr val="tx2"/>
                </a:solidFill>
              </a:rPr>
              <a:t>, art. </a:t>
            </a:r>
            <a:r>
              <a:rPr lang="ro-RO" dirty="0" smtClean="0">
                <a:solidFill>
                  <a:schemeClr val="tx2"/>
                </a:solidFill>
              </a:rPr>
              <a:t>9; M2023 art. 10 alin. (1), (2)]</a:t>
            </a:r>
            <a:endParaRPr kumimoji="0" lang="en-US" sz="2000" i="0" u="none" strike="noStrike" kern="1200" cap="none" spc="0" normalizeH="0" baseline="0" noProof="0" dirty="0">
              <a:ln>
                <a:noFill/>
              </a:ln>
              <a:solidFill>
                <a:schemeClr val="tx2"/>
              </a:solidFill>
              <a:effectLst/>
              <a:uLnTx/>
              <a:uFillTx/>
              <a:latin typeface="+mj-lt"/>
              <a:ea typeface="+mj-ea"/>
              <a:cs typeface="+mj-cs"/>
            </a:endParaRPr>
          </a:p>
        </p:txBody>
      </p:sp>
      <p:sp>
        <p:nvSpPr>
          <p:cNvPr id="4" name="Title 1"/>
          <p:cNvSpPr txBox="1">
            <a:spLocks/>
          </p:cNvSpPr>
          <p:nvPr/>
        </p:nvSpPr>
        <p:spPr>
          <a:xfrm>
            <a:off x="805670" y="655638"/>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sz="2000" b="1" dirty="0" smtClean="0">
                <a:solidFill>
                  <a:srgbClr val="7030A0"/>
                </a:solidFill>
              </a:rPr>
              <a:t>Instruirea evaluatorilor</a:t>
            </a:r>
            <a:endParaRPr lang="en-US" sz="2000" b="1" dirty="0">
              <a:solidFill>
                <a:srgbClr val="7030A0"/>
              </a:solidFill>
            </a:endParaRPr>
          </a:p>
        </p:txBody>
      </p:sp>
      <p:sp>
        <p:nvSpPr>
          <p:cNvPr id="6" name="Title 1"/>
          <p:cNvSpPr txBox="1">
            <a:spLocks/>
          </p:cNvSpPr>
          <p:nvPr/>
        </p:nvSpPr>
        <p:spPr>
          <a:xfrm>
            <a:off x="805670" y="3352800"/>
            <a:ext cx="7543802" cy="1905000"/>
          </a:xfrm>
          <a:prstGeom prst="rect">
            <a:avLst/>
          </a:prstGeom>
          <a:ln>
            <a:solidFill>
              <a:schemeClr val="accent1"/>
            </a:solidFill>
          </a:ln>
        </p:spPr>
        <p:txBody>
          <a:bodyPr vert="horz" lIns="91440" tIns="45720" rIns="91440" bIns="45720" rtlCol="0" anchor="t" anchorCtr="0">
            <a:noAutofit/>
          </a:bodyPr>
          <a:lstStyle/>
          <a:p>
            <a:pPr marL="342900" lvl="0" indent="-342900">
              <a:lnSpc>
                <a:spcPct val="90000"/>
              </a:lnSpc>
              <a:spcBef>
                <a:spcPct val="0"/>
              </a:spcBef>
              <a:buFont typeface="Wingdings" panose="05000000000000000000" pitchFamily="2" charset="2"/>
              <a:buChar char="§"/>
            </a:pPr>
            <a:r>
              <a:rPr lang="ro-RO" b="1" dirty="0">
                <a:solidFill>
                  <a:schemeClr val="tx2"/>
                </a:solidFill>
              </a:rPr>
              <a:t>În procesul de evaluare iniţială a lucrărilor scrise şi de rezolvare a contestaţiilor, după validarea finalizării evaluării de către cei doi profesori evaluatori, în cazul în care diferenţa dintre notele celor doi evaluatori este mai mică sau egală cu 1 (un) punct, este calculată nota finală, ca medie aritmetică cu două zecimale a notelor acordate de evaluatori, fără rotunjire, fiind înregistrată în </a:t>
            </a:r>
            <a:r>
              <a:rPr lang="ro-RO" b="1" dirty="0" smtClean="0">
                <a:solidFill>
                  <a:schemeClr val="tx2"/>
                </a:solidFill>
              </a:rPr>
              <a:t>SIIIR. </a:t>
            </a:r>
            <a:r>
              <a:rPr lang="ro-RO" dirty="0">
                <a:solidFill>
                  <a:schemeClr val="tx2"/>
                </a:solidFill>
              </a:rPr>
              <a:t>[</a:t>
            </a:r>
            <a:r>
              <a:rPr lang="ro-RO" dirty="0" smtClean="0">
                <a:solidFill>
                  <a:schemeClr val="tx2"/>
                </a:solidFill>
              </a:rPr>
              <a:t>M2023, </a:t>
            </a:r>
            <a:r>
              <a:rPr lang="ro-RO" dirty="0">
                <a:solidFill>
                  <a:schemeClr val="tx2"/>
                </a:solidFill>
              </a:rPr>
              <a:t>art. 10 alin. (1)]</a:t>
            </a:r>
            <a:endParaRPr kumimoji="0" lang="en-US" sz="200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62000" y="1447800"/>
            <a:ext cx="7543802" cy="4800600"/>
          </a:xfrm>
          <a:prstGeom prst="rect">
            <a:avLst/>
          </a:prstGeom>
          <a:ln>
            <a:solidFill>
              <a:schemeClr val="accent1"/>
            </a:solidFill>
          </a:ln>
        </p:spPr>
        <p:txBody>
          <a:bodyPr vert="horz" lIns="91440" tIns="45720" rIns="91440" bIns="45720" rtlCol="0" anchor="t" anchorCtr="0">
            <a:noAutofit/>
          </a:bodyPr>
          <a:lstStyle/>
          <a:p>
            <a:pPr marL="342900" lvl="0" indent="-342900">
              <a:lnSpc>
                <a:spcPct val="90000"/>
              </a:lnSpc>
              <a:spcBef>
                <a:spcPct val="0"/>
              </a:spcBef>
              <a:buFont typeface="Wingdings" panose="05000000000000000000" pitchFamily="2" charset="2"/>
              <a:buChar char="§"/>
            </a:pPr>
            <a:r>
              <a:rPr lang="ro-RO" sz="2000" b="1" dirty="0">
                <a:solidFill>
                  <a:schemeClr val="tx2"/>
                </a:solidFill>
              </a:rPr>
              <a:t>După încheierea activităţii de evaluare de către ambii profesori evaluatori, borderourile întocmite şi semnate de fiecare profesor evaluator în parte sunt comparate de preşedintele </a:t>
            </a:r>
            <a:r>
              <a:rPr lang="ro-RO" sz="2000" b="1" dirty="0" smtClean="0">
                <a:solidFill>
                  <a:schemeClr val="tx2"/>
                </a:solidFill>
              </a:rPr>
              <a:t>CS-EN08. </a:t>
            </a:r>
            <a:r>
              <a:rPr lang="ro-RO" sz="2000" b="1" dirty="0">
                <a:solidFill>
                  <a:srgbClr val="FF0000"/>
                </a:solidFill>
              </a:rPr>
              <a:t>După ce preşedintele </a:t>
            </a:r>
            <a:r>
              <a:rPr lang="ro-RO" sz="2000" b="1" dirty="0" smtClean="0">
                <a:solidFill>
                  <a:srgbClr val="FF0000"/>
                </a:solidFill>
              </a:rPr>
              <a:t>CS-EN08 </a:t>
            </a:r>
            <a:r>
              <a:rPr lang="ro-RO" sz="2000" b="1" dirty="0">
                <a:solidFill>
                  <a:srgbClr val="FF0000"/>
                </a:solidFill>
              </a:rPr>
              <a:t>se asigură că diferenţa dintre cei doi profesori evaluatori este mai mică sau egală cu 1 (un) punct</a:t>
            </a:r>
            <a:r>
              <a:rPr lang="ro-RO" sz="2000" b="1" dirty="0">
                <a:solidFill>
                  <a:schemeClr val="tx2"/>
                </a:solidFill>
              </a:rPr>
              <a:t>, </a:t>
            </a:r>
            <a:r>
              <a:rPr lang="ro-RO" sz="2000" b="1" dirty="0">
                <a:solidFill>
                  <a:srgbClr val="7030A0"/>
                </a:solidFill>
              </a:rPr>
              <a:t>profesorii evaluatori trec notele obţinute pe fiecare lucrare, cu cerneală roşie şi se asigură de concordanţa notelor transcrise cu cele din borderourile individuale şi semnează</a:t>
            </a:r>
            <a:r>
              <a:rPr lang="ro-RO" sz="2000" b="1" dirty="0">
                <a:solidFill>
                  <a:schemeClr val="tx2"/>
                </a:solidFill>
              </a:rPr>
              <a:t>. </a:t>
            </a:r>
            <a:r>
              <a:rPr lang="ro-RO" sz="2000" b="1" dirty="0">
                <a:solidFill>
                  <a:srgbClr val="0070C0"/>
                </a:solidFill>
              </a:rPr>
              <a:t>Preşedintele </a:t>
            </a:r>
            <a:r>
              <a:rPr lang="ro-RO" sz="2000" b="1" dirty="0" smtClean="0">
                <a:solidFill>
                  <a:srgbClr val="0070C0"/>
                </a:solidFill>
              </a:rPr>
              <a:t>CS-EN08, </a:t>
            </a:r>
            <a:r>
              <a:rPr lang="ro-RO" sz="2000" b="1" dirty="0">
                <a:solidFill>
                  <a:srgbClr val="0070C0"/>
                </a:solidFill>
              </a:rPr>
              <a:t>în prezenţa profesorilor evaluatori, calculează media aritmetică cu două zecimale, fără rotunjire, a notelor acordate de aceştia, o trece pe lucrare şi semnează</a:t>
            </a:r>
            <a:r>
              <a:rPr lang="ro-RO" sz="2000" b="1" dirty="0">
                <a:solidFill>
                  <a:schemeClr val="tx2"/>
                </a:solidFill>
              </a:rPr>
              <a:t>. Aceasta reprezintă nota finală la evaluare conform art. 10 alin. (1) din </a:t>
            </a:r>
            <a:r>
              <a:rPr lang="ro-RO" sz="2000" b="1" dirty="0" smtClean="0">
                <a:solidFill>
                  <a:schemeClr val="tx2"/>
                </a:solidFill>
              </a:rPr>
              <a:t>M2023.</a:t>
            </a:r>
            <a:r>
              <a:rPr lang="ro-RO" sz="2000" dirty="0" smtClean="0">
                <a:solidFill>
                  <a:schemeClr val="tx2"/>
                </a:solidFill>
              </a:rPr>
              <a:t> </a:t>
            </a:r>
            <a:r>
              <a:rPr lang="ro-RO" sz="2000" dirty="0">
                <a:solidFill>
                  <a:schemeClr val="tx2"/>
                </a:solidFill>
              </a:rPr>
              <a:t>[</a:t>
            </a:r>
            <a:r>
              <a:rPr lang="ro-RO" sz="2000" dirty="0" smtClean="0">
                <a:solidFill>
                  <a:schemeClr val="tx2"/>
                </a:solidFill>
              </a:rPr>
              <a:t>P229</a:t>
            </a:r>
            <a:r>
              <a:rPr lang="ro-RO" sz="2000" dirty="0">
                <a:solidFill>
                  <a:schemeClr val="tx2"/>
                </a:solidFill>
              </a:rPr>
              <a:t>, art. </a:t>
            </a:r>
            <a:r>
              <a:rPr lang="ro-RO" sz="2000" dirty="0" smtClean="0">
                <a:solidFill>
                  <a:schemeClr val="tx2"/>
                </a:solidFill>
              </a:rPr>
              <a:t>11]</a:t>
            </a:r>
            <a:endParaRPr kumimoji="0" lang="en-US" sz="2400" i="0" u="none" strike="noStrike" kern="1200" cap="none" spc="0" normalizeH="0" baseline="0" noProof="0" dirty="0">
              <a:ln>
                <a:noFill/>
              </a:ln>
              <a:solidFill>
                <a:schemeClr val="tx2"/>
              </a:solidFill>
              <a:effectLst/>
              <a:uLnTx/>
              <a:uFillTx/>
              <a:latin typeface="+mj-lt"/>
              <a:ea typeface="+mj-ea"/>
              <a:cs typeface="+mj-cs"/>
            </a:endParaRPr>
          </a:p>
        </p:txBody>
      </p:sp>
      <p:sp>
        <p:nvSpPr>
          <p:cNvPr id="6" name="Title 1"/>
          <p:cNvSpPr txBox="1">
            <a:spLocks/>
          </p:cNvSpPr>
          <p:nvPr/>
        </p:nvSpPr>
        <p:spPr>
          <a:xfrm>
            <a:off x="820288" y="655638"/>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sz="2000" b="1" dirty="0" smtClean="0">
                <a:solidFill>
                  <a:srgbClr val="7030A0"/>
                </a:solidFill>
              </a:rPr>
              <a:t>Instruirea evaluatorilor</a:t>
            </a:r>
            <a:endParaRPr lang="en-US" sz="2000" b="1" dirty="0">
              <a:solidFill>
                <a:srgbClr val="7030A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8200" y="1480996"/>
            <a:ext cx="7543802" cy="4386404"/>
          </a:xfrm>
          <a:prstGeom prst="rect">
            <a:avLst/>
          </a:prstGeom>
          <a:ln>
            <a:solidFill>
              <a:schemeClr val="accent1"/>
            </a:solidFill>
          </a:ln>
        </p:spPr>
        <p:txBody>
          <a:bodyPr vert="horz" lIns="91440" tIns="45720" rIns="91440" bIns="45720" rtlCol="0" anchor="t" anchorCtr="0">
            <a:noAutofit/>
          </a:bodyPr>
          <a:lstStyle/>
          <a:p>
            <a:pPr marL="342900" lvl="0" indent="-342900">
              <a:lnSpc>
                <a:spcPct val="90000"/>
              </a:lnSpc>
              <a:spcBef>
                <a:spcPct val="0"/>
              </a:spcBef>
              <a:buFont typeface="Wingdings" panose="05000000000000000000" pitchFamily="2" charset="2"/>
              <a:buChar char="§"/>
            </a:pPr>
            <a:r>
              <a:rPr lang="ro-RO" sz="2200" b="1" dirty="0">
                <a:solidFill>
                  <a:schemeClr val="tx2"/>
                </a:solidFill>
              </a:rPr>
              <a:t>Zilnic, la finalul activităţii de evaluare şi notare, dosarele/plicurile cu pachetele de lucrări şi borderourile individuale de evaluare şi notare se predau preşedintelui </a:t>
            </a:r>
            <a:r>
              <a:rPr lang="ro-RO" sz="2200" b="1" dirty="0" smtClean="0">
                <a:solidFill>
                  <a:schemeClr val="tx2"/>
                </a:solidFill>
              </a:rPr>
              <a:t>CS-EN08 </a:t>
            </a:r>
            <a:r>
              <a:rPr lang="ro-RO" sz="2200" b="1" dirty="0">
                <a:solidFill>
                  <a:schemeClr val="tx2"/>
                </a:solidFill>
              </a:rPr>
              <a:t>pe bază de proces-verbal similar celui de la punctul precedent şi sunt păstrate un dulapurile metalice, închise şi sigilate cu ştampila </a:t>
            </a:r>
            <a:r>
              <a:rPr lang="ro-RO" sz="2200" b="1" dirty="0" smtClean="0">
                <a:solidFill>
                  <a:schemeClr val="tx2"/>
                </a:solidFill>
              </a:rPr>
              <a:t>UPJ. </a:t>
            </a:r>
            <a:r>
              <a:rPr lang="ro-RO" sz="2200" b="1" dirty="0">
                <a:solidFill>
                  <a:schemeClr val="tx2"/>
                </a:solidFill>
              </a:rPr>
              <a:t>Procesele-verbale fac parte din documentele de examen şi se păstrează în acelaşi regim ca lucrările scrise. Ştampila </a:t>
            </a:r>
            <a:r>
              <a:rPr lang="ro-RO" sz="2200" b="1" dirty="0" smtClean="0">
                <a:solidFill>
                  <a:schemeClr val="tx2"/>
                </a:solidFill>
              </a:rPr>
              <a:t>UPJ </a:t>
            </a:r>
            <a:r>
              <a:rPr lang="ro-RO" sz="2200" b="1" dirty="0">
                <a:solidFill>
                  <a:schemeClr val="tx2"/>
                </a:solidFill>
              </a:rPr>
              <a:t>şi cheile de la fişetele, în care sunt depozitate lucrările scrise şi celelalte documente </a:t>
            </a:r>
            <a:r>
              <a:rPr lang="ro-RO" sz="2200" b="1" dirty="0" smtClean="0">
                <a:solidFill>
                  <a:schemeClr val="tx2"/>
                </a:solidFill>
              </a:rPr>
              <a:t>ale S-EN08</a:t>
            </a:r>
            <a:r>
              <a:rPr lang="ro-RO" sz="2200" b="1" dirty="0">
                <a:solidFill>
                  <a:schemeClr val="tx2"/>
                </a:solidFill>
              </a:rPr>
              <a:t>, vor fi păstrate, separat, de către preşedintele </a:t>
            </a:r>
            <a:r>
              <a:rPr lang="ro-RO" sz="2200" b="1" dirty="0" smtClean="0">
                <a:solidFill>
                  <a:schemeClr val="tx2"/>
                </a:solidFill>
              </a:rPr>
              <a:t>CS-EN08 </a:t>
            </a:r>
            <a:r>
              <a:rPr lang="ro-RO" sz="2200" b="1" dirty="0">
                <a:solidFill>
                  <a:schemeClr val="tx2"/>
                </a:solidFill>
              </a:rPr>
              <a:t>şi de un membru al acesteia</a:t>
            </a:r>
            <a:r>
              <a:rPr lang="ro-RO" sz="2200" b="1" dirty="0" smtClean="0">
                <a:solidFill>
                  <a:schemeClr val="tx2"/>
                </a:solidFill>
              </a:rPr>
              <a:t>.</a:t>
            </a:r>
            <a:endParaRPr kumimoji="0" lang="en-US" sz="2200" i="0" u="none" strike="noStrike" kern="1200" cap="none" spc="0" normalizeH="0" baseline="0" noProof="0" dirty="0">
              <a:ln>
                <a:noFill/>
              </a:ln>
              <a:solidFill>
                <a:schemeClr val="tx2"/>
              </a:solidFill>
              <a:effectLst/>
              <a:uLnTx/>
              <a:uFillTx/>
              <a:latin typeface="+mj-lt"/>
              <a:ea typeface="+mj-ea"/>
              <a:cs typeface="+mj-cs"/>
            </a:endParaRPr>
          </a:p>
        </p:txBody>
      </p:sp>
      <p:sp>
        <p:nvSpPr>
          <p:cNvPr id="6" name="Title 1"/>
          <p:cNvSpPr txBox="1">
            <a:spLocks/>
          </p:cNvSpPr>
          <p:nvPr/>
        </p:nvSpPr>
        <p:spPr>
          <a:xfrm>
            <a:off x="820288" y="655638"/>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sz="2000" b="1" dirty="0" smtClean="0">
                <a:solidFill>
                  <a:srgbClr val="7030A0"/>
                </a:solidFill>
              </a:rPr>
              <a:t>Instruirea evaluatorilor</a:t>
            </a:r>
            <a:endParaRPr lang="en-US" sz="2000" b="1" dirty="0">
              <a:solidFill>
                <a:srgbClr val="7030A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533400"/>
            <a:ext cx="7485512" cy="639762"/>
          </a:xfrm>
        </p:spPr>
        <p:txBody>
          <a:bodyPr>
            <a:normAutofit/>
          </a:bodyPr>
          <a:lstStyle/>
          <a:p>
            <a:r>
              <a:rPr lang="ro-RO" sz="2000" b="1" dirty="0" smtClean="0">
                <a:solidFill>
                  <a:schemeClr val="tx2"/>
                </a:solidFill>
              </a:rPr>
              <a:t>Întocmit,</a:t>
            </a:r>
            <a:endParaRPr lang="en-US" sz="2000" b="1" dirty="0">
              <a:solidFill>
                <a:schemeClr val="tx2"/>
              </a:solidFill>
            </a:endParaRPr>
          </a:p>
        </p:txBody>
      </p:sp>
      <p:sp>
        <p:nvSpPr>
          <p:cNvPr id="3" name="Content Placeholder 2"/>
          <p:cNvSpPr>
            <a:spLocks noGrp="1"/>
          </p:cNvSpPr>
          <p:nvPr>
            <p:ph idx="1"/>
          </p:nvPr>
        </p:nvSpPr>
        <p:spPr/>
        <p:txBody>
          <a:bodyPr>
            <a:normAutofit/>
          </a:bodyPr>
          <a:lstStyle/>
          <a:p>
            <a:r>
              <a:rPr lang="ro-RO" sz="2000" b="1" dirty="0" smtClean="0">
                <a:solidFill>
                  <a:srgbClr val="7030A0"/>
                </a:solidFill>
              </a:rPr>
              <a:t>Simularea Evaluării Naţionale </a:t>
            </a:r>
            <a:r>
              <a:rPr lang="ro-RO" sz="2000" b="1" dirty="0">
                <a:solidFill>
                  <a:srgbClr val="7030A0"/>
                </a:solidFill>
              </a:rPr>
              <a:t>la clasa a VIII-a, Sesiunea </a:t>
            </a:r>
            <a:r>
              <a:rPr lang="ro-RO" sz="2000" b="1" dirty="0" smtClean="0">
                <a:solidFill>
                  <a:srgbClr val="7030A0"/>
                </a:solidFill>
              </a:rPr>
              <a:t>martie 2023</a:t>
            </a:r>
            <a:endParaRPr lang="ro-RO" sz="2000" b="1" dirty="0">
              <a:solidFill>
                <a:srgbClr val="7030A0"/>
              </a:solidFill>
            </a:endParaRPr>
          </a:p>
          <a:p>
            <a:r>
              <a:rPr lang="ro-RO" sz="2000" b="1" dirty="0" smtClean="0">
                <a:solidFill>
                  <a:schemeClr val="tx2"/>
                </a:solidFill>
              </a:rPr>
              <a:t>Pop Mihai-Cosmin – IŞG </a:t>
            </a:r>
            <a:br>
              <a:rPr lang="ro-RO" sz="2000" b="1" dirty="0" smtClean="0">
                <a:solidFill>
                  <a:schemeClr val="tx2"/>
                </a:solidFill>
              </a:rPr>
            </a:br>
            <a:r>
              <a:rPr lang="ro-RO" sz="2000" b="1" dirty="0" smtClean="0">
                <a:solidFill>
                  <a:schemeClr val="tx2"/>
                </a:solidFill>
              </a:rPr>
              <a:t>Muntean Ioan – IŞGA, preşedintele comisiei judeţene</a:t>
            </a:r>
          </a:p>
          <a:p>
            <a:r>
              <a:rPr lang="ro-RO" sz="2000" dirty="0" smtClean="0">
                <a:solidFill>
                  <a:schemeClr val="tx2"/>
                </a:solidFill>
              </a:rPr>
              <a:t>Coroiu Mircea-Dumitru (autor material), Vank Mircea-Ioan, Pop Vasile-Graţian, Sabău Adrian-Vasile, Cosma Cornelia-Simona, Lapsanszki Edith, Miculaiciuc halena – IŞ </a:t>
            </a:r>
            <a:br>
              <a:rPr lang="ro-RO" sz="2000" dirty="0" smtClean="0">
                <a:solidFill>
                  <a:schemeClr val="tx2"/>
                </a:solidFill>
              </a:rPr>
            </a:br>
            <a:r>
              <a:rPr lang="ro-RO" sz="2000" dirty="0" smtClean="0">
                <a:solidFill>
                  <a:schemeClr val="tx2"/>
                </a:solidFill>
              </a:rPr>
              <a:t>Dancu-Cherecheş Liliana-Gretta, Heil Robert-Iosif – Inf </a:t>
            </a:r>
          </a:p>
          <a:p>
            <a:r>
              <a:rPr lang="ro-RO" sz="2000" b="1" dirty="0" smtClean="0">
                <a:solidFill>
                  <a:srgbClr val="FF0000"/>
                </a:solidFill>
              </a:rPr>
              <a:t>SUCCES TUTUROR!</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609600"/>
            <a:ext cx="7485512" cy="563562"/>
          </a:xfrm>
        </p:spPr>
        <p:txBody>
          <a:bodyPr/>
          <a:lstStyle/>
          <a:p>
            <a:r>
              <a:rPr lang="ro-RO" b="1" dirty="0" smtClean="0">
                <a:solidFill>
                  <a:schemeClr val="tx2"/>
                </a:solidFill>
              </a:rPr>
              <a:t>Instruirea comisiilor din CS-EN08</a:t>
            </a:r>
            <a:endParaRPr lang="en-US" b="1" dirty="0">
              <a:solidFill>
                <a:schemeClr val="tx2"/>
              </a:solidFill>
            </a:endParaRPr>
          </a:p>
        </p:txBody>
      </p:sp>
      <p:sp>
        <p:nvSpPr>
          <p:cNvPr id="3" name="Content Placeholder 2"/>
          <p:cNvSpPr>
            <a:spLocks noGrp="1"/>
          </p:cNvSpPr>
          <p:nvPr>
            <p:ph idx="1"/>
          </p:nvPr>
        </p:nvSpPr>
        <p:spPr/>
        <p:txBody>
          <a:bodyPr>
            <a:noAutofit/>
          </a:bodyPr>
          <a:lstStyle/>
          <a:p>
            <a:r>
              <a:rPr lang="ro-RO" sz="1800" b="1" dirty="0" smtClean="0">
                <a:solidFill>
                  <a:schemeClr val="tx2"/>
                </a:solidFill>
              </a:rPr>
              <a:t>Fiecare CS-EN08 va avea la dispoziţie un registru al S &amp; EN08 (pus la dispoziţie de UPJ – poate fi şi un caiet), </a:t>
            </a:r>
            <a:r>
              <a:rPr lang="ro-RO" sz="1800" b="1" dirty="0" smtClean="0">
                <a:solidFill>
                  <a:srgbClr val="00B050"/>
                </a:solidFill>
              </a:rPr>
              <a:t>unde vor înregistra toate documentele comisiei. Înainte de utilizare, se va înregistra în Registrul de I/O al UPJ; în plus, fiecare pagină a registrului se va numerota, iar la finele registrului se va întocmi un PV ce va conţine scopul deschiderii, numărul de pagini şi semnăturile preşedintelui şi a D-UPJ. În cazul în care D-UPJ este preşedintele comisiei, în locul preşedintelui va semna secretarul comisiei – acest PV. Îl veţi folosi şi la examenul real.</a:t>
            </a:r>
          </a:p>
          <a:p>
            <a:r>
              <a:rPr lang="ro-RO" sz="1800" b="1" dirty="0" smtClean="0">
                <a:solidFill>
                  <a:srgbClr val="FF0000"/>
                </a:solidFill>
              </a:rPr>
              <a:t>Atenţie sporită!</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8911" y="1447800"/>
            <a:ext cx="7543800" cy="1447800"/>
          </a:xfrm>
          <a:ln>
            <a:solidFill>
              <a:schemeClr val="accent1"/>
            </a:solidFill>
          </a:ln>
        </p:spPr>
        <p:txBody>
          <a:bodyPr>
            <a:normAutofit/>
          </a:bodyPr>
          <a:lstStyle/>
          <a:p>
            <a:pPr>
              <a:lnSpc>
                <a:spcPct val="105000"/>
              </a:lnSpc>
            </a:pPr>
            <a:r>
              <a:rPr lang="ro-RO" sz="2000" b="1" dirty="0" smtClean="0">
                <a:solidFill>
                  <a:schemeClr val="tx2"/>
                </a:solidFill>
              </a:rPr>
              <a:t>Tot ceea ce comunicăm directorilor pe </a:t>
            </a:r>
            <a:r>
              <a:rPr lang="ro-RO" sz="2000" b="1" dirty="0" smtClean="0">
                <a:solidFill>
                  <a:srgbClr val="7030A0"/>
                </a:solidFill>
              </a:rPr>
              <a:t>WhatsApp “Manageri şcolari 2022” </a:t>
            </a:r>
            <a:r>
              <a:rPr lang="ro-RO" sz="2000" b="1" dirty="0" smtClean="0">
                <a:solidFill>
                  <a:schemeClr val="tx2"/>
                </a:solidFill>
              </a:rPr>
              <a:t>trebuie transmis de către aceştia – </a:t>
            </a:r>
            <a:r>
              <a:rPr lang="ro-RO" sz="2000" b="1" dirty="0" smtClean="0">
                <a:solidFill>
                  <a:srgbClr val="FF0000"/>
                </a:solidFill>
              </a:rPr>
              <a:t>ÎN REGIM DE URGENŢĂ </a:t>
            </a:r>
            <a:r>
              <a:rPr lang="ro-RO" sz="2000" b="1" dirty="0" smtClean="0">
                <a:solidFill>
                  <a:schemeClr val="tx2"/>
                </a:solidFill>
              </a:rPr>
              <a:t>– preşedinţilor nominalizaţi, în cazul în care preşedinţii CS-EN08 </a:t>
            </a:r>
            <a:r>
              <a:rPr lang="ro-RO" sz="2000" b="1" dirty="0">
                <a:solidFill>
                  <a:schemeClr val="tx2"/>
                </a:solidFill>
              </a:rPr>
              <a:t>nu </a:t>
            </a:r>
            <a:r>
              <a:rPr lang="ro-RO" sz="2000" b="1" dirty="0" smtClean="0">
                <a:solidFill>
                  <a:schemeClr val="tx2"/>
                </a:solidFill>
              </a:rPr>
              <a:t>sunt şi D-UPJ.</a:t>
            </a:r>
          </a:p>
        </p:txBody>
      </p:sp>
      <p:sp>
        <p:nvSpPr>
          <p:cNvPr id="4" name="Title 1"/>
          <p:cNvSpPr>
            <a:spLocks noGrp="1"/>
          </p:cNvSpPr>
          <p:nvPr>
            <p:ph type="title"/>
          </p:nvPr>
        </p:nvSpPr>
        <p:spPr>
          <a:xfrm>
            <a:off x="828675" y="685800"/>
            <a:ext cx="7485512" cy="487362"/>
          </a:xfrm>
        </p:spPr>
        <p:txBody>
          <a:bodyPr/>
          <a:lstStyle/>
          <a:p>
            <a:r>
              <a:rPr lang="ro-RO" b="1" dirty="0" smtClean="0">
                <a:solidFill>
                  <a:schemeClr val="tx2"/>
                </a:solidFill>
              </a:rPr>
              <a:t>Comunicare rapidă</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532" y="1524000"/>
            <a:ext cx="7700867" cy="1219200"/>
          </a:xfrm>
          <a:ln>
            <a:solidFill>
              <a:schemeClr val="accent1"/>
            </a:solidFill>
          </a:ln>
        </p:spPr>
        <p:txBody>
          <a:bodyPr anchor="t" anchorCtr="0">
            <a:noAutofit/>
          </a:bodyPr>
          <a:lstStyle/>
          <a:p>
            <a:pPr marL="342900" indent="-342900">
              <a:buFont typeface="Wingdings" panose="05000000000000000000" pitchFamily="2" charset="2"/>
              <a:buChar char="§"/>
            </a:pPr>
            <a:r>
              <a:rPr lang="ro-RO" sz="1900" b="1" dirty="0">
                <a:solidFill>
                  <a:schemeClr val="tx2"/>
                </a:solidFill>
              </a:rPr>
              <a:t>Preşedintele, secretarul, membrii şi asistenţii sunt cadre didactice care </a:t>
            </a:r>
            <a:r>
              <a:rPr lang="ro-RO" sz="1900" b="1" dirty="0">
                <a:solidFill>
                  <a:srgbClr val="FF0000"/>
                </a:solidFill>
              </a:rPr>
              <a:t>nu au </a:t>
            </a:r>
            <a:r>
              <a:rPr lang="ro-RO" sz="1900" b="1" dirty="0">
                <a:solidFill>
                  <a:schemeClr val="tx2"/>
                </a:solidFill>
              </a:rPr>
              <a:t>rude sau afini până la gradul al IV-lea inclusiv, printre candidaţii care participă </a:t>
            </a:r>
            <a:r>
              <a:rPr lang="ro-RO" sz="1900" b="1" dirty="0" smtClean="0">
                <a:solidFill>
                  <a:schemeClr val="tx2"/>
                </a:solidFill>
              </a:rPr>
              <a:t>la S&amp;EN08</a:t>
            </a:r>
            <a:r>
              <a:rPr lang="ro-RO" sz="1900" b="1" dirty="0">
                <a:solidFill>
                  <a:schemeClr val="tx2"/>
                </a:solidFill>
              </a:rPr>
              <a:t>, provenind, de regulă, din UPJ. </a:t>
            </a:r>
            <a:r>
              <a:rPr lang="ro-RO" sz="1900" dirty="0">
                <a:solidFill>
                  <a:schemeClr val="tx2"/>
                </a:solidFill>
              </a:rPr>
              <a:t>[M2010, art. 10 alin. (3); M2022, art. 6 alin. (3)]</a:t>
            </a:r>
          </a:p>
        </p:txBody>
      </p:sp>
      <p:sp>
        <p:nvSpPr>
          <p:cNvPr id="5" name="Title 1"/>
          <p:cNvSpPr txBox="1">
            <a:spLocks/>
          </p:cNvSpPr>
          <p:nvPr/>
        </p:nvSpPr>
        <p:spPr>
          <a:xfrm>
            <a:off x="833533" y="2819400"/>
            <a:ext cx="7700866" cy="1295400"/>
          </a:xfrm>
          <a:prstGeom prst="rect">
            <a:avLst/>
          </a:prstGeom>
          <a:ln>
            <a:solidFill>
              <a:schemeClr val="accent1"/>
            </a:solidFill>
          </a:ln>
        </p:spPr>
        <p:txBody>
          <a:bodyPr vert="horz" lIns="91440" tIns="45720" rIns="91440" bIns="45720" rtlCol="0" anchor="t" anchorCtr="0">
            <a:noAutofit/>
          </a:bodyPr>
          <a:lstStyle/>
          <a:p>
            <a:pPr marL="233363" indent="-233363">
              <a:buFont typeface="Wingdings" panose="05000000000000000000" pitchFamily="2" charset="2"/>
              <a:buChar char="§"/>
            </a:pPr>
            <a:r>
              <a:rPr lang="ro-RO" sz="2000" b="1" dirty="0">
                <a:solidFill>
                  <a:schemeClr val="tx2"/>
                </a:solidFill>
              </a:rPr>
              <a:t>Nu vor fi nominalizate în comisiile pentru </a:t>
            </a:r>
            <a:r>
              <a:rPr lang="ro-RO" sz="2000" b="1" dirty="0" smtClean="0">
                <a:solidFill>
                  <a:schemeClr val="tx2"/>
                </a:solidFill>
              </a:rPr>
              <a:t>S&amp;EN08 </a:t>
            </a:r>
            <a:r>
              <a:rPr lang="ro-RO" sz="2000" b="1" dirty="0">
                <a:solidFill>
                  <a:schemeClr val="tx2"/>
                </a:solidFill>
              </a:rPr>
              <a:t>persoane care, în sesiunile anterioare ale examenelor naţionale, </a:t>
            </a:r>
            <a:r>
              <a:rPr lang="ro-RO" sz="2000" b="1" dirty="0">
                <a:solidFill>
                  <a:srgbClr val="FF0000"/>
                </a:solidFill>
              </a:rPr>
              <a:t>nu şi-au îndeplinit corespunzător atribuţiile</a:t>
            </a:r>
            <a:r>
              <a:rPr lang="ro-RO" sz="2000" b="1" dirty="0">
                <a:solidFill>
                  <a:schemeClr val="tx2"/>
                </a:solidFill>
              </a:rPr>
              <a:t>, care au săvârşit abateri, respectiv au fost sancţionate. </a:t>
            </a:r>
            <a:r>
              <a:rPr lang="ro-RO" sz="2000" dirty="0">
                <a:solidFill>
                  <a:schemeClr val="tx2"/>
                </a:solidFill>
              </a:rPr>
              <a:t>[</a:t>
            </a:r>
            <a:r>
              <a:rPr lang="ro-RO" sz="2000" dirty="0" smtClean="0">
                <a:solidFill>
                  <a:schemeClr val="tx2"/>
                </a:solidFill>
              </a:rPr>
              <a:t>M2023, </a:t>
            </a:r>
            <a:r>
              <a:rPr lang="ro-RO" sz="2000" dirty="0">
                <a:solidFill>
                  <a:schemeClr val="tx2"/>
                </a:solidFill>
              </a:rPr>
              <a:t>art. 6 alin. (8)]</a:t>
            </a:r>
            <a:endParaRPr kumimoji="0" lang="ro-RO" sz="2000" i="0" u="none" strike="noStrike" kern="1200" cap="none" spc="0" normalizeH="0" baseline="0" dirty="0">
              <a:ln>
                <a:noFill/>
              </a:ln>
              <a:solidFill>
                <a:schemeClr val="tx2"/>
              </a:solidFill>
              <a:effectLst/>
              <a:uLnTx/>
              <a:uFillTx/>
              <a:latin typeface="+mj-lt"/>
              <a:ea typeface="+mj-ea"/>
              <a:cs typeface="+mj-cs"/>
            </a:endParaRPr>
          </a:p>
        </p:txBody>
      </p:sp>
      <p:sp>
        <p:nvSpPr>
          <p:cNvPr id="4" name="Title 1"/>
          <p:cNvSpPr txBox="1">
            <a:spLocks/>
          </p:cNvSpPr>
          <p:nvPr/>
        </p:nvSpPr>
        <p:spPr>
          <a:xfrm>
            <a:off x="838059" y="4221178"/>
            <a:ext cx="7696339" cy="1798622"/>
          </a:xfrm>
          <a:prstGeom prst="rect">
            <a:avLst/>
          </a:prstGeom>
          <a:ln>
            <a:solidFill>
              <a:schemeClr val="accent1"/>
            </a:solidFill>
          </a:ln>
        </p:spPr>
        <p:txBody>
          <a:bodyPr vert="horz" lIns="0" tIns="45720" rIns="0" bIns="45720" rtlCol="0" anchor="t" anchorCtr="0">
            <a:no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pPr marL="342900" indent="-342900">
              <a:buFont typeface="Wingdings" panose="05000000000000000000" pitchFamily="2" charset="2"/>
              <a:buChar char="§"/>
            </a:pPr>
            <a:r>
              <a:rPr lang="ro-RO" sz="2000" b="1" dirty="0" smtClean="0">
                <a:solidFill>
                  <a:schemeClr val="tx2"/>
                </a:solidFill>
              </a:rPr>
              <a:t>Supravegherea audio-video </a:t>
            </a:r>
            <a:r>
              <a:rPr lang="ro-RO" sz="2000" b="1" dirty="0" smtClean="0">
                <a:solidFill>
                  <a:srgbClr val="00B050"/>
                </a:solidFill>
              </a:rPr>
              <a:t>trebuie să fie clară (inclusiv înregistrările)</a:t>
            </a:r>
            <a:r>
              <a:rPr lang="ro-RO" sz="2000" b="1" dirty="0" smtClean="0">
                <a:solidFill>
                  <a:schemeClr val="tx2"/>
                </a:solidFill>
              </a:rPr>
              <a:t>, persoana responsabilă va verifica în prealabil modul de înregistrare. Camera/Camerele </a:t>
            </a:r>
            <a:r>
              <a:rPr lang="ro-RO" sz="2000" b="1" dirty="0" smtClean="0">
                <a:solidFill>
                  <a:srgbClr val="FF0000"/>
                </a:solidFill>
              </a:rPr>
              <a:t>trebuie să acopere </a:t>
            </a:r>
            <a:r>
              <a:rPr lang="ro-RO" sz="2000" b="1" dirty="0" smtClean="0">
                <a:solidFill>
                  <a:schemeClr val="tx2"/>
                </a:solidFill>
              </a:rPr>
              <a:t>toate sălile în care se defăşoară activităţi de examen, toate persoanele din sălile de examen, precum şi uşa de la intrarea în sălile de examen.</a:t>
            </a:r>
            <a:endParaRPr lang="ro-RO" sz="2000" b="1" dirty="0">
              <a:solidFill>
                <a:schemeClr val="tx2"/>
              </a:solidFill>
            </a:endParaRPr>
          </a:p>
        </p:txBody>
      </p:sp>
      <p:sp>
        <p:nvSpPr>
          <p:cNvPr id="6"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8675" y="1447800"/>
            <a:ext cx="7543802" cy="1600200"/>
          </a:xfrm>
          <a:prstGeom prst="rect">
            <a:avLst/>
          </a:prstGeom>
          <a:ln>
            <a:solidFill>
              <a:schemeClr val="accent1"/>
            </a:solidFill>
          </a:ln>
        </p:spPr>
        <p:txBody>
          <a:bodyPr vert="horz" lIns="91440" tIns="45720" rIns="91440" bIns="45720" rtlCol="0" anchor="t" anchorCtr="0">
            <a:noAutofit/>
          </a:bodyPr>
          <a:lstStyle/>
          <a:p>
            <a:pPr marL="342900" indent="-342900">
              <a:buFont typeface="Wingdings" panose="05000000000000000000" pitchFamily="2" charset="2"/>
              <a:buChar char="§"/>
            </a:pPr>
            <a:r>
              <a:rPr lang="ro-RO" sz="2000" b="1" dirty="0" smtClean="0">
                <a:solidFill>
                  <a:schemeClr val="tx2"/>
                </a:solidFill>
              </a:rPr>
              <a:t>Supravegherea audio-video în sala de preluare subiecte/broşuri </a:t>
            </a:r>
            <a:r>
              <a:rPr lang="ro-RO" sz="2000" b="1" dirty="0" smtClean="0">
                <a:solidFill>
                  <a:srgbClr val="FF0000"/>
                </a:solidFill>
              </a:rPr>
              <a:t>trebuie să acopere zona </a:t>
            </a:r>
            <a:r>
              <a:rPr lang="ro-RO" sz="2000" b="1" dirty="0" smtClean="0">
                <a:solidFill>
                  <a:schemeClr val="tx2"/>
                </a:solidFill>
              </a:rPr>
              <a:t>(inclusiv ecranul calculatorului de preluare) de preluare a subiectelor/broşurilor, persoanele din sala de preluare, precum şi uşa de la intrare în sală.</a:t>
            </a:r>
            <a:endParaRPr kumimoji="0" lang="ro-RO" sz="2000" b="1" i="0" u="none" strike="noStrike" kern="1200" cap="none" spc="0" normalizeH="0" baseline="0" dirty="0">
              <a:ln>
                <a:noFill/>
              </a:ln>
              <a:solidFill>
                <a:schemeClr val="tx2"/>
              </a:solidFill>
              <a:effectLst/>
              <a:uLnTx/>
              <a:uFillTx/>
              <a:latin typeface="+mj-lt"/>
              <a:ea typeface="+mj-ea"/>
              <a:cs typeface="+mj-cs"/>
            </a:endParaRPr>
          </a:p>
        </p:txBody>
      </p:sp>
      <p:sp>
        <p:nvSpPr>
          <p:cNvPr id="5" name="Title 1"/>
          <p:cNvSpPr>
            <a:spLocks noGrp="1"/>
          </p:cNvSpPr>
          <p:nvPr>
            <p:ph type="title"/>
          </p:nvPr>
        </p:nvSpPr>
        <p:spPr>
          <a:xfrm>
            <a:off x="838198" y="3200400"/>
            <a:ext cx="7543802" cy="685800"/>
          </a:xfrm>
          <a:ln>
            <a:solidFill>
              <a:schemeClr val="accent1"/>
            </a:solidFill>
          </a:ln>
        </p:spPr>
        <p:txBody>
          <a:bodyPr anchor="t" anchorCtr="0">
            <a:noAutofit/>
          </a:bodyPr>
          <a:lstStyle/>
          <a:p>
            <a:pPr marL="457200" indent="-457200">
              <a:buFont typeface="Wingdings" panose="05000000000000000000" pitchFamily="2" charset="2"/>
              <a:buChar char="§"/>
            </a:pPr>
            <a:r>
              <a:rPr lang="ro-RO" sz="2000" b="1" dirty="0" smtClean="0">
                <a:solidFill>
                  <a:schemeClr val="tx2"/>
                </a:solidFill>
              </a:rPr>
              <a:t>Calculatorul pe care se preiau broşurile tipizate de la ME, va fi curăţat în prealabil de tot ce a fost pe el anterior.</a:t>
            </a:r>
            <a:endParaRPr lang="ro-RO" sz="2000" b="1" dirty="0">
              <a:solidFill>
                <a:schemeClr val="tx2"/>
              </a:solidFill>
            </a:endParaRPr>
          </a:p>
        </p:txBody>
      </p:sp>
      <p:sp>
        <p:nvSpPr>
          <p:cNvPr id="6" name="Title 1"/>
          <p:cNvSpPr txBox="1">
            <a:spLocks/>
          </p:cNvSpPr>
          <p:nvPr/>
        </p:nvSpPr>
        <p:spPr>
          <a:xfrm>
            <a:off x="828675" y="4075568"/>
            <a:ext cx="7543802" cy="1182232"/>
          </a:xfrm>
          <a:prstGeom prst="rect">
            <a:avLst/>
          </a:prstGeom>
          <a:ln>
            <a:solidFill>
              <a:schemeClr val="accent1"/>
            </a:solidFill>
          </a:ln>
        </p:spPr>
        <p:txBody>
          <a:bodyPr vert="horz" lIns="91440" tIns="45720" rIns="91440" bIns="45720" rtlCol="0" anchor="t" anchorCtr="0">
            <a:normAutofit fontScale="92500" lnSpcReduction="10000"/>
          </a:bodyPr>
          <a:lstStyle/>
          <a:p>
            <a:pPr marL="342900" indent="-342900">
              <a:buFont typeface="Wingdings" panose="05000000000000000000" pitchFamily="2" charset="2"/>
              <a:buChar char="§"/>
            </a:pPr>
            <a:r>
              <a:rPr lang="ro-RO" sz="2000" b="1" dirty="0" smtClean="0">
                <a:solidFill>
                  <a:srgbClr val="FF0000"/>
                </a:solidFill>
              </a:rPr>
              <a:t>Atenţie</a:t>
            </a:r>
            <a:r>
              <a:rPr lang="ro-RO" sz="2000" b="1" dirty="0" smtClean="0">
                <a:solidFill>
                  <a:schemeClr val="tx2"/>
                </a:solidFill>
              </a:rPr>
              <a:t> la multiplicarea broşurilor! Să nu le multiplicaţi şi distribuiţi pe cele de la simulare, de la un examen din anii anteriori sau de la vreo testare a ME în perioada de dinaintea examenului real!</a:t>
            </a:r>
            <a:endParaRPr kumimoji="0" lang="ro-RO" sz="2000" b="1" i="0" u="none" strike="noStrike" kern="1200" cap="none" spc="0" normalizeH="0" baseline="0" dirty="0">
              <a:ln>
                <a:noFill/>
              </a:ln>
              <a:solidFill>
                <a:schemeClr val="tx2"/>
              </a:solidFill>
              <a:effectLst/>
              <a:uLnTx/>
              <a:uFillTx/>
              <a:latin typeface="+mj-lt"/>
              <a:ea typeface="+mj-ea"/>
              <a:cs typeface="+mj-cs"/>
            </a:endParaRPr>
          </a:p>
        </p:txBody>
      </p:sp>
      <p:sp>
        <p:nvSpPr>
          <p:cNvPr id="8" name="Title 1"/>
          <p:cNvSpPr txBox="1">
            <a:spLocks/>
          </p:cNvSpPr>
          <p:nvPr/>
        </p:nvSpPr>
        <p:spPr>
          <a:xfrm>
            <a:off x="828675" y="609600"/>
            <a:ext cx="7485512" cy="563562"/>
          </a:xfrm>
          <a:prstGeom prst="rect">
            <a:avLst/>
          </a:prstGeom>
        </p:spPr>
        <p:txBody>
          <a:bodyPr vert="horz" lIns="0" tIns="45720" rIns="0" bIns="45720" rtlCol="0" anchor="b">
            <a:normAutofit/>
          </a:bodyPr>
          <a:lstStyle>
            <a:lvl1pPr algn="l" defTabSz="685800" rtl="0" eaLnBrk="1" latinLnBrk="0" hangingPunct="1">
              <a:lnSpc>
                <a:spcPct val="90000"/>
              </a:lnSpc>
              <a:spcBef>
                <a:spcPct val="0"/>
              </a:spcBef>
              <a:buNone/>
              <a:defRPr sz="2100" kern="1200">
                <a:solidFill>
                  <a:schemeClr val="tx1"/>
                </a:solidFill>
                <a:latin typeface="+mj-lt"/>
                <a:ea typeface="+mj-ea"/>
                <a:cs typeface="+mj-cs"/>
              </a:defRPr>
            </a:lvl1pPr>
          </a:lstStyle>
          <a:p>
            <a:r>
              <a:rPr lang="ro-RO" b="1" dirty="0" smtClean="0">
                <a:solidFill>
                  <a:schemeClr val="tx2"/>
                </a:solidFill>
              </a:rPr>
              <a:t>Activităţi S-EN08</a:t>
            </a:r>
            <a:endParaRPr lang="en-US" b="1"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Academic Literature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F03431380.potx" id="{B573BD99-E105-4D2A-964B-B901A176567A}" vid="{B1D363B9-18DE-4874-9E2B-FD69B5C6548D}"/>
    </a:ext>
  </a:extLst>
</a:theme>
</file>

<file path=docProps/app.xml><?xml version="1.0" encoding="utf-8"?>
<Properties xmlns="http://schemas.openxmlformats.org/officeDocument/2006/extended-properties" xmlns:vt="http://schemas.openxmlformats.org/officeDocument/2006/docPropsVTypes">
  <Template>tf03431380_win32</Template>
  <TotalTime>2037</TotalTime>
  <Words>5632</Words>
  <Application>Microsoft Office PowerPoint</Application>
  <PresentationFormat>On-screen Show (4:3)</PresentationFormat>
  <Paragraphs>204</Paragraphs>
  <Slides>54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54</vt:i4>
      </vt:variant>
    </vt:vector>
  </HeadingPairs>
  <TitlesOfParts>
    <vt:vector size="61" baseType="lpstr">
      <vt:lpstr>Arial</vt:lpstr>
      <vt:lpstr>Euphemia</vt:lpstr>
      <vt:lpstr>Plantagenet Cherokee</vt:lpstr>
      <vt:lpstr>Times New Roman</vt:lpstr>
      <vt:lpstr>TimesRomanR</vt:lpstr>
      <vt:lpstr>Wingdings</vt:lpstr>
      <vt:lpstr>Academic Literature 16x9</vt:lpstr>
      <vt:lpstr>SIMULAREA EvaluĂRII NaţionalE la clasa a VIII-a (S-EN08)</vt:lpstr>
      <vt:lpstr>Legislaţie S-EN08</vt:lpstr>
      <vt:lpstr>Proceduri ME/ISJ</vt:lpstr>
      <vt:lpstr>Adrese/Note ME/ISJ</vt:lpstr>
      <vt:lpstr>Comisia Judeţeană (CJ-EN08)</vt:lpstr>
      <vt:lpstr>Instruirea comisiilor din CS-EN08</vt:lpstr>
      <vt:lpstr>Comunicare rapidă</vt:lpstr>
      <vt:lpstr>Preşedintele, secretarul, membrii şi asistenţii sunt cadre didactice care nu au rude sau afini până la gradul al IV-lea inclusiv, printre candidaţii care participă la S&amp;EN08, provenind, de regulă, din UPJ. [M2010, art. 10 alin. (3); M2022, art. 6 alin. (3)]</vt:lpstr>
      <vt:lpstr>Calculatorul pe care se preiau broşurile tipizate de la ME, va fi curăţat în prealabil de tot ce a fost pe el anterior.</vt:lpstr>
      <vt:lpstr>Comisia CS-EN08 asigură numărul optim de săli în care se susţin probele şi le pregătesc pentru S-EN08, astfel încât elevii să fie aşezaţi câte unul în bancă, în ordine alfabetică, pe fiecare clasă, fără a amesteca colectivele de elevi. Oglinda sălii va începe cu aşezarea elevilor în sală alfabetic, începând cu numele primului elev din prima bancă de la uşă. Comisia judeţeană recomandă lipirea pe fiecare bancă a numelor elevilor înainte de începerea probei. Trebuie respectate prevederile sanitare în vigoare. Afişează, pe uşa fiecărei săli, lista nominală cu elevii (fără CNP), precum şi prevederile metodologiei care îi informează pe aceştia că pătrunderea în sală cu materiale ajutătoare, cu mijloace electronice de calcul sau de comunicare, frauda sau tentativa de fraudă atrag după sine eliminarea din sală şi implicit, acordarea notei 1 (unu) pe lucrarea respectivă. [M2010, art. 17 alin. (18); M2023, art. 12 alin. (5)]</vt:lpstr>
      <vt:lpstr>PowerPoint Presentation</vt:lpstr>
      <vt:lpstr>Cadrelor didactice nominalizate ca asistenţi le este interzisă intrarea în sălile de examen cu bagaje, telefoane mobile, smartwatch-uri sau cu mijloace electronice de calcul ori de comunicare, precum şi cu ziare, reviste, cărţi etc. Materialele nepermise în sala de examen vor fi introduse într-un plic/o pungă, împreună cu un bilet/o etichetă pe care se notează numele şi prenumele posesorului şi vor fi păstrate până după predarea lucrărilor scrise într-o sală special stabilită pentru depozitarea obiectelor personale ale profesorilor asistenţi, supravegheată de o persoană desemnată de comisia din CS-EN08. [M2023, art. 6 alin. (7)]</vt:lpstr>
      <vt:lpstr>Se interzice candidaţilor la evaluarea naţională să introducă în sălile de examen ghiozdane, rucsacuri, sacoşe, poşete şi alte asemenea obiecte, candidaţii având obligaţia de a lăsa obiectele menţionate în sala de depozitare a obiectelor personale, stabilită de comisia din unitatea de învăţământ - centru de simulare în acest scop.</vt:lpstr>
      <vt:lpstr>Se interzice candidaţilor la evaluarea naţională să aibă, în sălile de examen, asupra lor, în obiectele de îmbrăcăminte sau încălţăminte, în penare şi alte asemenea obiecte ori în băncile în care sunt aşezaţi în sălile de examen orice fel de lucrări: manuale, cărţi, dicţionare, culegeri, formulare, memoratoare, notiţe, însemnări, rezumate, ciorne sau lucrări ale altor candidaţi etc., care ar putea fi utilizate pentru rezolvarea subiectelor.</vt:lpstr>
      <vt:lpstr>PowerPoint Presentation</vt:lpstr>
      <vt:lpstr>Se interzice candidaţilor să comunice între ei sau cu exteriorul, să copieze, să transmită materiale care permit copiatul sau să schimbe între ei foi din lucrare, ciorne, notiţe sau alte materiale care ar putea fi utilizate pentru rezolvarea subiectelor, pentru comunicare între candidaţi sau cu exteriorul.</vt:lpstr>
      <vt:lpstr>Candidaţii eliminaţi de la o probă pentru fraudă sau tentativă de fraudă primesc nota 1 (unu) pe lucrarea scrisă. Înainte de începerea probelor, asistenţii prezintă candidaţilor prevederile metodologice legate de organizarea şi desfăşurarea corectă a evaluării naţionale şi prevederile legislative şi le solicită să predea toate eventualele materiale şi obiecte care, potrivit reglementărilor în vigoare, sunt interzise în sala de examen.</vt:lpstr>
      <vt:lpstr>Pentru broşura la limba română vor fi două tipuri (tip 1 - pentru elevii de etnie maghiară şi tip 2- toţi ceilalţi). Să nu le daţi subiecte de limba română generală la elevii etnici maghiari, dar nici subiecte de limba română pentru elevii etnici maghiari la elevii români. Broşurile scrise în limbi diferite se predau separat la CJ-EN08.</vt:lpstr>
      <vt:lpstr>Multiplică subiectele/broşurile într-un număr egal cu numărul elevilor si asigură distribuirea variantei subiectelor/broşurilor, în plicuri sigilate, la fiecare clasă, în număr egal cu numărul elevilor din clasa respectivă. În cazul în care un elev solicită o altă broşură, comisia se va asigura că o pune la dispoziţia acestuia în cel mai scurt timp. Subiectele/broşurile neutilizate sau anulate din sălile de examen vor fi predate comisiei de către asistenţi, la finalul probei, alături de celelalte documente distribuite în sală. Capsarea broşurilor se realizează înainte de distribuirea acestora în săli, în trei locuri (lateral stânga sus, jos şi la mijloc).</vt:lpstr>
      <vt:lpstr>Elevilor aparținând minorităților naționale, care au urmat, conform legii, în limba maternă cursurile disciplinelor la care se susțin probe, li se asigură subiectele de matematică atât în limba în care au studiat, cât și în limba română. Comisia din CS-EN08 va gestiona evidenţa ambelor broşuri: câte au fost tipărite, câte au fost distribuite, în vederea recuperării lor. Instruirea asistenţilor şi de către aceştia a elevilor se va face DOAR pe broşura în limba maternă. Broşurile în limba română, după recuperare, vor fi arhivate la nivelul unităţii de învăţământ. [M2010, art. 15 alin. (4)]</vt:lpstr>
      <vt:lpstr>Probele S-EN08 încep la ora 9.00, moment în care, în fiecare sală, se deschid plicurile sigilate care conţin subiectul/broşura multiplicat/ă; accesul elevilor în săli este permis, cel mai târziu cu 30 de minute înainte de începerea probei, respectiv până la ora 8.30, în fiecare zi în care se desfăşoară probele scrise; pentru elevii cu deficienţe/cerinţe educaţionale speciale care participă la S-EN08, se aplică prevederile P33576. [M2010, art. 17 alin. (2)-(3)]</vt:lpstr>
      <vt:lpstr>PowerPoint Presentation</vt:lpstr>
      <vt:lpstr>Comisia CS-EN08 stabileşte în fiecare dimineaţă, prin tragere la sorţi, repartizarea asistenţilor în săli, ţinând cont că aceiaşi asistenţi nu pot supraveghea, la probe diferite, în aceeaşi sală de clasă. [M2010, art. 11 alin. (11)]</vt:lpstr>
      <vt:lpstr>Se asigură confidenţialitatea subiectelor din momentul primirii şi până în momentul terminării probei. La ieşirea din sală/CS-EN08, nici candidaţii, nici membrii comisiei CS-EN08 nu vor avea sub nicio formă subiectele/broşurile la ei.</vt:lpstr>
      <vt:lpstr>Elevilor aparținând minorităților naționale, care au urmat, conform legii, în limba maternă cursurile disciplinelor la care se susțin probe, li se asigură broşura pentru fiecare probă (limba şi literatura română pentru elevii de etnie maghiară, matematica în limba maghiară, respectiv limba şi literatura maghiară maternă).</vt:lpstr>
      <vt:lpstr>Pentru itemii obiectivi nu sunt prevăzute spaţii de rezolvare; candidatul rezolvă subiectele pe ciorne şi scrie răspunsul corect în broşură. Broşura conţine, la final, pagini suplimentare liniate, pe care candidatul le poate folosi în vederea finalizării răspunsurilor ce necesită redactare, în cazul în care spaţiul alocat nu a fost suficient sau a greşit şi doreşte să reia rezolvarea.</vt:lpstr>
      <vt:lpstr>PowerPoint Presentation</vt:lpstr>
      <vt:lpstr>Înregistrează prezența şi rezultatele elevilor în aplicația informatică SIIIR; atenţie sporită la elevii marcaţi absenţi pentru că dacă vom marca un elev absent şi el a fost prezent, nu veţi avea acces la modulul de introducere a notei obţinute la proba unde a fost marcat absent. Termen de marcare a prezenţilor: În fiecare zi de probă, până la ora 9.30, cu finalizare (inclusiv eliminaţi) la ora 13.00, în fiecare zi de probă.</vt:lpstr>
      <vt:lpstr>La proba de limba română şi/sau maternă, un răspuns completat în căsuţa de răspuns poate fi corectat prin tăierea cu o linie orizontală a literei scrise în căsuţă şi scrierea în dreapta căsuţei a literei asociate răspunsului considerat corect.</vt:lpstr>
      <vt:lpstr>La proba de limba română şi/sau maternă, un răspuns care constă în marcarea cu X a unei opţiuni poate fi corectat prin tăierea cu o linie orizontală a marcajului X şi marcarea cu X a răspunsului considerat corect.</vt:lpstr>
      <vt:lpstr>La proba de limba română şi/sau maternă sunt permise subilinierile pe text cu creion sau stilou/pix de culoare albastră, iar în cazul itemilor care vizează sintaxa frazei, nu se consideră semn particular delimitarea propoziţiilor în frază.</vt:lpstr>
      <vt:lpstr>La proba de matematică, un răspuns de la Subiectul I sau de la Subiectul al II-lea poate fi corectat prin tăierea cu o linie orizontală şi încercuirea altui răspuns considerat corect.</vt:lpstr>
      <vt:lpstr>PowerPoint Presentation</vt:lpstr>
      <vt:lpstr>Pe lângă subiectele redactate sub forma unei broşuri, CNPEE transmite, la fiecare probă, un fişier cu două pagini liniate care se vor tipări faţă-verso pe o foaie. Aceasta este distribuită la cererea candidatului, pentru situaţia în care spaţiile din broşură pentru redactarea  răspunsului nu sunt suficiente. Numerotarea paginilor se realizează cu cifre arabe de către profesorul asistent la predarea lucrării de către elev, în prezenţa acestuia. Pe prima pagină a broşurii se completează numărul total de pagini primite de la elev. Spaţiile rămase libere/necompletate se barează/marchează cu litera Z (NU SE SCRIE PE BROŞURILE CORECTE CUVÂNTUL „ANULAT”). Pe prima pagină a broşurii se completează numărul total de pagini primite de la elev. Spaţiile rămase libere/necompletate se barează/marchează cu litera Z (şi la finalul lucrării, şi în interior, la subiectele nerezolvate). Eventualele pagini suplimentare utilizate de către elevi se vor adăuga la broşura tipizată, astfel încât să fie organizate tip caiet, prin capsare în alte două locuri, situate între cele trei locuri iniţiale (nu unele în altele, ci în ordinea paginilor, asemeni cărţilor).</vt:lpstr>
      <vt:lpstr>Exemplu barare cu litera “Z” pentru lipsă răspuns.  Atenţie!   NU se scrie ANULAT.</vt:lpstr>
      <vt:lpstr>PowerPoint Presentation</vt:lpstr>
      <vt:lpstr>Se aplică ştampila UPJ atât în interiorul broşurii, la mijlocul paginilor, conform modelului notarial (jumătate pe pagina din stânga şi jumătate pe pagina din dreapta) pentru a prinde fiecare dintre paginile broşurii, cât şi peste colţul închis şi lipit al lucrării, fără a semna lucrarea, înainte de ieşirea primului elev din sala în care se susţine proba. La începutul probei scrise, broşurile sunt distribuite elevilor ştampilate în interior, conform modelului notarial; ştampila se aplică şi pe ciornele distribuite elevilor, înainte de începerea probei. [P229, art. 11 alin. (7)]</vt:lpstr>
      <vt:lpstr>PowerPoint Presentation</vt:lpstr>
      <vt:lpstr>Persoana de contact verifică dacă certificatul SSL (cel pe care D-UPJ şi persoana de contact din UPJ respectivă l-au primit pe bază de proces-verbal de la ISJ-MM) este instalat pe calculatorul pe care se vor descărca subiectele de la ME/CNPEE.  Nu se vor folosi certificate vechi, expirate. Ar fi util ca persoana de contact să verifice din setări data expirării certificatului SSL; persoana de contact va primi parola zilei pe telefon după care, va accesa  link-ul https://transfer.rocnee.eu, indicat în manualul de proceduri; la user se introduce download, iar parola zilei o va primi pe SMS pe telefon;  subiectele nu vor fi postate decât după ce primiţi parola de dezarhivare; deci, nu intraţi în panică, dacă după ce aţi primit parola zilei, nu găsiţi arhiva de subiecte; trebuie să dati refresh după ce primiţi parola arhivei, descărcaţi subiectele, le dezarhivaţi şi bifaţi în aplicaţie că le-aţi dezarhivat.</vt:lpstr>
      <vt:lpstr>Recomandări pentru persoana de contact! Să aveţi instalat pe calculator mai multe browsere de internet: IE, Google Chrome, Mozilla Firefox, Opera, Microsoft Edge etc., în caz că aveţi probleme cu un browser să puteţi încerca cu altul descărcarea subiectelor. Dacă există probleme la descărcarea subiectelor,  vă rugăm să sunaţi persoana de contact (Liliana Dancu) de la ISJ-MM 0735.802.367. La ME sună doar ISJ. ATENŢIE în ce folder descărcaţi subiectele pe calculator!! Să nu aveţi pe calculator foldere cu subiecte de anii trecuţi!!!! CITIŢI CU ATENŢIE P920, partea de PREGĂTIREA  ECHIPAMENTELOR DIN INCINTĂ PENTRU DESCĂRCAREA SUBIECTELOR – art. 3 (II). Pe lângă ADOBE READER să aveţi instalate şi alte cititoare de PDF-uri (care se pot descărca gratuit de pe Internet).</vt:lpstr>
      <vt:lpstr>Membrii comisiei CS-EN08 realizează afişajele pe uşile sălilor de examen şi la intrarea în CS-EN08, conform metodologiilor, procedurilor şi adreselor ME, informând candidaţii asupra modului de organizare a examenului, a respectării condiţiilor de organizare (antifraudare), a modului de redactare a lucrărilor scrise, fără a interveni – sub nicio formă – în lecturarea lucrărilor elevilor şi fără a avea iniţiative în redactarea/înlocuirea/ transcrierea lucrărilor/broşurilor de către aceştia.</vt:lpstr>
      <vt:lpstr>Elevii care doresc să corecteze o greşeală o taie cu o linie orizontală şi completează, alături, răspunsul considerat corect. În cazul în care unii elevi, din diferite motive – corectări numeroase, greşeli care ar putea fi interpretate drept semn de recunoaştere – doresc să-şi transcrie lucrarea, fără să depăşească timpul stabilit, primesc altă broşură. Acest lucru este consemnat de către asistenţi în procesul-verbal de predare-primire a lucrărilor scrise/broşurilor. Broşura folosită iniţial se anulează pe loc, menţionându-se pe ea „Anulat” şi se semnează de către cei doi asistenţi. [M2010, art. 17 alin. (14)]</vt:lpstr>
      <vt:lpstr>La expirarea celor 120 de minute acordate, elevii predau lucrările în faza în care se află, fiind interzisă depăşirea timpului stabilit; trei elevi rămân în sală până la predarea ultimei lucrări. [M2010, art. 17 alin. (23)].</vt:lpstr>
      <vt:lpstr>La finalizarea fiecărei probe scrise, preşedintele comisiei din CS-EN08, împreună cu un membru al comisiei preiau, pe bază de proces-verbal, lucrările scrise de la profesorii asistenţi şi verifică: — dacă numărul de pagini al fiecărei lucrări coincide cu cel înscris pe aceasta; — dacă numărul lucrărilor corespunde cu numărul semnăturilor candidaţilor din procesul-verbal de predare a lucrărilor; — dacă a fost aplicată ştampila UPJ pe colţul secretizat al foilor de examen. [P229, art. 5 lit. j)]</vt:lpstr>
      <vt:lpstr>În fiecare zi, după terminarea probei, CS-EN08 verifică, prin sondaj, înregistrările audio-video, după încheierea probei scrise. În cazul în care, la verificarea prin sondaj, se constată nereguli, fraude sau tentative de fraudă ori în cazul în care există sesizări privitoare la nereguli, fraude sau tentative de fraudă, verificarea se face pentru înregistrările din toate sălile CS-EN08 (inclusiv în sala în care se descarcă şi se multimplică subiectele, în sălile în care se predau/preiau lucrările scrise). Verificarea este realizată de alţi membri din comisie decât cei care transportă lucrările, aceasta din urmă având prioritate în transportul lucrărilor scrise la comisia judeţeană. [M2023, art. 12 alin. (1), (4)] În cazul în care verificările făcute de către comisia din CS-EN08 duc la constatarea existenţei unor nereguli, fraude sau tentative de fraudă, respectiv nerespectarea reglementărilor în vigoare de către cadrele didactice implicate în organizarea şi desfăşurarea S-EN08, aceasta anunţă comisia judeţeană, care ia măsuri de sancţionare şi anunţă, în scris, comisia naţională de organizare a EN08. [M2023, art. 12 alin. (6)] Au obligaţia de a informa, imediat, telefonic şi în scris, comisia judeţeană despre eventualele disfuncţionalităţi care apar în procesul de transmitere a subiectelor, precum şi orice situaţie specială sau încălcare a prevederilor legale. [M2010, art. 17 alin. (18)]</vt:lpstr>
      <vt:lpstr>Rezultatele obţinute la S-EN08 nu se contestă. [P229, art. 10]</vt:lpstr>
      <vt:lpstr>Elaborează şi transmit comisiei judeţene, în termen de trei zile de la încheierea activităţii în CS-EN08, rapoarte privind organizarea şi desfăşurarea S-EN08, dar nu mai târziu de 10.04.2023. Raportul privind organizarea şi desfăşurarea S-EN08 (letric original la sediul ISJ-MM şi, scanate, pe email, domnului Pop Vasile-Graţian); Raportul include un plan de acţiune care cuprinde măsurile de remediere în cazul în care acest fapt se impune, precum şi constatările comisiei din CS-EN08 după vizualizarea înregistrărilor audio-video, prin sondaj. Totodată, vor fi cuprinse în raport şi analizele la nivelul fiecărei clase, prin discuţii individuale cu elevii, dezbateri la nivelul claselor, şedinţe cu părinţii, precum şi la nivelul CP din UPJ, în vederea adoptării unor măsuri pentru îmbunătăţirea performanţelor şcolare. [M2010, art. 35]</vt:lpstr>
      <vt:lpstr>Instruirea evaluatorilor</vt:lpstr>
      <vt:lpstr>Toate lucrările la aceeaşi disciplină, sunt grupate în ordinea numerelor de pe lucrări în  pachete care de regulă, cuprind câte 100 de lucrări. Pachetele de lucrări se introduc în dosare/plicuri, pe care se scrie numărul de ordine al dosarului/plicului (cu cifre romane) şi numărul primei lucrări din pachet și a ultimei (de exemplu II 101-200).</vt:lpstr>
      <vt:lpstr>Evaluarea lucrărilor scrise din fiecare pachet se efectuează în cadrul în cadrul sediului CS-EN08, de către doi profesori evaluatori, care evaluează şi notează, în mod obligatoriu, în săli separate, stabilite de preşedintele CS-EN08. Schimbarea lucrărilor de la primul evaluator la al doilea şi invers se face în prezenţa preşedintelui CS-EN08, pe bază de proces-verbal, în care se menţionează: numele şi prenumele evaluatorului, disciplina şi numărul lucrărilor, numărul de ordine ale lucrărilor evaluate, ora şi data.</vt:lpstr>
      <vt:lpstr>PowerPoint Presentation</vt:lpstr>
      <vt:lpstr>PowerPoint Presentation</vt:lpstr>
      <vt:lpstr>PowerPoint Presentation</vt:lpstr>
      <vt:lpstr>Întocmit,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Evaluarea Naţională la clasa a VIII-a</dc:title>
  <dc:creator>Utilizator</dc:creator>
  <cp:lastModifiedBy>Windows User</cp:lastModifiedBy>
  <cp:revision>437</cp:revision>
  <dcterms:created xsi:type="dcterms:W3CDTF">2021-06-09T10:33:06Z</dcterms:created>
  <dcterms:modified xsi:type="dcterms:W3CDTF">2023-03-14T08:47:51Z</dcterms:modified>
</cp:coreProperties>
</file>