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28.png" ContentType="image/png"/>
  <Override PartName="/ppt/media/image30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11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0.jpeg" ContentType="image/jpeg"/>
  <Override PartName="/ppt/media/image14.png" ContentType="image/png"/>
  <Override PartName="/ppt/media/image15.png" ContentType="image/png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7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74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C515CD16-F70E-471E-BFD3-B34DC7564950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7D231E-D050-4DCE-969C-C8FD20022ED4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12"/>
          <p:cNvSpPr/>
          <p:nvPr/>
        </p:nvSpPr>
        <p:spPr>
          <a:xfrm>
            <a:off x="0" y="6655320"/>
            <a:ext cx="12191400" cy="215640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TextBox 7"/>
          <p:cNvSpPr/>
          <p:nvPr/>
        </p:nvSpPr>
        <p:spPr>
          <a:xfrm>
            <a:off x="11043000" y="-5760"/>
            <a:ext cx="1151640" cy="45468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fld id="{5884920B-9E51-43A8-9BE6-97992D71F345}" type="slidenum"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6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2" name="Graphic 11" descr=""/>
          <p:cNvPicPr/>
          <p:nvPr/>
        </p:nvPicPr>
        <p:blipFill>
          <a:blip r:embed="rId2"/>
          <a:stretch/>
        </p:blipFill>
        <p:spPr>
          <a:xfrm>
            <a:off x="10883880" y="6655320"/>
            <a:ext cx="1307520" cy="215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2"/>
          <p:cNvSpPr/>
          <p:nvPr/>
        </p:nvSpPr>
        <p:spPr>
          <a:xfrm>
            <a:off x="0" y="6655320"/>
            <a:ext cx="12191400" cy="215640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TextBox 7"/>
          <p:cNvSpPr/>
          <p:nvPr/>
        </p:nvSpPr>
        <p:spPr>
          <a:xfrm>
            <a:off x="11043000" y="-5760"/>
            <a:ext cx="1151640" cy="45468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fld id="{6F92AC50-0188-4304-BC14-CA2F47FB9386}" type="slidenum"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43" name="Graphic 11" descr=""/>
          <p:cNvPicPr/>
          <p:nvPr/>
        </p:nvPicPr>
        <p:blipFill>
          <a:blip r:embed="rId2"/>
          <a:stretch/>
        </p:blipFill>
        <p:spPr>
          <a:xfrm>
            <a:off x="10883880" y="6655320"/>
            <a:ext cx="1307520" cy="21564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2"/>
          <p:cNvSpPr/>
          <p:nvPr/>
        </p:nvSpPr>
        <p:spPr>
          <a:xfrm>
            <a:off x="0" y="6655320"/>
            <a:ext cx="12191400" cy="215640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TextBox 7"/>
          <p:cNvSpPr/>
          <p:nvPr/>
        </p:nvSpPr>
        <p:spPr>
          <a:xfrm>
            <a:off x="11043000" y="-5760"/>
            <a:ext cx="1151640" cy="45468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fld id="{1472CBDF-09B9-4111-A576-04557D3FEEC1}" type="slidenum"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84" name="Graphic 11" descr=""/>
          <p:cNvPicPr/>
          <p:nvPr/>
        </p:nvPicPr>
        <p:blipFill>
          <a:blip r:embed="rId2"/>
          <a:stretch/>
        </p:blipFill>
        <p:spPr>
          <a:xfrm>
            <a:off x="10883880" y="6655320"/>
            <a:ext cx="1307520" cy="21564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"/>
          <p:cNvSpPr/>
          <p:nvPr/>
        </p:nvSpPr>
        <p:spPr>
          <a:xfrm>
            <a:off x="0" y="6655320"/>
            <a:ext cx="12191400" cy="215640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TextBox 7"/>
          <p:cNvSpPr/>
          <p:nvPr/>
        </p:nvSpPr>
        <p:spPr>
          <a:xfrm>
            <a:off x="11043000" y="-5760"/>
            <a:ext cx="1151640" cy="45468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fld id="{8CD6492A-4464-43A0-90CF-1E201E1BF3E4}" type="slidenum"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125" name="Graphic 11" descr=""/>
          <p:cNvPicPr/>
          <p:nvPr/>
        </p:nvPicPr>
        <p:blipFill>
          <a:blip r:embed="rId2"/>
          <a:stretch/>
        </p:blipFill>
        <p:spPr>
          <a:xfrm>
            <a:off x="10883880" y="6655320"/>
            <a:ext cx="1307520" cy="21564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2"/>
          <p:cNvSpPr/>
          <p:nvPr/>
        </p:nvSpPr>
        <p:spPr>
          <a:xfrm>
            <a:off x="0" y="6655320"/>
            <a:ext cx="12191400" cy="215640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TextBox 7"/>
          <p:cNvSpPr/>
          <p:nvPr/>
        </p:nvSpPr>
        <p:spPr>
          <a:xfrm>
            <a:off x="11043000" y="-5760"/>
            <a:ext cx="1151640" cy="45468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fld id="{3E3E8318-2F8D-4C1D-8780-0F9FB25C9FD7}" type="slidenum"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166" name="Graphic 11" descr=""/>
          <p:cNvPicPr/>
          <p:nvPr/>
        </p:nvPicPr>
        <p:blipFill>
          <a:blip r:embed="rId2"/>
          <a:stretch/>
        </p:blipFill>
        <p:spPr>
          <a:xfrm>
            <a:off x="10883880" y="6655320"/>
            <a:ext cx="1307520" cy="21564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12"/>
          <p:cNvSpPr/>
          <p:nvPr/>
        </p:nvSpPr>
        <p:spPr>
          <a:xfrm>
            <a:off x="0" y="6655320"/>
            <a:ext cx="12191400" cy="215640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TextBox 7"/>
          <p:cNvSpPr/>
          <p:nvPr/>
        </p:nvSpPr>
        <p:spPr>
          <a:xfrm>
            <a:off x="11043000" y="-5760"/>
            <a:ext cx="1151640" cy="45468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fld id="{FEF9DC0F-88E7-482E-8676-1E9293F966F1}" type="slidenum"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207" name="Graphic 11" descr=""/>
          <p:cNvPicPr/>
          <p:nvPr/>
        </p:nvPicPr>
        <p:blipFill>
          <a:blip r:embed="rId2"/>
          <a:stretch/>
        </p:blipFill>
        <p:spPr>
          <a:xfrm>
            <a:off x="10883880" y="6655320"/>
            <a:ext cx="1307520" cy="21564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12"/>
          <p:cNvSpPr/>
          <p:nvPr/>
        </p:nvSpPr>
        <p:spPr>
          <a:xfrm>
            <a:off x="0" y="6655320"/>
            <a:ext cx="12191400" cy="215640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TextBox 7"/>
          <p:cNvSpPr/>
          <p:nvPr/>
        </p:nvSpPr>
        <p:spPr>
          <a:xfrm>
            <a:off x="11043000" y="-5760"/>
            <a:ext cx="1151640" cy="45468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fld id="{32C85F12-3517-4E8B-80EE-30C0E5C5AFE9}" type="slidenum"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248" name="Graphic 11" descr=""/>
          <p:cNvPicPr/>
          <p:nvPr/>
        </p:nvPicPr>
        <p:blipFill>
          <a:blip r:embed="rId2"/>
          <a:stretch/>
        </p:blipFill>
        <p:spPr>
          <a:xfrm>
            <a:off x="10883880" y="6655320"/>
            <a:ext cx="1307520" cy="215640"/>
          </a:xfrm>
          <a:prstGeom prst="rect">
            <a:avLst/>
          </a:prstGeom>
          <a:ln w="0">
            <a:noFill/>
          </a:ln>
        </p:spPr>
      </p:pic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ctangle 12"/>
          <p:cNvSpPr/>
          <p:nvPr/>
        </p:nvSpPr>
        <p:spPr>
          <a:xfrm>
            <a:off x="0" y="6655320"/>
            <a:ext cx="12191400" cy="215640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TextBox 7"/>
          <p:cNvSpPr/>
          <p:nvPr/>
        </p:nvSpPr>
        <p:spPr>
          <a:xfrm>
            <a:off x="11043000" y="-5760"/>
            <a:ext cx="1151640" cy="45468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fld id="{F948BFE1-1868-489A-9D08-DD59AEA8D9AF}" type="slidenum"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289" name="Graphic 11" descr=""/>
          <p:cNvPicPr/>
          <p:nvPr/>
        </p:nvPicPr>
        <p:blipFill>
          <a:blip r:embed="rId2"/>
          <a:stretch/>
        </p:blipFill>
        <p:spPr>
          <a:xfrm>
            <a:off x="10883880" y="6655320"/>
            <a:ext cx="1307520" cy="215640"/>
          </a:xfrm>
          <a:prstGeom prst="rect">
            <a:avLst/>
          </a:prstGeom>
          <a:ln w="0">
            <a:noFill/>
          </a:ln>
        </p:spPr>
      </p:pic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 12"/>
          <p:cNvSpPr/>
          <p:nvPr/>
        </p:nvSpPr>
        <p:spPr>
          <a:xfrm>
            <a:off x="0" y="6655320"/>
            <a:ext cx="12191400" cy="215640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TextBox 7"/>
          <p:cNvSpPr/>
          <p:nvPr/>
        </p:nvSpPr>
        <p:spPr>
          <a:xfrm>
            <a:off x="11043000" y="-5760"/>
            <a:ext cx="1151640" cy="45468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SLIDE </a:t>
            </a:r>
            <a:fld id="{4C891FD3-833B-449A-8857-081CA6495326}" type="slidenum">
              <a:rPr b="1" lang="en-US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330" name="Graphic 11" descr=""/>
          <p:cNvPicPr/>
          <p:nvPr/>
        </p:nvPicPr>
        <p:blipFill>
          <a:blip r:embed="rId2"/>
          <a:stretch/>
        </p:blipFill>
        <p:spPr>
          <a:xfrm>
            <a:off x="10883880" y="6655320"/>
            <a:ext cx="1307520" cy="215640"/>
          </a:xfrm>
          <a:prstGeom prst="rect">
            <a:avLst/>
          </a:prstGeom>
          <a:ln w="0">
            <a:noFill/>
          </a:ln>
        </p:spPr>
      </p:pic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ubtitle 2"/>
          <p:cNvSpPr/>
          <p:nvPr/>
        </p:nvSpPr>
        <p:spPr>
          <a:xfrm>
            <a:off x="914760" y="2287440"/>
            <a:ext cx="10701720" cy="20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4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4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4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4400" spc="-1" strike="noStrike">
                <a:solidFill>
                  <a:srgbClr val="e31d44"/>
                </a:solidFill>
                <a:latin typeface="Open Sans"/>
                <a:ea typeface="Open Sans"/>
              </a:rPr>
              <a:t>Maramure</a:t>
            </a:r>
            <a:r>
              <a:rPr b="1" lang="ro-RO" sz="4400" spc="-1" strike="noStrike">
                <a:solidFill>
                  <a:srgbClr val="e31d44"/>
                </a:solidFill>
                <a:latin typeface="Open Sans"/>
                <a:ea typeface="Open Sans"/>
              </a:rPr>
              <a:t>ş County School Inspectorate, Romania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76" name="Picture 5" descr="IMG_3194"/>
          <p:cNvPicPr/>
          <p:nvPr/>
        </p:nvPicPr>
        <p:blipFill>
          <a:blip r:embed="rId1"/>
          <a:stretch/>
        </p:blipFill>
        <p:spPr>
          <a:xfrm>
            <a:off x="7467480" y="228600"/>
            <a:ext cx="4572000" cy="3429000"/>
          </a:xfrm>
          <a:prstGeom prst="rect">
            <a:avLst/>
          </a:prstGeom>
          <a:ln w="0">
            <a:noFill/>
          </a:ln>
        </p:spPr>
      </p:pic>
      <p:grpSp>
        <p:nvGrpSpPr>
          <p:cNvPr id="377" name="Group 4"/>
          <p:cNvGrpSpPr/>
          <p:nvPr/>
        </p:nvGrpSpPr>
        <p:grpSpPr>
          <a:xfrm>
            <a:off x="228600" y="1050480"/>
            <a:ext cx="7086600" cy="911160"/>
            <a:chOff x="228600" y="1050480"/>
            <a:chExt cx="7086600" cy="911160"/>
          </a:xfrm>
        </p:grpSpPr>
        <p:pic>
          <p:nvPicPr>
            <p:cNvPr id="378" name="Picture 1" descr="2022-06-isj"/>
            <p:cNvPicPr/>
            <p:nvPr/>
          </p:nvPicPr>
          <p:blipFill>
            <a:blip r:embed="rId2"/>
            <a:stretch/>
          </p:blipFill>
          <p:spPr>
            <a:xfrm>
              <a:off x="228600" y="1050480"/>
              <a:ext cx="2564280" cy="82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9" name="Picture 3" descr="C:\Users\DELL\Desktop\logo_MEC_new_2025.png"/>
            <p:cNvPicPr/>
            <p:nvPr/>
          </p:nvPicPr>
          <p:blipFill>
            <a:blip r:embed="rId3"/>
            <a:stretch/>
          </p:blipFill>
          <p:spPr>
            <a:xfrm>
              <a:off x="3883680" y="1113840"/>
              <a:ext cx="3431520" cy="847800"/>
            </a:xfrm>
            <a:prstGeom prst="rect">
              <a:avLst/>
            </a:prstGeom>
            <a:ln w="936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raphic 16" descr=""/>
          <p:cNvPicPr/>
          <p:nvPr/>
        </p:nvPicPr>
        <p:blipFill>
          <a:blip r:embed="rId1"/>
          <a:stretch/>
        </p:blipFill>
        <p:spPr>
          <a:xfrm>
            <a:off x="7444800" y="1456200"/>
            <a:ext cx="4746600" cy="5119920"/>
          </a:xfrm>
          <a:prstGeom prst="rect">
            <a:avLst/>
          </a:prstGeom>
          <a:ln w="0">
            <a:noFill/>
          </a:ln>
        </p:spPr>
      </p:pic>
      <p:sp>
        <p:nvSpPr>
          <p:cNvPr id="381" name="Rectangle 18"/>
          <p:cNvSpPr/>
          <p:nvPr/>
        </p:nvSpPr>
        <p:spPr>
          <a:xfrm>
            <a:off x="457200" y="510840"/>
            <a:ext cx="8001000" cy="520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e31d44"/>
                </a:solidFill>
                <a:latin typeface="Open Sans"/>
                <a:ea typeface="Open Sans"/>
              </a:rPr>
              <a:t>About Maramureș County School Inspectorate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ro-RO" sz="2200" spc="-1" strike="noStrike">
                <a:solidFill>
                  <a:srgbClr val="676767"/>
                </a:solidFill>
                <a:latin typeface="Nimbus Roman"/>
                <a:ea typeface="Open Sans"/>
              </a:rPr>
              <a:t>Our institution is a public local body of the Ministry of Education, organized in Maramures County, acting with the purpose of achieving the educational objectives stated in the Law of pre-universitary education.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2200" spc="-1" strike="noStrike">
                <a:solidFill>
                  <a:srgbClr val="000000"/>
                </a:solidFill>
                <a:latin typeface="Nimbus Roman"/>
                <a:ea typeface="Open Sans"/>
              </a:rPr>
              <a:t>Its entire activity is based on the Law of pre-universitary education, on Government issued decisions, on all normative documents and methodologies issued by the Ministry of Education.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382" name="Graphic 12" descr=""/>
          <p:cNvPicPr/>
          <p:nvPr/>
        </p:nvPicPr>
        <p:blipFill>
          <a:blip r:embed="rId2"/>
          <a:stretch/>
        </p:blipFill>
        <p:spPr>
          <a:xfrm>
            <a:off x="9829800" y="3582360"/>
            <a:ext cx="2260440" cy="928080"/>
          </a:xfrm>
          <a:prstGeom prst="rect">
            <a:avLst/>
          </a:prstGeom>
          <a:ln w="0">
            <a:noFill/>
          </a:ln>
        </p:spPr>
      </p:pic>
      <p:sp>
        <p:nvSpPr>
          <p:cNvPr id="383" name="Rectangle 13"/>
          <p:cNvSpPr/>
          <p:nvPr/>
        </p:nvSpPr>
        <p:spPr>
          <a:xfrm>
            <a:off x="9829800" y="3886200"/>
            <a:ext cx="21726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o-RO" sz="1200" spc="-1" strike="noStrike">
                <a:solidFill>
                  <a:srgbClr val="ffffff"/>
                </a:solidFill>
                <a:latin typeface="Open Sans"/>
                <a:ea typeface="Open Sans"/>
              </a:rPr>
              <a:t>50 emplyees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384" name="Graphic 15" descr=""/>
          <p:cNvPicPr/>
          <p:nvPr/>
        </p:nvPicPr>
        <p:blipFill>
          <a:blip r:embed="rId3"/>
          <a:stretch/>
        </p:blipFill>
        <p:spPr>
          <a:xfrm flipH="1" rot="16200000">
            <a:off x="10823760" y="4497120"/>
            <a:ext cx="266040" cy="278640"/>
          </a:xfrm>
          <a:prstGeom prst="rect">
            <a:avLst/>
          </a:prstGeom>
          <a:ln w="0">
            <a:noFill/>
          </a:ln>
        </p:spPr>
      </p:pic>
      <p:pic>
        <p:nvPicPr>
          <p:cNvPr id="385" name="Graphic 24" descr=""/>
          <p:cNvPicPr/>
          <p:nvPr/>
        </p:nvPicPr>
        <p:blipFill>
          <a:blip r:embed="rId4"/>
          <a:stretch/>
        </p:blipFill>
        <p:spPr>
          <a:xfrm>
            <a:off x="10878120" y="4783680"/>
            <a:ext cx="172440" cy="15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raphic 35" descr=""/>
          <p:cNvPicPr/>
          <p:nvPr/>
        </p:nvPicPr>
        <p:blipFill>
          <a:blip r:embed="rId1"/>
          <a:stretch/>
        </p:blipFill>
        <p:spPr>
          <a:xfrm rot="5400000">
            <a:off x="5888880" y="6062760"/>
            <a:ext cx="612000" cy="269640"/>
          </a:xfrm>
          <a:prstGeom prst="rect">
            <a:avLst/>
          </a:prstGeom>
          <a:ln w="0">
            <a:noFill/>
          </a:ln>
        </p:spPr>
      </p:pic>
      <p:pic>
        <p:nvPicPr>
          <p:cNvPr id="387" name="Graphic 36" descr=""/>
          <p:cNvPicPr/>
          <p:nvPr/>
        </p:nvPicPr>
        <p:blipFill>
          <a:blip r:embed="rId2"/>
          <a:stretch/>
        </p:blipFill>
        <p:spPr>
          <a:xfrm rot="5400000">
            <a:off x="5666760" y="5342040"/>
            <a:ext cx="1059120" cy="82800"/>
          </a:xfrm>
          <a:prstGeom prst="rect">
            <a:avLst/>
          </a:prstGeom>
          <a:ln w="0">
            <a:noFill/>
          </a:ln>
        </p:spPr>
      </p:pic>
      <p:pic>
        <p:nvPicPr>
          <p:cNvPr id="388" name="Graphic 37" descr=""/>
          <p:cNvPicPr/>
          <p:nvPr/>
        </p:nvPicPr>
        <p:blipFill>
          <a:blip r:embed="rId3"/>
          <a:stretch/>
        </p:blipFill>
        <p:spPr>
          <a:xfrm rot="5400000">
            <a:off x="5666760" y="4318920"/>
            <a:ext cx="1059120" cy="82800"/>
          </a:xfrm>
          <a:prstGeom prst="rect">
            <a:avLst/>
          </a:prstGeom>
          <a:ln w="0">
            <a:noFill/>
          </a:ln>
        </p:spPr>
      </p:pic>
      <p:pic>
        <p:nvPicPr>
          <p:cNvPr id="389" name="Graphic 38" descr=""/>
          <p:cNvPicPr/>
          <p:nvPr/>
        </p:nvPicPr>
        <p:blipFill>
          <a:blip r:embed="rId4"/>
          <a:stretch/>
        </p:blipFill>
        <p:spPr>
          <a:xfrm rot="5400000">
            <a:off x="5666760" y="3299040"/>
            <a:ext cx="1059120" cy="82800"/>
          </a:xfrm>
          <a:prstGeom prst="rect">
            <a:avLst/>
          </a:prstGeom>
          <a:ln w="0">
            <a:noFill/>
          </a:ln>
        </p:spPr>
      </p:pic>
      <p:pic>
        <p:nvPicPr>
          <p:cNvPr id="390" name="Graphic 39" descr=""/>
          <p:cNvPicPr/>
          <p:nvPr/>
        </p:nvPicPr>
        <p:blipFill>
          <a:blip r:embed="rId5"/>
          <a:stretch/>
        </p:blipFill>
        <p:spPr>
          <a:xfrm rot="5400000">
            <a:off x="5666760" y="2552040"/>
            <a:ext cx="1059120" cy="82800"/>
          </a:xfrm>
          <a:prstGeom prst="rect">
            <a:avLst/>
          </a:prstGeom>
          <a:ln w="0">
            <a:noFill/>
          </a:ln>
        </p:spPr>
      </p:pic>
      <p:pic>
        <p:nvPicPr>
          <p:cNvPr id="391" name="Graphic 1" descr=""/>
          <p:cNvPicPr/>
          <p:nvPr/>
        </p:nvPicPr>
        <p:blipFill>
          <a:blip r:embed="rId6"/>
          <a:stretch/>
        </p:blipFill>
        <p:spPr>
          <a:xfrm rot="5400000">
            <a:off x="614880" y="6077160"/>
            <a:ext cx="612000" cy="269640"/>
          </a:xfrm>
          <a:prstGeom prst="rect">
            <a:avLst/>
          </a:prstGeom>
          <a:ln w="0">
            <a:noFill/>
          </a:ln>
        </p:spPr>
      </p:pic>
      <p:pic>
        <p:nvPicPr>
          <p:cNvPr id="392" name="Graphic 2" descr=""/>
          <p:cNvPicPr/>
          <p:nvPr/>
        </p:nvPicPr>
        <p:blipFill>
          <a:blip r:embed="rId7"/>
          <a:stretch/>
        </p:blipFill>
        <p:spPr>
          <a:xfrm rot="5400000">
            <a:off x="392040" y="5356080"/>
            <a:ext cx="1059120" cy="82800"/>
          </a:xfrm>
          <a:prstGeom prst="rect">
            <a:avLst/>
          </a:prstGeom>
          <a:ln w="0">
            <a:noFill/>
          </a:ln>
        </p:spPr>
      </p:pic>
      <p:pic>
        <p:nvPicPr>
          <p:cNvPr id="393" name="Graphic 3" descr=""/>
          <p:cNvPicPr/>
          <p:nvPr/>
        </p:nvPicPr>
        <p:blipFill>
          <a:blip r:embed="rId8"/>
          <a:stretch/>
        </p:blipFill>
        <p:spPr>
          <a:xfrm rot="5400000">
            <a:off x="392040" y="4333320"/>
            <a:ext cx="1059120" cy="82800"/>
          </a:xfrm>
          <a:prstGeom prst="rect">
            <a:avLst/>
          </a:prstGeom>
          <a:ln w="0">
            <a:noFill/>
          </a:ln>
        </p:spPr>
      </p:pic>
      <p:pic>
        <p:nvPicPr>
          <p:cNvPr id="394" name="Graphic 4" descr=""/>
          <p:cNvPicPr/>
          <p:nvPr/>
        </p:nvPicPr>
        <p:blipFill>
          <a:blip r:embed="rId9"/>
          <a:stretch/>
        </p:blipFill>
        <p:spPr>
          <a:xfrm rot="5400000">
            <a:off x="392040" y="3313440"/>
            <a:ext cx="1059120" cy="82800"/>
          </a:xfrm>
          <a:prstGeom prst="rect">
            <a:avLst/>
          </a:prstGeom>
          <a:ln w="0">
            <a:noFill/>
          </a:ln>
        </p:spPr>
      </p:pic>
      <p:pic>
        <p:nvPicPr>
          <p:cNvPr id="395" name="Graphic 5" descr=""/>
          <p:cNvPicPr/>
          <p:nvPr/>
        </p:nvPicPr>
        <p:blipFill>
          <a:blip r:embed="rId10"/>
          <a:stretch/>
        </p:blipFill>
        <p:spPr>
          <a:xfrm rot="5400000">
            <a:off x="392040" y="2293560"/>
            <a:ext cx="1059120" cy="82800"/>
          </a:xfrm>
          <a:prstGeom prst="rect">
            <a:avLst/>
          </a:prstGeom>
          <a:ln w="0">
            <a:noFill/>
          </a:ln>
        </p:spPr>
      </p:pic>
      <p:pic>
        <p:nvPicPr>
          <p:cNvPr id="396" name="Graphic 16" descr=""/>
          <p:cNvPicPr/>
          <p:nvPr/>
        </p:nvPicPr>
        <p:blipFill>
          <a:blip r:embed="rId11"/>
          <a:stretch/>
        </p:blipFill>
        <p:spPr>
          <a:xfrm flipH="1" rot="10800000">
            <a:off x="1323720" y="1684080"/>
            <a:ext cx="315360" cy="326160"/>
          </a:xfrm>
          <a:prstGeom prst="rect">
            <a:avLst/>
          </a:prstGeom>
          <a:ln w="0">
            <a:noFill/>
          </a:ln>
        </p:spPr>
      </p:pic>
      <p:sp>
        <p:nvSpPr>
          <p:cNvPr id="397" name="TextBox 8"/>
          <p:cNvSpPr/>
          <p:nvPr/>
        </p:nvSpPr>
        <p:spPr>
          <a:xfrm>
            <a:off x="1623600" y="1663200"/>
            <a:ext cx="4577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o-RO" sz="1800" spc="-1" strike="noStrike">
                <a:solidFill>
                  <a:srgbClr val="000000"/>
                </a:solidFill>
                <a:latin typeface="Times New Roman"/>
                <a:ea typeface="Open Sans"/>
              </a:rPr>
              <a:t>applies the policies and strategies of the Ministry of Education and Research.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8" name="TextBox 23"/>
          <p:cNvSpPr/>
          <p:nvPr/>
        </p:nvSpPr>
        <p:spPr>
          <a:xfrm>
            <a:off x="1597680" y="3534120"/>
            <a:ext cx="4290120" cy="50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100" spc="-1" strike="noStrike">
              <a:latin typeface="Arial"/>
            </a:endParaRPr>
          </a:p>
        </p:txBody>
      </p:sp>
      <p:pic>
        <p:nvPicPr>
          <p:cNvPr id="399" name="Graphic 15" descr=""/>
          <p:cNvPicPr/>
          <p:nvPr/>
        </p:nvPicPr>
        <p:blipFill>
          <a:blip r:embed="rId12"/>
          <a:stretch/>
        </p:blipFill>
        <p:spPr>
          <a:xfrm rot="16200000">
            <a:off x="447120" y="1416240"/>
            <a:ext cx="932400" cy="819360"/>
          </a:xfrm>
          <a:prstGeom prst="rect">
            <a:avLst/>
          </a:prstGeom>
          <a:ln w="0">
            <a:noFill/>
          </a:ln>
        </p:spPr>
      </p:pic>
      <p:pic>
        <p:nvPicPr>
          <p:cNvPr id="400" name="Graphic 21" descr=""/>
          <p:cNvPicPr/>
          <p:nvPr/>
        </p:nvPicPr>
        <p:blipFill>
          <a:blip r:embed="rId13"/>
          <a:stretch/>
        </p:blipFill>
        <p:spPr>
          <a:xfrm>
            <a:off x="6678720" y="4040640"/>
            <a:ext cx="272520" cy="282240"/>
          </a:xfrm>
          <a:prstGeom prst="rect">
            <a:avLst/>
          </a:prstGeom>
          <a:ln w="0">
            <a:noFill/>
          </a:ln>
        </p:spPr>
      </p:pic>
      <p:pic>
        <p:nvPicPr>
          <p:cNvPr id="401" name="Graphic 11" descr=""/>
          <p:cNvPicPr/>
          <p:nvPr/>
        </p:nvPicPr>
        <p:blipFill>
          <a:blip r:embed="rId14"/>
          <a:stretch/>
        </p:blipFill>
        <p:spPr>
          <a:xfrm rot="5400000">
            <a:off x="455760" y="3308400"/>
            <a:ext cx="932400" cy="819360"/>
          </a:xfrm>
          <a:prstGeom prst="rect">
            <a:avLst/>
          </a:prstGeom>
          <a:ln w="0">
            <a:noFill/>
          </a:ln>
        </p:spPr>
      </p:pic>
      <p:pic>
        <p:nvPicPr>
          <p:cNvPr id="402" name="Graphic 12" descr=""/>
          <p:cNvPicPr/>
          <p:nvPr/>
        </p:nvPicPr>
        <p:blipFill>
          <a:blip r:embed="rId15"/>
          <a:stretch/>
        </p:blipFill>
        <p:spPr>
          <a:xfrm>
            <a:off x="1331640" y="3576960"/>
            <a:ext cx="272520" cy="282240"/>
          </a:xfrm>
          <a:prstGeom prst="rect">
            <a:avLst/>
          </a:prstGeom>
          <a:ln w="0">
            <a:noFill/>
          </a:ln>
        </p:spPr>
      </p:pic>
      <p:pic>
        <p:nvPicPr>
          <p:cNvPr id="403" name="Graphic 29" descr=""/>
          <p:cNvPicPr/>
          <p:nvPr/>
        </p:nvPicPr>
        <p:blipFill>
          <a:blip r:embed="rId16"/>
          <a:stretch/>
        </p:blipFill>
        <p:spPr>
          <a:xfrm rot="5400000">
            <a:off x="5721840" y="1442880"/>
            <a:ext cx="932400" cy="819360"/>
          </a:xfrm>
          <a:prstGeom prst="rect">
            <a:avLst/>
          </a:prstGeom>
          <a:ln w="0">
            <a:noFill/>
          </a:ln>
        </p:spPr>
      </p:pic>
      <p:pic>
        <p:nvPicPr>
          <p:cNvPr id="404" name="Graphic 30" descr=""/>
          <p:cNvPicPr/>
          <p:nvPr/>
        </p:nvPicPr>
        <p:blipFill>
          <a:blip r:embed="rId17"/>
          <a:stretch/>
        </p:blipFill>
        <p:spPr>
          <a:xfrm>
            <a:off x="6597720" y="1711800"/>
            <a:ext cx="272520" cy="282240"/>
          </a:xfrm>
          <a:prstGeom prst="rect">
            <a:avLst/>
          </a:prstGeom>
          <a:ln w="0">
            <a:noFill/>
          </a:ln>
        </p:spPr>
      </p:pic>
      <p:sp>
        <p:nvSpPr>
          <p:cNvPr id="405" name="Subtitle 2"/>
          <p:cNvSpPr/>
          <p:nvPr/>
        </p:nvSpPr>
        <p:spPr>
          <a:xfrm>
            <a:off x="503640" y="237600"/>
            <a:ext cx="10076400" cy="99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o-RO" sz="2000" spc="-1" strike="noStrike">
                <a:solidFill>
                  <a:srgbClr val="000000"/>
                </a:solidFill>
                <a:latin typeface="Open Sans"/>
                <a:ea typeface="Open Sans"/>
              </a:rPr>
              <a:t>       </a:t>
            </a:r>
            <a:r>
              <a:rPr b="1" lang="en-US" sz="2000" spc="-1" strike="noStrike">
                <a:solidFill>
                  <a:srgbClr val="000000"/>
                </a:solidFill>
                <a:latin typeface="Open Sans"/>
                <a:ea typeface="Open Sans"/>
              </a:rPr>
              <a:t>Maramureș County School Inspectorate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6" name="Text Box 99"/>
          <p:cNvSpPr/>
          <p:nvPr/>
        </p:nvSpPr>
        <p:spPr>
          <a:xfrm>
            <a:off x="1639440" y="3533760"/>
            <a:ext cx="4420800" cy="1461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supervises law enforcement and monitors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 quality of teaching-learning activities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and </a:t>
            </a:r>
            <a:r>
              <a:rPr b="0" lang="ro-RO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conformity of national and international standards of performance, </a:t>
            </a:r>
            <a:r>
              <a:rPr b="0" lang="ro-RO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by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means of school inspection.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7" name="Text Box 9"/>
          <p:cNvSpPr/>
          <p:nvPr/>
        </p:nvSpPr>
        <p:spPr>
          <a:xfrm>
            <a:off x="6870600" y="1666080"/>
            <a:ext cx="5079240" cy="1186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controls, monitors and assesses the quality of school management, ensuring - together with public administrative local bodies - the schooling of pupils, their attendance throughout mandatory education</a:t>
            </a:r>
            <a:r>
              <a:rPr b="0" lang="ro-RO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8" name="Text Box 10"/>
          <p:cNvSpPr/>
          <p:nvPr/>
        </p:nvSpPr>
        <p:spPr>
          <a:xfrm>
            <a:off x="6952680" y="3811320"/>
            <a:ext cx="49975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" rig="threePt"/>
            </a:scene3d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Open Sans"/>
              </a:rPr>
              <a:t>coordinates the process of admission in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Open Sans"/>
              </a:rPr>
              <a:t>high-school education, the national </a:t>
            </a:r>
            <a:r>
              <a:rPr b="0" lang="ro-RO" sz="1800" spc="-1" strike="noStrike">
                <a:solidFill>
                  <a:srgbClr val="000000"/>
                </a:solidFill>
                <a:latin typeface="Times New Roman"/>
                <a:ea typeface="Open Sans"/>
              </a:rPr>
              <a:t>exams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Open Sans"/>
              </a:rPr>
              <a:t> and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Open Sans"/>
              </a:rPr>
              <a:t>the competitions in the schools within Maramureș county.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09" name="Graphic 20" descr=""/>
          <p:cNvPicPr/>
          <p:nvPr/>
        </p:nvPicPr>
        <p:blipFill>
          <a:blip r:embed="rId18"/>
          <a:stretch/>
        </p:blipFill>
        <p:spPr>
          <a:xfrm rot="5400000">
            <a:off x="5832720" y="3718800"/>
            <a:ext cx="932400" cy="81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Box 87"/>
          <p:cNvSpPr/>
          <p:nvPr/>
        </p:nvSpPr>
        <p:spPr>
          <a:xfrm>
            <a:off x="1777320" y="2746800"/>
            <a:ext cx="4202640" cy="361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"/>
          <p:cNvSpPr txBox="1"/>
          <p:nvPr/>
        </p:nvSpPr>
        <p:spPr>
          <a:xfrm>
            <a:off x="914400" y="2971800"/>
            <a:ext cx="10515600" cy="301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u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u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m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u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+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d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,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u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m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d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,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f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m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b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f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d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f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: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d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u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,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d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u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d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u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,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V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d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u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.</a:t>
            </a:r>
            <a:endParaRPr b="0" lang="en-US" sz="2200" spc="-1" strike="noStrike">
              <a:latin typeface="Arial"/>
            </a:endParaRPr>
          </a:p>
          <a:p>
            <a:endParaRPr b="0" lang="en-US" sz="2200" spc="-1" strike="noStrike">
              <a:latin typeface="Arial"/>
            </a:endParaRPr>
          </a:p>
          <a:p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F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f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d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,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p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p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g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f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m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d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u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.</a:t>
            </a:r>
            <a:endParaRPr b="0" lang="en-US" sz="2200" spc="-1" strike="noStrike">
              <a:latin typeface="Arial"/>
            </a:endParaRPr>
          </a:p>
          <a:p>
            <a:endParaRPr b="0" lang="en-US" sz="2200" spc="-1" strike="noStrike">
              <a:latin typeface="Arial"/>
            </a:endParaRPr>
          </a:p>
          <a:p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m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m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p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u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l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f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m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u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+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d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u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m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b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f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c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i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n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d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u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g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t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h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E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m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u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s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+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p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o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g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r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m</a:t>
            </a:r>
            <a:r>
              <a:rPr b="0" lang="ro-RO" sz="2200" spc="-1" strike="noStrike">
                <a:solidFill>
                  <a:srgbClr val="000000"/>
                </a:solidFill>
                <a:latin typeface="Calibri Light"/>
              </a:rPr>
              <a:t>: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412" name="" descr=""/>
          <p:cNvPicPr/>
          <p:nvPr/>
        </p:nvPicPr>
        <p:blipFill>
          <a:blip r:embed="rId1"/>
          <a:stretch/>
        </p:blipFill>
        <p:spPr>
          <a:xfrm>
            <a:off x="569160" y="228600"/>
            <a:ext cx="8803440" cy="25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"/>
          <p:cNvSpPr txBox="1"/>
          <p:nvPr/>
        </p:nvSpPr>
        <p:spPr>
          <a:xfrm>
            <a:off x="5421600" y="2417040"/>
            <a:ext cx="6237000" cy="55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2400" spc="-1" strike="noStrike">
                <a:latin typeface="Arial"/>
              </a:rPr>
              <a:t>2020-1-RO01-KA120-SCH-</a:t>
            </a:r>
            <a:r>
              <a:rPr b="1" lang="en-US" sz="2400" spc="-1" strike="noStrike">
                <a:latin typeface="Arial"/>
              </a:rPr>
              <a:t>000095318</a:t>
            </a:r>
            <a:endParaRPr b="1" lang="en-US" sz="2400" spc="-1" strike="noStrike">
              <a:latin typeface="Arial"/>
            </a:endParaRPr>
          </a:p>
        </p:txBody>
      </p:sp>
      <p:pic>
        <p:nvPicPr>
          <p:cNvPr id="414" name="" descr=""/>
          <p:cNvPicPr/>
          <p:nvPr/>
        </p:nvPicPr>
        <p:blipFill>
          <a:blip r:embed="rId1"/>
          <a:stretch/>
        </p:blipFill>
        <p:spPr>
          <a:xfrm>
            <a:off x="569160" y="228960"/>
            <a:ext cx="7660440" cy="2188080"/>
          </a:xfrm>
          <a:prstGeom prst="rect">
            <a:avLst/>
          </a:prstGeom>
          <a:ln w="0">
            <a:noFill/>
          </a:ln>
        </p:spPr>
      </p:pic>
      <p:sp>
        <p:nvSpPr>
          <p:cNvPr id="415" name=""/>
          <p:cNvSpPr txBox="1"/>
          <p:nvPr/>
        </p:nvSpPr>
        <p:spPr>
          <a:xfrm>
            <a:off x="914400" y="3322440"/>
            <a:ext cx="10287000" cy="262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2400" spc="-1" strike="noStrike">
                <a:latin typeface="Arial"/>
              </a:rPr>
              <a:t>2021-2022: 11 teachers</a:t>
            </a:r>
            <a:endParaRPr b="1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1" lang="en-US" sz="2400" spc="-1" strike="noStrike">
                <a:latin typeface="Arial"/>
              </a:rPr>
              <a:t>2022-2023: 20 teachers</a:t>
            </a:r>
            <a:endParaRPr b="1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1" lang="en-US" sz="2400" spc="-1" strike="noStrike">
                <a:latin typeface="Arial"/>
                <a:ea typeface="Noto Sans CJK SC"/>
              </a:rPr>
              <a:t>2023-2024: </a:t>
            </a:r>
            <a:r>
              <a:rPr b="1" lang="en-US" sz="2400" spc="-1" strike="noStrike">
                <a:latin typeface="Arial"/>
              </a:rPr>
              <a:t>50 teachers (7 job-shadowing + 43 courses and training)</a:t>
            </a:r>
            <a:endParaRPr b="1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1" lang="en-US" sz="2400" spc="-1" strike="noStrike">
                <a:latin typeface="Arial"/>
                <a:ea typeface="Noto Sans CJK SC"/>
              </a:rPr>
              <a:t>2024-2025: 49</a:t>
            </a:r>
            <a:r>
              <a:rPr b="1" lang="en-US" sz="2400" spc="-1" strike="noStrike">
                <a:latin typeface="Arial"/>
              </a:rPr>
              <a:t> teachers (8 job-shadowing + 41 courses and training)</a:t>
            </a:r>
            <a:endParaRPr b="1" lang="en-US" sz="2400" spc="-1" strike="noStrike">
              <a:latin typeface="Arial"/>
            </a:endParaRPr>
          </a:p>
        </p:txBody>
      </p:sp>
      <p:sp>
        <p:nvSpPr>
          <p:cNvPr id="416" name=""/>
          <p:cNvSpPr txBox="1"/>
          <p:nvPr/>
        </p:nvSpPr>
        <p:spPr>
          <a:xfrm>
            <a:off x="1143000" y="2514600"/>
            <a:ext cx="1488240" cy="55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2400" spc="-1" strike="noStrike">
                <a:latin typeface="Arial"/>
              </a:rPr>
              <a:t>Results:</a:t>
            </a:r>
            <a:endParaRPr b="1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ubTitle"/>
          </p:nvPr>
        </p:nvSpPr>
        <p:spPr>
          <a:xfrm>
            <a:off x="2971800" y="3200400"/>
            <a:ext cx="6172200" cy="114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7200" spc="-1" strike="noStrike">
                <a:solidFill>
                  <a:srgbClr val="000000"/>
                </a:solidFill>
                <a:latin typeface="Open Sans"/>
                <a:ea typeface="Open Sans"/>
              </a:rPr>
              <a:t>Thank you!</a:t>
            </a:r>
            <a:endParaRPr b="0" lang="en-US" sz="7200" spc="-1" strike="noStrike">
              <a:latin typeface="Arial"/>
            </a:endParaRPr>
          </a:p>
        </p:txBody>
      </p:sp>
      <p:pic>
        <p:nvPicPr>
          <p:cNvPr id="418" name="" descr=""/>
          <p:cNvPicPr/>
          <p:nvPr/>
        </p:nvPicPr>
        <p:blipFill>
          <a:blip r:embed="rId1"/>
          <a:stretch/>
        </p:blipFill>
        <p:spPr>
          <a:xfrm>
            <a:off x="914400" y="228600"/>
            <a:ext cx="7315200" cy="2089440"/>
          </a:xfrm>
          <a:prstGeom prst="rect">
            <a:avLst/>
          </a:prstGeom>
          <a:ln w="0">
            <a:noFill/>
          </a:ln>
        </p:spPr>
      </p:pic>
      <p:sp>
        <p:nvSpPr>
          <p:cNvPr id="419" name="PlaceHolder 4"/>
          <p:cNvSpPr txBox="1"/>
          <p:nvPr/>
        </p:nvSpPr>
        <p:spPr>
          <a:xfrm>
            <a:off x="8458200" y="5486400"/>
            <a:ext cx="274320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Open Sans"/>
                <a:ea typeface="Open Sans"/>
              </a:rPr>
              <a:t>Duruș Ligia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Application>LibreOffice/7.3.7.2$Linux_X86_64 LibreOffice_project/30$Build-2</Application>
  <AppVersion>15.0000</AppVersion>
  <Words>1206</Words>
  <Paragraphs>116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2021-10-28T12:22:00Z</dcterms:created>
  <dc:creator>Daniel Kurth</dc:creator>
  <dc:description/>
  <dc:language>en-US</dc:language>
  <cp:lastModifiedBy/>
  <dcterms:modified xsi:type="dcterms:W3CDTF">2025-05-21T12:42:55Z</dcterms:modified>
  <cp:revision>85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ICV">
    <vt:lpwstr>453D52DF25594AC7A35DF1666C3864CD</vt:lpwstr>
  </property>
  <property fmtid="{D5CDD505-2E9C-101B-9397-08002B2CF9AE}" pid="4" name="KSOProductBuildVer">
    <vt:lpwstr>1033-12.2.0.13215</vt:lpwstr>
  </property>
  <property fmtid="{D5CDD505-2E9C-101B-9397-08002B2CF9AE}" pid="5" name="MediaServiceImageTags">
    <vt:lpwstr/>
  </property>
  <property fmtid="{D5CDD505-2E9C-101B-9397-08002B2CF9AE}" pid="6" name="Notes">
    <vt:i4>9</vt:i4>
  </property>
  <property fmtid="{D5CDD505-2E9C-101B-9397-08002B2CF9AE}" pid="7" name="PresentationFormat">
    <vt:lpwstr>Widescreen</vt:lpwstr>
  </property>
  <property fmtid="{D5CDD505-2E9C-101B-9397-08002B2CF9AE}" pid="8" name="Slides">
    <vt:i4>21</vt:i4>
  </property>
</Properties>
</file>