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6" r:id="rId3"/>
    <p:sldId id="257" r:id="rId4"/>
    <p:sldId id="291" r:id="rId5"/>
    <p:sldId id="284" r:id="rId6"/>
    <p:sldId id="285" r:id="rId7"/>
    <p:sldId id="287" r:id="rId8"/>
    <p:sldId id="288" r:id="rId9"/>
    <p:sldId id="289" r:id="rId10"/>
    <p:sldId id="290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309" r:id="rId29"/>
    <p:sldId id="31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16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10/13/2023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lege5.ro/Gratuit/geztqmjtgq2tm/legea-invatamantului-preuniversitar-nr-198-2023?d=2023-10-12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lege5.ro/Gratuit/ge2daojtgyydo/metodologia-de-organizare-a-programului-scoala-altfel-din-05102023?pid=541553300&amp;d=2023-10-12#p-541553300" TargetMode="External"/><Relationship Id="rId2" Type="http://schemas.openxmlformats.org/officeDocument/2006/relationships/hyperlink" Target="https://lege5.ro/Gratuit/ge2daojtgyydo/metodologia-de-organizare-a-programului-scoala-altfel-din-05102023?pid=541553328&amp;d=2023-10-12#p-54155332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905000"/>
            <a:ext cx="8153400" cy="2593975"/>
          </a:xfrm>
        </p:spPr>
        <p:txBody>
          <a:bodyPr>
            <a:normAutofit fontScale="90000"/>
          </a:bodyPr>
          <a:lstStyle/>
          <a:p>
            <a:r>
              <a:rPr lang="es-ES_tradnl" sz="5300" b="1" dirty="0" err="1" smtClean="0"/>
              <a:t>Metodologi</a:t>
            </a:r>
            <a:r>
              <a:rPr lang="ro-RO" sz="5300" b="1" dirty="0" smtClean="0"/>
              <a:t>a</a:t>
            </a:r>
            <a:r>
              <a:rPr lang="ro-RO" sz="5300" b="1" dirty="0"/>
              <a:t> </a:t>
            </a:r>
            <a:r>
              <a:rPr lang="ro-RO" sz="5300" b="1" dirty="0" smtClean="0"/>
              <a:t/>
            </a:r>
            <a:br>
              <a:rPr lang="ro-RO" sz="5300" b="1" dirty="0" smtClean="0"/>
            </a:br>
            <a:r>
              <a:rPr lang="es-ES_tradnl" sz="5300" b="1" dirty="0" smtClean="0"/>
              <a:t>de</a:t>
            </a:r>
            <a:r>
              <a:rPr lang="ro-RO" sz="5300" b="1" dirty="0" smtClean="0"/>
              <a:t> </a:t>
            </a:r>
            <a:r>
              <a:rPr lang="es-ES_tradnl" sz="5300" b="1" dirty="0" smtClean="0"/>
              <a:t>organizare</a:t>
            </a:r>
            <a:r>
              <a:rPr lang="ro-RO" sz="5300" b="1" dirty="0" smtClean="0"/>
              <a:t> </a:t>
            </a:r>
            <a:r>
              <a:rPr lang="es-ES_tradnl" sz="5300" b="1" dirty="0" smtClean="0"/>
              <a:t>a</a:t>
            </a:r>
            <a:r>
              <a:rPr lang="ro-RO" sz="5300" b="1" dirty="0" smtClean="0"/>
              <a:t> </a:t>
            </a:r>
            <a:br>
              <a:rPr lang="ro-RO" sz="5300" b="1" dirty="0" smtClean="0"/>
            </a:br>
            <a:r>
              <a:rPr lang="es-ES_tradnl" sz="5300" b="1" dirty="0" smtClean="0"/>
              <a:t>Programului</a:t>
            </a:r>
            <a:r>
              <a:rPr lang="ro-RO" sz="5300" b="1" dirty="0" smtClean="0"/>
              <a:t> </a:t>
            </a:r>
            <a:r>
              <a:rPr lang="es-ES_tradnl" sz="5300" b="1" dirty="0" err="1" smtClean="0"/>
              <a:t>național</a:t>
            </a:r>
            <a:r>
              <a:rPr lang="ro-RO" sz="5300" b="1" dirty="0" smtClean="0"/>
              <a:t> </a:t>
            </a:r>
            <a:br>
              <a:rPr lang="ro-RO" sz="5300" b="1" dirty="0" smtClean="0"/>
            </a:br>
            <a:r>
              <a:rPr lang="es-ES_tradnl" sz="5300" b="1" dirty="0" smtClean="0"/>
              <a:t>„</a:t>
            </a:r>
            <a:r>
              <a:rPr lang="es-ES_tradnl" sz="5300" b="1" dirty="0" err="1" smtClean="0"/>
              <a:t>Școala</a:t>
            </a:r>
            <a:r>
              <a:rPr lang="ro-RO" sz="5300" b="1" dirty="0" smtClean="0"/>
              <a:t> </a:t>
            </a:r>
            <a:r>
              <a:rPr lang="es-ES_tradnl" sz="5300" b="1" dirty="0" smtClean="0"/>
              <a:t>altfel</a:t>
            </a:r>
            <a:r>
              <a:rPr lang="es-ES_tradnl" sz="5300" b="1" dirty="0"/>
              <a:t>”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886200"/>
            <a:ext cx="7239000" cy="1752600"/>
          </a:xfrm>
        </p:spPr>
        <p:txBody>
          <a:bodyPr/>
          <a:lstStyle/>
          <a:p>
            <a:r>
              <a:rPr lang="vi-VN" sz="2800" dirty="0"/>
              <a:t>Parte integrantă din Ordin 6479/2023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865646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28600"/>
            <a:ext cx="7620000" cy="1143000"/>
          </a:xfrm>
        </p:spPr>
        <p:txBody>
          <a:bodyPr/>
          <a:lstStyle/>
          <a:p>
            <a:pPr algn="ctr"/>
            <a:r>
              <a:rPr lang="ro-RO" b="1" dirty="0" smtClean="0"/>
              <a:t>Participare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8305800" cy="6172200"/>
          </a:xfrm>
        </p:spPr>
        <p:txBody>
          <a:bodyPr>
            <a:normAutofit fontScale="77500" lnSpcReduction="20000"/>
          </a:bodyPr>
          <a:lstStyle/>
          <a:p>
            <a:pPr>
              <a:spcAft>
                <a:spcPts val="1200"/>
              </a:spcAft>
            </a:pPr>
            <a:r>
              <a:rPr lang="vi-VN" sz="3300" dirty="0" smtClean="0">
                <a:latin typeface="Arial" pitchFamily="34" charset="0"/>
              </a:rPr>
              <a:t>Participarea </a:t>
            </a:r>
            <a:r>
              <a:rPr lang="vi-VN" sz="3300" dirty="0">
                <a:latin typeface="Arial" pitchFamily="34" charset="0"/>
              </a:rPr>
              <a:t>la Programul </a:t>
            </a:r>
            <a:r>
              <a:rPr lang="vi-VN" sz="3300" dirty="0" smtClean="0">
                <a:latin typeface="Arial" pitchFamily="34" charset="0"/>
              </a:rPr>
              <a:t>„Şcoala altfel” este </a:t>
            </a:r>
            <a:r>
              <a:rPr lang="vi-VN" sz="3300" b="1" dirty="0">
                <a:solidFill>
                  <a:srgbClr val="FF0000"/>
                </a:solidFill>
                <a:latin typeface="Arial" pitchFamily="34" charset="0"/>
              </a:rPr>
              <a:t>obligatorie atât pentru elevi, cât şi pentru toate cadrele didactice din unitatea de învăţământ</a:t>
            </a:r>
            <a:r>
              <a:rPr lang="vi-VN" sz="3300" dirty="0">
                <a:latin typeface="Arial" pitchFamily="34" charset="0"/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vi-VN" sz="3300" dirty="0" smtClean="0">
                <a:latin typeface="Arial" pitchFamily="34" charset="0"/>
              </a:rPr>
              <a:t>Unitatea </a:t>
            </a:r>
            <a:r>
              <a:rPr lang="vi-VN" sz="3300" dirty="0">
                <a:latin typeface="Arial" pitchFamily="34" charset="0"/>
              </a:rPr>
              <a:t>de învăţământ </a:t>
            </a:r>
            <a:r>
              <a:rPr lang="vi-VN" sz="3300" b="1" dirty="0">
                <a:solidFill>
                  <a:srgbClr val="FF0000"/>
                </a:solidFill>
                <a:latin typeface="Arial" pitchFamily="34" charset="0"/>
              </a:rPr>
              <a:t>are obligaţia </a:t>
            </a:r>
            <a:r>
              <a:rPr lang="vi-VN" sz="3300" dirty="0">
                <a:latin typeface="Arial" pitchFamily="34" charset="0"/>
              </a:rPr>
              <a:t>de a stabili oferta de activităţi din cadrul Programului </a:t>
            </a:r>
            <a:r>
              <a:rPr lang="vi-VN" sz="3300" dirty="0" smtClean="0">
                <a:latin typeface="Arial" pitchFamily="34" charset="0"/>
              </a:rPr>
              <a:t>„Şcoala altfel” astfel </a:t>
            </a:r>
            <a:r>
              <a:rPr lang="vi-VN" sz="3300" dirty="0">
                <a:latin typeface="Arial" pitchFamily="34" charset="0"/>
              </a:rPr>
              <a:t>încât </a:t>
            </a:r>
            <a:r>
              <a:rPr lang="vi-VN" sz="3300" b="1" dirty="0">
                <a:solidFill>
                  <a:srgbClr val="FF0000"/>
                </a:solidFill>
                <a:latin typeface="Arial" pitchFamily="34" charset="0"/>
              </a:rPr>
              <a:t>să poată asigura, prin oferte alternative, participarea la aceste activităţi a tuturor elevilor şi cadrelor didactice</a:t>
            </a:r>
            <a:r>
              <a:rPr lang="vi-VN" sz="3300" dirty="0" smtClean="0">
                <a:latin typeface="Arial" pitchFamily="34" charset="0"/>
              </a:rPr>
              <a:t>.</a:t>
            </a:r>
            <a:endParaRPr lang="ro-RO" sz="3300" dirty="0" smtClean="0">
              <a:latin typeface="Arial" pitchFamily="34" charset="0"/>
            </a:endParaRPr>
          </a:p>
          <a:p>
            <a:pPr>
              <a:spcAft>
                <a:spcPts val="1200"/>
              </a:spcAft>
            </a:pPr>
            <a:r>
              <a:rPr lang="vi-VN" sz="3300" dirty="0">
                <a:latin typeface="Arial" pitchFamily="34" charset="0"/>
              </a:rPr>
              <a:t>În situaţia în care pe întreaga perioadă a programului sau doar în anumite zile, </a:t>
            </a:r>
            <a:r>
              <a:rPr lang="vi-VN" sz="3300" b="1" dirty="0">
                <a:latin typeface="Arial" pitchFamily="34" charset="0"/>
              </a:rPr>
              <a:t>din motive obiective, nu se pot organiza activităţi conform orarului stabilit</a:t>
            </a:r>
            <a:r>
              <a:rPr lang="vi-VN" sz="3300" dirty="0">
                <a:latin typeface="Arial" pitchFamily="34" charset="0"/>
              </a:rPr>
              <a:t> pentru Programul "Şcoala altfel", </a:t>
            </a:r>
            <a:r>
              <a:rPr lang="vi-VN" sz="3300" b="1" dirty="0">
                <a:solidFill>
                  <a:srgbClr val="FF0000"/>
                </a:solidFill>
                <a:latin typeface="Arial" pitchFamily="34" charset="0"/>
              </a:rPr>
              <a:t>se desfăşoară alte activităţi educative care contribuie la formarea şi dezvoltarea competenţelor din curriculumul naţional.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35652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229600" cy="1143000"/>
          </a:xfrm>
        </p:spPr>
        <p:txBody>
          <a:bodyPr/>
          <a:lstStyle/>
          <a:p>
            <a:pPr algn="ctr"/>
            <a:r>
              <a:rPr lang="ro-RO" b="1" dirty="0" smtClean="0"/>
              <a:t>Unde se pot derula activitățile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382000" cy="5105400"/>
          </a:xfrm>
        </p:spPr>
        <p:txBody>
          <a:bodyPr>
            <a:noAutofit/>
          </a:bodyPr>
          <a:lstStyle/>
          <a:p>
            <a:r>
              <a:rPr lang="vi-VN" sz="2600" dirty="0">
                <a:latin typeface="Arial" pitchFamily="34" charset="0"/>
              </a:rPr>
              <a:t>Activităţile din cadrul Programului </a:t>
            </a:r>
            <a:r>
              <a:rPr lang="vi-VN" sz="2600" dirty="0" smtClean="0">
                <a:latin typeface="Arial" pitchFamily="34" charset="0"/>
              </a:rPr>
              <a:t>„Şcoala altfel” </a:t>
            </a:r>
            <a:r>
              <a:rPr lang="vi-VN" sz="2600" b="1" dirty="0" smtClean="0">
                <a:latin typeface="Arial" pitchFamily="34" charset="0"/>
              </a:rPr>
              <a:t>se </a:t>
            </a:r>
            <a:r>
              <a:rPr lang="vi-VN" sz="2600" b="1" dirty="0">
                <a:latin typeface="Arial" pitchFamily="34" charset="0"/>
              </a:rPr>
              <a:t>pot realiza în unitatea de învăţământ sau în afara acesteia</a:t>
            </a:r>
            <a:r>
              <a:rPr lang="vi-VN" sz="2600" dirty="0">
                <a:latin typeface="Arial" pitchFamily="34" charset="0"/>
              </a:rPr>
              <a:t>, respectându-se prevederile legale cu privire la siguranţa elevilor</a:t>
            </a:r>
            <a:r>
              <a:rPr lang="vi-VN" sz="2600" dirty="0" smtClean="0">
                <a:latin typeface="Arial" pitchFamily="34" charset="0"/>
              </a:rPr>
              <a:t>.</a:t>
            </a:r>
            <a:endParaRPr lang="ro-RO" sz="2600" dirty="0" smtClean="0">
              <a:latin typeface="Arial" pitchFamily="34" charset="0"/>
            </a:endParaRPr>
          </a:p>
          <a:p>
            <a:r>
              <a:rPr lang="vi-VN" sz="2600" b="1" dirty="0">
                <a:latin typeface="Arial" pitchFamily="34" charset="0"/>
              </a:rPr>
              <a:t>Orice deplasare în afara unităţii de învăţământ trebuie să aibă un pronunţat caracter educativ</a:t>
            </a:r>
            <a:r>
              <a:rPr lang="vi-VN" sz="2600" dirty="0">
                <a:latin typeface="Arial" pitchFamily="34" charset="0"/>
              </a:rPr>
              <a:t>. </a:t>
            </a:r>
            <a:endParaRPr lang="ro-RO" sz="2600" dirty="0" smtClean="0">
              <a:latin typeface="Arial" pitchFamily="34" charset="0"/>
            </a:endParaRPr>
          </a:p>
          <a:p>
            <a:r>
              <a:rPr lang="vi-VN" sz="2600" b="1" dirty="0" smtClean="0">
                <a:solidFill>
                  <a:srgbClr val="FF0000"/>
                </a:solidFill>
                <a:latin typeface="Arial" pitchFamily="34" charset="0"/>
              </a:rPr>
              <a:t>Nu </a:t>
            </a:r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sunt </a:t>
            </a:r>
            <a:r>
              <a:rPr lang="vi-VN" sz="2600" b="1" dirty="0" smtClean="0">
                <a:solidFill>
                  <a:srgbClr val="FF0000"/>
                </a:solidFill>
                <a:latin typeface="Arial" pitchFamily="34" charset="0"/>
              </a:rPr>
              <a:t>permise</a:t>
            </a:r>
            <a:r>
              <a:rPr lang="ro-RO" sz="2600" b="1" dirty="0" smtClean="0">
                <a:solidFill>
                  <a:srgbClr val="FF0000"/>
                </a:solidFill>
                <a:latin typeface="Arial" pitchFamily="34" charset="0"/>
              </a:rPr>
              <a:t>:</a:t>
            </a:r>
          </a:p>
          <a:p>
            <a:pPr marL="688975" indent="-227013">
              <a:buFontTx/>
              <a:buChar char="-"/>
            </a:pPr>
            <a:r>
              <a:rPr lang="vi-VN" sz="2600" b="1" dirty="0" smtClean="0">
                <a:solidFill>
                  <a:srgbClr val="FF0000"/>
                </a:solidFill>
                <a:latin typeface="Arial" pitchFamily="34" charset="0"/>
              </a:rPr>
              <a:t>deplasări </a:t>
            </a:r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ale preşcolarilor/elevilor pe durata întregului program </a:t>
            </a:r>
            <a:r>
              <a:rPr lang="vi-VN" sz="2600" dirty="0">
                <a:solidFill>
                  <a:srgbClr val="FF0000"/>
                </a:solidFill>
                <a:latin typeface="Arial" pitchFamily="34" charset="0"/>
              </a:rPr>
              <a:t>(</a:t>
            </a:r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5 zile sau mai mult) </a:t>
            </a:r>
            <a:endParaRPr lang="ro-RO" sz="26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pPr marL="688975" indent="-227013">
              <a:buFontTx/>
              <a:buChar char="-"/>
            </a:pPr>
            <a:r>
              <a:rPr lang="vi-VN" sz="26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deplasările în afara localităţii care presupun costuri şi pentru care unitatea de învăţământ nu a identificat surse de finanţare.</a:t>
            </a:r>
            <a:endParaRPr lang="en-US" sz="26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2549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04800"/>
            <a:ext cx="8153400" cy="6096000"/>
          </a:xfrm>
        </p:spPr>
        <p:txBody>
          <a:bodyPr>
            <a:noAutofit/>
          </a:bodyPr>
          <a:lstStyle/>
          <a:p>
            <a:r>
              <a:rPr lang="vi-VN" sz="2800" dirty="0">
                <a:latin typeface="Arial" pitchFamily="34" charset="0"/>
              </a:rPr>
              <a:t>inspectorii şcolari din cadrul inspectoratelor şcolare judeţene/Inspectoratului Şcolar al Municipiului Bucureşti, respectiv consilierii şcolari din cadrul centrelor de resurse şi asistenţă educaţională </a:t>
            </a:r>
            <a:r>
              <a:rPr lang="vi-VN" sz="2800" b="1" dirty="0">
                <a:latin typeface="Arial" pitchFamily="34" charset="0"/>
              </a:rPr>
              <a:t>oferă sprijin cadrelor didactice </a:t>
            </a:r>
            <a:r>
              <a:rPr lang="vi-VN" sz="2800" b="1" dirty="0" smtClean="0">
                <a:latin typeface="Arial" pitchFamily="34" charset="0"/>
              </a:rPr>
              <a:t>şi </a:t>
            </a:r>
            <a:r>
              <a:rPr lang="vi-VN" sz="2800" b="1" dirty="0">
                <a:latin typeface="Arial" pitchFamily="34" charset="0"/>
              </a:rPr>
              <a:t>echipelor de coordonare în proiectarea activităţilor</a:t>
            </a:r>
            <a:r>
              <a:rPr lang="vi-VN" sz="2800" b="1" dirty="0" smtClean="0">
                <a:latin typeface="Arial" pitchFamily="34" charset="0"/>
              </a:rPr>
              <a:t>.</a:t>
            </a:r>
            <a:endParaRPr lang="ro-RO" sz="2800" b="1" dirty="0" smtClean="0">
              <a:latin typeface="Arial" pitchFamily="34" charset="0"/>
            </a:endParaRPr>
          </a:p>
          <a:p>
            <a:r>
              <a:rPr lang="ro-RO" sz="2800" b="1" dirty="0" smtClean="0">
                <a:latin typeface="Arial" pitchFamily="34" charset="0"/>
              </a:rPr>
              <a:t>n</a:t>
            </a:r>
            <a:r>
              <a:rPr lang="vi-VN" sz="2800" b="1" dirty="0" smtClean="0">
                <a:latin typeface="Arial" pitchFamily="34" charset="0"/>
              </a:rPr>
              <a:t>erespectarea </a:t>
            </a:r>
            <a:r>
              <a:rPr lang="vi-VN" sz="2800" b="1" dirty="0">
                <a:latin typeface="Arial" pitchFamily="34" charset="0"/>
              </a:rPr>
              <a:t>prezentei metodologii atrage aplicarea sancţiunilor prevăzute de Legea învăţământului preuniversitar</a:t>
            </a:r>
            <a:r>
              <a:rPr lang="vi-VN" sz="2800" dirty="0">
                <a:latin typeface="Arial" pitchFamily="34" charset="0"/>
              </a:rPr>
              <a:t> </a:t>
            </a:r>
            <a:r>
              <a:rPr lang="vi-VN" sz="2800" b="1" dirty="0">
                <a:latin typeface="Arial" pitchFamily="34" charset="0"/>
                <a:hlinkClick r:id="rId2"/>
              </a:rPr>
              <a:t>nr. 198/2023</a:t>
            </a:r>
            <a:r>
              <a:rPr lang="vi-VN" sz="2800" b="1" dirty="0">
                <a:latin typeface="Arial" pitchFamily="34" charset="0"/>
              </a:rPr>
              <a:t>, cu modificările ulterioare, şi de Regulamentul-cadru de organizare şi funcţionare a unităţilor de învăţământ preuniversitar în vigoare</a:t>
            </a:r>
            <a:r>
              <a:rPr lang="vi-VN" sz="2800" dirty="0" smtClean="0">
                <a:latin typeface="Arial" pitchFamily="34" charset="0"/>
              </a:rPr>
              <a:t>.</a:t>
            </a:r>
            <a:endParaRPr lang="en-US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33635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8534400" cy="1143000"/>
          </a:xfrm>
        </p:spPr>
        <p:txBody>
          <a:bodyPr/>
          <a:lstStyle/>
          <a:p>
            <a:pPr algn="ctr"/>
            <a:r>
              <a:rPr lang="ro-RO" sz="3600" b="1" dirty="0" smtClean="0"/>
              <a:t>Echipa de coordonare și calendarul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382000" cy="5562600"/>
          </a:xfrm>
        </p:spPr>
        <p:txBody>
          <a:bodyPr>
            <a:normAutofit fontScale="92500" lnSpcReduction="20000"/>
          </a:bodyPr>
          <a:lstStyle/>
          <a:p>
            <a:r>
              <a:rPr lang="vi-VN" sz="2400" b="1" dirty="0">
                <a:solidFill>
                  <a:srgbClr val="FF0000"/>
                </a:solidFill>
                <a:latin typeface="Arial" pitchFamily="34" charset="0"/>
              </a:rPr>
              <a:t>în termen de maximum 30 de zile calendaristice de la începerea anului şcolar se stabilesc</a:t>
            </a:r>
            <a:r>
              <a:rPr lang="vi-VN" sz="2400" dirty="0">
                <a:latin typeface="Arial" pitchFamily="34" charset="0"/>
              </a:rPr>
              <a:t>:</a:t>
            </a:r>
          </a:p>
          <a:p>
            <a:r>
              <a:rPr lang="vi-VN" sz="2400" b="1" dirty="0">
                <a:latin typeface="Arial" pitchFamily="34" charset="0"/>
              </a:rPr>
              <a:t>a)</a:t>
            </a:r>
            <a:r>
              <a:rPr lang="vi-VN" sz="2400" dirty="0">
                <a:latin typeface="Arial" pitchFamily="34" charset="0"/>
              </a:rPr>
              <a:t> </a:t>
            </a:r>
            <a:r>
              <a:rPr lang="vi-VN" sz="2400" b="1" dirty="0">
                <a:solidFill>
                  <a:srgbClr val="0070C0"/>
                </a:solidFill>
                <a:latin typeface="Arial" pitchFamily="34" charset="0"/>
              </a:rPr>
              <a:t>echipa de coordonare</a:t>
            </a:r>
            <a:r>
              <a:rPr lang="vi-VN" sz="2400" dirty="0">
                <a:latin typeface="Arial" pitchFamily="34" charset="0"/>
              </a:rPr>
              <a:t> a Programului "Şcoala altfel", </a:t>
            </a:r>
            <a:r>
              <a:rPr lang="vi-VN" sz="2400" b="1" dirty="0" smtClean="0">
                <a:latin typeface="Arial" pitchFamily="34" charset="0"/>
              </a:rPr>
              <a:t>b</a:t>
            </a:r>
            <a:r>
              <a:rPr lang="vi-VN" sz="2400" b="1" dirty="0">
                <a:latin typeface="Arial" pitchFamily="34" charset="0"/>
              </a:rPr>
              <a:t>)</a:t>
            </a:r>
            <a:r>
              <a:rPr lang="vi-VN" sz="2400" dirty="0">
                <a:latin typeface="Arial" pitchFamily="34" charset="0"/>
              </a:rPr>
              <a:t> </a:t>
            </a:r>
            <a:r>
              <a:rPr lang="vi-VN" sz="2400" b="1" dirty="0">
                <a:solidFill>
                  <a:srgbClr val="0070C0"/>
                </a:solidFill>
                <a:latin typeface="Arial" pitchFamily="34" charset="0"/>
              </a:rPr>
              <a:t>calendarul de derulare</a:t>
            </a:r>
            <a:r>
              <a:rPr lang="vi-VN" sz="2400" dirty="0">
                <a:latin typeface="Arial" pitchFamily="34" charset="0"/>
              </a:rPr>
              <a:t> a Programului "Şcoala altfel", care va cuprinde:</a:t>
            </a:r>
          </a:p>
          <a:p>
            <a:pPr marL="1654175" indent="-400050">
              <a:buNone/>
            </a:pPr>
            <a:r>
              <a:rPr lang="vi-VN" sz="2400" b="1" dirty="0">
                <a:latin typeface="Arial" pitchFamily="34" charset="0"/>
              </a:rPr>
              <a:t>(i)</a:t>
            </a:r>
            <a:r>
              <a:rPr lang="vi-VN" sz="2400" dirty="0">
                <a:latin typeface="Arial" pitchFamily="34" charset="0"/>
              </a:rPr>
              <a:t> perioada de identificare a nevoilor şi intereselor preşcolarilor/elevilor;</a:t>
            </a:r>
          </a:p>
          <a:p>
            <a:pPr marL="1654175" indent="-400050">
              <a:buNone/>
            </a:pPr>
            <a:r>
              <a:rPr lang="vi-VN" sz="2400" b="1" dirty="0">
                <a:latin typeface="Arial" pitchFamily="34" charset="0"/>
              </a:rPr>
              <a:t>(ii)</a:t>
            </a:r>
            <a:r>
              <a:rPr lang="vi-VN" sz="2400" dirty="0">
                <a:latin typeface="Arial" pitchFamily="34" charset="0"/>
              </a:rPr>
              <a:t> perioada de alcătuire a ofertei "Şcoala altfel";</a:t>
            </a:r>
          </a:p>
          <a:p>
            <a:pPr marL="1654175" indent="-400050">
              <a:buNone/>
            </a:pPr>
            <a:r>
              <a:rPr lang="vi-VN" sz="2400" b="1" dirty="0">
                <a:latin typeface="Arial" pitchFamily="34" charset="0"/>
              </a:rPr>
              <a:t>(iii)</a:t>
            </a:r>
            <a:r>
              <a:rPr lang="vi-VN" sz="2400" dirty="0">
                <a:latin typeface="Arial" pitchFamily="34" charset="0"/>
              </a:rPr>
              <a:t> perioada de desfăşurare a programului;</a:t>
            </a:r>
          </a:p>
          <a:p>
            <a:pPr marL="1654175" indent="-400050">
              <a:buNone/>
            </a:pPr>
            <a:r>
              <a:rPr lang="vi-VN" sz="2400" b="1" dirty="0">
                <a:latin typeface="Arial" pitchFamily="34" charset="0"/>
              </a:rPr>
              <a:t>(iv)</a:t>
            </a:r>
            <a:r>
              <a:rPr lang="vi-VN" sz="2400" dirty="0">
                <a:latin typeface="Arial" pitchFamily="34" charset="0"/>
              </a:rPr>
              <a:t> perioada de reflecţie/analiză a rezultatelor</a:t>
            </a:r>
            <a:r>
              <a:rPr lang="vi-VN" sz="2400" dirty="0" smtClean="0">
                <a:latin typeface="Arial" pitchFamily="34" charset="0"/>
              </a:rPr>
              <a:t>.</a:t>
            </a:r>
            <a:endParaRPr lang="ro-RO" sz="2400" dirty="0" smtClean="0">
              <a:latin typeface="Arial" pitchFamily="34" charset="0"/>
            </a:endParaRPr>
          </a:p>
          <a:p>
            <a:pPr marL="339725" indent="-227013">
              <a:spcBef>
                <a:spcPts val="1800"/>
              </a:spcBef>
            </a:pPr>
            <a:r>
              <a:rPr lang="ro-RO" sz="2400" dirty="0">
                <a:latin typeface="Arial" pitchFamily="34" charset="0"/>
              </a:rPr>
              <a:t>c</a:t>
            </a:r>
            <a:r>
              <a:rPr lang="vi-VN" sz="2400" dirty="0">
                <a:latin typeface="Arial" pitchFamily="34" charset="0"/>
              </a:rPr>
              <a:t>omponenţa echipei de coordonare şi calendarul Programului </a:t>
            </a:r>
            <a:r>
              <a:rPr lang="vi-VN" sz="2400" dirty="0" smtClean="0">
                <a:latin typeface="Arial" pitchFamily="34" charset="0"/>
              </a:rPr>
              <a:t>„Şcoala altfel” </a:t>
            </a:r>
            <a:r>
              <a:rPr lang="vi-VN" sz="2400" b="1" dirty="0" smtClean="0">
                <a:latin typeface="Arial" pitchFamily="34" charset="0"/>
              </a:rPr>
              <a:t>vor </a:t>
            </a:r>
            <a:r>
              <a:rPr lang="vi-VN" sz="2400" b="1" dirty="0">
                <a:latin typeface="Arial" pitchFamily="34" charset="0"/>
              </a:rPr>
              <a:t>fi analizate în cadrul consiliului profesoral şi aprobate de consiliul de administraţie al unităţii de învăţământ</a:t>
            </a:r>
            <a:r>
              <a:rPr lang="vi-VN" sz="2400" dirty="0">
                <a:latin typeface="Arial" pitchFamily="34" charset="0"/>
              </a:rPr>
              <a:t>. </a:t>
            </a:r>
            <a:endParaRPr lang="ro-RO" sz="2400" dirty="0" smtClean="0">
              <a:latin typeface="Arial" pitchFamily="34" charset="0"/>
            </a:endParaRPr>
          </a:p>
          <a:p>
            <a:pPr marL="339725" indent="-227013">
              <a:spcBef>
                <a:spcPts val="1800"/>
              </a:spcBef>
            </a:pPr>
            <a:r>
              <a:rPr lang="ro-RO" sz="2400" dirty="0" smtClean="0">
                <a:latin typeface="Arial" pitchFamily="34" charset="0"/>
              </a:rPr>
              <a:t>l</a:t>
            </a:r>
            <a:r>
              <a:rPr lang="vi-VN" sz="2400" dirty="0" smtClean="0">
                <a:latin typeface="Arial" pitchFamily="34" charset="0"/>
              </a:rPr>
              <a:t>a </a:t>
            </a:r>
            <a:r>
              <a:rPr lang="vi-VN" sz="2400" dirty="0">
                <a:latin typeface="Arial" pitchFamily="34" charset="0"/>
              </a:rPr>
              <a:t>şedinţa consiliului profesoral vor fi invitaţi reprezentanţi ai elevilor şi părinţilor.</a:t>
            </a:r>
            <a:endParaRPr lang="en-US" sz="2400" dirty="0">
              <a:latin typeface="Arial" pitchFamily="34" charset="0"/>
            </a:endParaRPr>
          </a:p>
          <a:p>
            <a:pPr marL="1654175" indent="-400050">
              <a:buNone/>
            </a:pPr>
            <a:endParaRPr lang="vi-VN" sz="2400" dirty="0"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04882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8458200" cy="1143000"/>
          </a:xfrm>
        </p:spPr>
        <p:txBody>
          <a:bodyPr/>
          <a:lstStyle/>
          <a:p>
            <a:pPr algn="ctr"/>
            <a:r>
              <a:rPr lang="ro-RO" sz="3200" b="1" dirty="0" smtClean="0"/>
              <a:t>Echipa de coordonare: componență, atribuții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8382000" cy="5257800"/>
          </a:xfrm>
        </p:spPr>
        <p:txBody>
          <a:bodyPr>
            <a:noAutofit/>
          </a:bodyPr>
          <a:lstStyle/>
          <a:p>
            <a:r>
              <a:rPr lang="vi-VN" b="1" dirty="0">
                <a:latin typeface="Arial" pitchFamily="34" charset="0"/>
              </a:rPr>
              <a:t>alcătuită </a:t>
            </a:r>
            <a:r>
              <a:rPr lang="vi-VN" b="1" dirty="0" smtClean="0">
                <a:latin typeface="Arial" pitchFamily="34" charset="0"/>
              </a:rPr>
              <a:t>din</a:t>
            </a:r>
            <a:r>
              <a:rPr lang="ro-RO" b="1" dirty="0" smtClean="0">
                <a:latin typeface="Arial" pitchFamily="34" charset="0"/>
              </a:rPr>
              <a:t>:</a:t>
            </a:r>
            <a:r>
              <a:rPr lang="vi-VN" b="1" dirty="0" smtClean="0">
                <a:latin typeface="Arial" pitchFamily="34" charset="0"/>
              </a:rPr>
              <a:t> </a:t>
            </a:r>
            <a:endParaRPr lang="ro-RO" b="1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 smtClean="0">
                <a:latin typeface="Arial" pitchFamily="34" charset="0"/>
              </a:rPr>
              <a:t>- </a:t>
            </a:r>
            <a:r>
              <a:rPr lang="vi-VN" dirty="0" smtClean="0">
                <a:latin typeface="Arial" pitchFamily="34" charset="0"/>
              </a:rPr>
              <a:t>director/director adjunct 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 smtClean="0">
                <a:latin typeface="Arial" pitchFamily="34" charset="0"/>
              </a:rPr>
              <a:t>- </a:t>
            </a:r>
            <a:r>
              <a:rPr lang="vi-VN" dirty="0" smtClean="0">
                <a:latin typeface="Arial" pitchFamily="34" charset="0"/>
              </a:rPr>
              <a:t>cel </a:t>
            </a:r>
            <a:r>
              <a:rPr lang="vi-VN" dirty="0">
                <a:latin typeface="Arial" pitchFamily="34" charset="0"/>
              </a:rPr>
              <a:t>puţin 1 membru din comisia pentru întocmirea </a:t>
            </a:r>
            <a:r>
              <a:rPr lang="vi-VN" dirty="0" smtClean="0">
                <a:latin typeface="Arial" pitchFamily="34" charset="0"/>
              </a:rPr>
              <a:t>orarului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>
                <a:latin typeface="Arial" pitchFamily="34" charset="0"/>
              </a:rPr>
              <a:t>-</a:t>
            </a:r>
            <a:r>
              <a:rPr lang="vi-VN" dirty="0" smtClean="0">
                <a:latin typeface="Arial" pitchFamily="34" charset="0"/>
              </a:rPr>
              <a:t> </a:t>
            </a:r>
            <a:r>
              <a:rPr lang="vi-VN" dirty="0">
                <a:latin typeface="Arial" pitchFamily="34" charset="0"/>
              </a:rPr>
              <a:t>cadre </a:t>
            </a:r>
            <a:r>
              <a:rPr lang="vi-VN" dirty="0" smtClean="0">
                <a:latin typeface="Arial" pitchFamily="34" charset="0"/>
              </a:rPr>
              <a:t>didactice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 smtClean="0">
                <a:latin typeface="Arial" pitchFamily="34" charset="0"/>
              </a:rPr>
              <a:t>- </a:t>
            </a:r>
            <a:r>
              <a:rPr lang="vi-VN" dirty="0" smtClean="0">
                <a:latin typeface="Arial" pitchFamily="34" charset="0"/>
              </a:rPr>
              <a:t>consilierul şcolar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 smtClean="0">
                <a:latin typeface="Arial" pitchFamily="34" charset="0"/>
              </a:rPr>
              <a:t>- </a:t>
            </a:r>
            <a:r>
              <a:rPr lang="vi-VN" dirty="0" smtClean="0">
                <a:latin typeface="Arial" pitchFamily="34" charset="0"/>
              </a:rPr>
              <a:t>mediatorul şcolar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ro-RO" dirty="0" smtClean="0">
                <a:latin typeface="Arial" pitchFamily="34" charset="0"/>
              </a:rPr>
              <a:t>- </a:t>
            </a:r>
            <a:r>
              <a:rPr lang="vi-VN" dirty="0" smtClean="0">
                <a:latin typeface="Arial" pitchFamily="34" charset="0"/>
              </a:rPr>
              <a:t>reprezentanţi </a:t>
            </a:r>
            <a:r>
              <a:rPr lang="vi-VN" dirty="0">
                <a:latin typeface="Arial" pitchFamily="34" charset="0"/>
              </a:rPr>
              <a:t>ai </a:t>
            </a:r>
            <a:r>
              <a:rPr lang="vi-VN" dirty="0" smtClean="0">
                <a:latin typeface="Arial" pitchFamily="34" charset="0"/>
              </a:rPr>
              <a:t>elevilor</a:t>
            </a:r>
            <a:endParaRPr lang="ro-RO" dirty="0" smtClean="0">
              <a:latin typeface="Arial" pitchFamily="34" charset="0"/>
            </a:endParaRPr>
          </a:p>
          <a:p>
            <a:pPr marL="801688" indent="-174625">
              <a:spcBef>
                <a:spcPts val="0"/>
              </a:spcBef>
              <a:buFontTx/>
              <a:buChar char="-"/>
            </a:pPr>
            <a:r>
              <a:rPr lang="vi-VN" dirty="0" smtClean="0">
                <a:latin typeface="Arial" pitchFamily="34" charset="0"/>
              </a:rPr>
              <a:t>reprezentanţi </a:t>
            </a:r>
            <a:r>
              <a:rPr lang="vi-VN" dirty="0">
                <a:latin typeface="Arial" pitchFamily="34" charset="0"/>
              </a:rPr>
              <a:t>ai părinţilor</a:t>
            </a:r>
            <a:r>
              <a:rPr lang="vi-VN" dirty="0" smtClean="0">
                <a:latin typeface="Arial" pitchFamily="34" charset="0"/>
              </a:rPr>
              <a:t>;</a:t>
            </a:r>
            <a:endParaRPr lang="ro-RO" dirty="0" smtClean="0">
              <a:latin typeface="Arial" pitchFamily="34" charset="0"/>
            </a:endParaRPr>
          </a:p>
          <a:p>
            <a:pPr marL="339725" indent="-227013">
              <a:spcBef>
                <a:spcPts val="1200"/>
              </a:spcBef>
            </a:pPr>
            <a:r>
              <a:rPr lang="ro-RO" b="1" dirty="0" smtClean="0">
                <a:latin typeface="Arial" pitchFamily="34" charset="0"/>
              </a:rPr>
              <a:t>atribuții: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a)</a:t>
            </a:r>
            <a:r>
              <a:rPr lang="vi-VN" dirty="0">
                <a:latin typeface="Arial" pitchFamily="34" charset="0"/>
              </a:rPr>
              <a:t> identificarea nevoilor şi intereselor preşcolarilor/elevilor;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b)</a:t>
            </a:r>
            <a:r>
              <a:rPr lang="vi-VN" dirty="0">
                <a:latin typeface="Arial" pitchFamily="34" charset="0"/>
              </a:rPr>
              <a:t> centralizarea propunerilor de activităţi;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c)</a:t>
            </a:r>
            <a:r>
              <a:rPr lang="vi-VN" dirty="0">
                <a:latin typeface="Arial" pitchFamily="34" charset="0"/>
              </a:rPr>
              <a:t> centralizarea opţiunilor elevilor/preşcolarilor;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d)</a:t>
            </a:r>
            <a:r>
              <a:rPr lang="vi-VN" dirty="0">
                <a:latin typeface="Arial" pitchFamily="34" charset="0"/>
              </a:rPr>
              <a:t> întocmirea orarului;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e)</a:t>
            </a:r>
            <a:r>
              <a:rPr lang="vi-VN" dirty="0">
                <a:latin typeface="Arial" pitchFamily="34" charset="0"/>
              </a:rPr>
              <a:t> rezervarea spaţiilor şi a altor facilităţi ale unităţii de învăţământ;</a:t>
            </a:r>
          </a:p>
          <a:p>
            <a:pPr marL="627063" indent="0">
              <a:spcBef>
                <a:spcPts val="0"/>
              </a:spcBef>
              <a:buNone/>
            </a:pPr>
            <a:r>
              <a:rPr lang="vi-VN" b="1" dirty="0">
                <a:latin typeface="Arial" pitchFamily="34" charset="0"/>
              </a:rPr>
              <a:t>f)</a:t>
            </a:r>
            <a:r>
              <a:rPr lang="vi-VN" dirty="0">
                <a:latin typeface="Arial" pitchFamily="34" charset="0"/>
              </a:rPr>
              <a:t> monitorizarea desfăşurării Programului "Şcoala altfel</a:t>
            </a:r>
            <a:r>
              <a:rPr lang="vi-VN" dirty="0" smtClean="0">
                <a:latin typeface="Arial" pitchFamily="34" charset="0"/>
              </a:rPr>
              <a:t>";</a:t>
            </a:r>
            <a:endParaRPr lang="ro-RO" dirty="0" smtClean="0">
              <a:latin typeface="Arial" pitchFamily="34" charset="0"/>
            </a:endParaRPr>
          </a:p>
          <a:p>
            <a:pPr marL="627063" indent="0">
              <a:spcBef>
                <a:spcPts val="0"/>
              </a:spcBef>
              <a:buNone/>
            </a:pPr>
            <a:r>
              <a:rPr lang="en-US" b="1" dirty="0">
                <a:latin typeface="Arial" pitchFamily="34" charset="0"/>
              </a:rPr>
              <a:t>g)</a:t>
            </a:r>
            <a:r>
              <a:rPr lang="en-US" dirty="0">
                <a:latin typeface="Arial" pitchFamily="34" charset="0"/>
              </a:rPr>
              <a:t> </a:t>
            </a:r>
            <a:r>
              <a:rPr lang="en-US" dirty="0" err="1">
                <a:latin typeface="Arial" pitchFamily="34" charset="0"/>
              </a:rPr>
              <a:t>analiza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err="1">
                <a:latin typeface="Arial" pitchFamily="34" charset="0"/>
              </a:rPr>
              <a:t>rezultatelor</a:t>
            </a:r>
            <a:r>
              <a:rPr lang="en-US" dirty="0">
                <a:latin typeface="Arial" pitchFamily="34" charset="0"/>
              </a:rPr>
              <a:t> Programului </a:t>
            </a:r>
            <a:r>
              <a:rPr lang="en-US" dirty="0" smtClean="0">
                <a:latin typeface="Arial" pitchFamily="34" charset="0"/>
              </a:rPr>
              <a:t>„Şcoala altfel” şi </a:t>
            </a:r>
            <a:r>
              <a:rPr lang="en-US" dirty="0" err="1">
                <a:latin typeface="Arial" pitchFamily="34" charset="0"/>
              </a:rPr>
              <a:t>elaborarea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err="1">
                <a:latin typeface="Arial" pitchFamily="34" charset="0"/>
              </a:rPr>
              <a:t>raportului</a:t>
            </a:r>
            <a:r>
              <a:rPr lang="en-US" dirty="0">
                <a:latin typeface="Arial" pitchFamily="34" charset="0"/>
              </a:rPr>
              <a:t> </a:t>
            </a:r>
            <a:r>
              <a:rPr lang="en-US" dirty="0" err="1">
                <a:latin typeface="Arial" pitchFamily="34" charset="0"/>
              </a:rPr>
              <a:t>sintetic</a:t>
            </a:r>
            <a:r>
              <a:rPr lang="en-US" dirty="0">
                <a:latin typeface="Arial" pitchFamily="34" charset="0"/>
              </a:rPr>
              <a:t>.</a:t>
            </a:r>
            <a:endParaRPr lang="vi-VN" dirty="0">
              <a:latin typeface="Arial" pitchFamily="34" charset="0"/>
            </a:endParaRPr>
          </a:p>
          <a:p>
            <a:pPr marL="627063" indent="0">
              <a:buNone/>
            </a:pPr>
            <a:endParaRPr lang="ro-RO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2486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382000" cy="1143000"/>
          </a:xfrm>
        </p:spPr>
        <p:txBody>
          <a:bodyPr/>
          <a:lstStyle/>
          <a:p>
            <a:pPr algn="ctr"/>
            <a:r>
              <a:rPr lang="en-US" sz="4000" b="1" dirty="0" err="1"/>
              <a:t>Identificarea</a:t>
            </a:r>
            <a:r>
              <a:rPr lang="en-US" sz="4000" b="1" dirty="0"/>
              <a:t> </a:t>
            </a:r>
            <a:r>
              <a:rPr lang="en-US" sz="4000" b="1" dirty="0" err="1"/>
              <a:t>nevoilor</a:t>
            </a:r>
            <a:r>
              <a:rPr lang="en-US" sz="4000" b="1" dirty="0"/>
              <a:t> şi </a:t>
            </a:r>
            <a:r>
              <a:rPr lang="en-US" sz="4000" b="1" dirty="0" err="1"/>
              <a:t>intereselor</a:t>
            </a:r>
            <a:r>
              <a:rPr lang="en-US" sz="4000" b="1" dirty="0"/>
              <a:t> </a:t>
            </a:r>
            <a:r>
              <a:rPr lang="en-US" sz="4000" b="1" dirty="0" err="1"/>
              <a:t>preşcolarilor</a:t>
            </a:r>
            <a:r>
              <a:rPr lang="en-US" sz="4000" b="1" dirty="0"/>
              <a:t>/</a:t>
            </a:r>
            <a:r>
              <a:rPr lang="en-US" sz="4000" b="1" dirty="0" err="1"/>
              <a:t>elevilor</a:t>
            </a:r>
            <a:r>
              <a:rPr lang="en-US" sz="4000" b="1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7620000" cy="4038600"/>
          </a:xfrm>
        </p:spPr>
        <p:txBody>
          <a:bodyPr>
            <a:normAutofit/>
          </a:bodyPr>
          <a:lstStyle/>
          <a:p>
            <a:r>
              <a:rPr lang="vi-VN" sz="3200" dirty="0"/>
              <a:t>se realizează de către echipa de coordonare a programului, în colaborare cu profesorii de învăţământ preşcolar/profesorii de învăţământ primar/diriginţii şi părinţii/reprezentanţii legali.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="" val="4025674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304800"/>
            <a:ext cx="8458200" cy="715962"/>
          </a:xfrm>
        </p:spPr>
        <p:txBody>
          <a:bodyPr/>
          <a:lstStyle/>
          <a:p>
            <a:pPr algn="ctr"/>
            <a:r>
              <a:rPr lang="ro-RO" sz="3600" b="1" dirty="0" smtClean="0"/>
              <a:t>Etape ale </a:t>
            </a:r>
            <a:r>
              <a:rPr lang="vi-VN" sz="3600" b="1" dirty="0" smtClean="0"/>
              <a:t>ofertei </a:t>
            </a:r>
            <a:r>
              <a:rPr lang="vi-VN" sz="3600" b="1" dirty="0"/>
              <a:t>Programului </a:t>
            </a:r>
            <a:r>
              <a:rPr lang="ro-RO" sz="3600" b="1" dirty="0" smtClean="0"/>
              <a:t>„</a:t>
            </a:r>
            <a:r>
              <a:rPr lang="vi-VN" sz="3600" b="1" dirty="0" smtClean="0"/>
              <a:t>Şcoala altfel</a:t>
            </a:r>
            <a:r>
              <a:rPr lang="ro-RO" sz="3600" b="1" dirty="0"/>
              <a:t>”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8458200" cy="5791200"/>
          </a:xfrm>
        </p:spPr>
        <p:txBody>
          <a:bodyPr>
            <a:noAutofit/>
          </a:bodyPr>
          <a:lstStyle/>
          <a:p>
            <a:r>
              <a:rPr lang="ro-RO" sz="2000" b="1" dirty="0" smtClean="0">
                <a:solidFill>
                  <a:srgbClr val="FF0000"/>
                </a:solidFill>
                <a:latin typeface="Arial" pitchFamily="34" charset="0"/>
              </a:rPr>
              <a:t>informarea</a:t>
            </a:r>
            <a:r>
              <a:rPr lang="vi-VN" sz="2000" dirty="0" smtClean="0">
                <a:latin typeface="Arial" pitchFamily="34" charset="0"/>
              </a:rPr>
              <a:t> </a:t>
            </a:r>
            <a:r>
              <a:rPr lang="vi-VN" sz="2000" dirty="0">
                <a:latin typeface="Arial" pitchFamily="34" charset="0"/>
              </a:rPr>
              <a:t>(prin afişarea la avizier, site, e-mail, discuţii etc.) cu privire la formatul de înscriere (forma de prezentare) a activităţilor în oferta unităţii de învăţământ pentru Programul </a:t>
            </a:r>
            <a:r>
              <a:rPr lang="vi-VN" sz="2000" dirty="0" smtClean="0">
                <a:latin typeface="Arial" pitchFamily="34" charset="0"/>
              </a:rPr>
              <a:t>„Şcoala altfel” şi </a:t>
            </a:r>
            <a:r>
              <a:rPr lang="vi-VN" sz="2000" dirty="0">
                <a:latin typeface="Arial" pitchFamily="34" charset="0"/>
              </a:rPr>
              <a:t>nevoile/interesele identificate în rândul preşcolarilor/elevilor, </a:t>
            </a:r>
            <a:r>
              <a:rPr lang="vi-VN" sz="2000" b="1" dirty="0">
                <a:solidFill>
                  <a:srgbClr val="FF0000"/>
                </a:solidFill>
                <a:latin typeface="Arial" pitchFamily="34" charset="0"/>
              </a:rPr>
              <a:t>cu cel puţin 3 săptămâni </a:t>
            </a:r>
            <a:endParaRPr lang="ro-RO" sz="20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vi-VN" sz="2000" b="1" dirty="0" smtClean="0">
                <a:solidFill>
                  <a:srgbClr val="FF0000"/>
                </a:solidFill>
                <a:latin typeface="Arial" pitchFamily="34" charset="0"/>
              </a:rPr>
              <a:t>activităţile sunt </a:t>
            </a:r>
            <a:r>
              <a:rPr lang="vi-VN" sz="2000" b="1" dirty="0">
                <a:solidFill>
                  <a:srgbClr val="FF0000"/>
                </a:solidFill>
                <a:latin typeface="Arial" pitchFamily="34" charset="0"/>
              </a:rPr>
              <a:t>proiectate</a:t>
            </a:r>
            <a:r>
              <a:rPr lang="vi-VN" sz="2000" dirty="0">
                <a:latin typeface="Arial" pitchFamily="34" charset="0"/>
              </a:rPr>
              <a:t> de cadre didactice în parteneriat cu elevi, alte cadre didactice, părinţi, reprezentanţi ai instituţiilor, autorităţilor, companiilor sau organizaţiilor nonguvernamentale locale, ţinând cont de resursele disponibile în unitatea de </a:t>
            </a:r>
            <a:r>
              <a:rPr lang="vi-VN" sz="2000" dirty="0" smtClean="0">
                <a:latin typeface="Arial" pitchFamily="34" charset="0"/>
              </a:rPr>
              <a:t>învăţământ;</a:t>
            </a:r>
            <a:endParaRPr lang="ro-RO" sz="2000" dirty="0" smtClean="0">
              <a:latin typeface="Arial" pitchFamily="34" charset="0"/>
            </a:endParaRPr>
          </a:p>
          <a:p>
            <a:r>
              <a:rPr lang="ro-RO" sz="2000" b="1" dirty="0" smtClean="0">
                <a:solidFill>
                  <a:srgbClr val="FF0000"/>
                </a:solidFill>
                <a:latin typeface="Arial" pitchFamily="34" charset="0"/>
              </a:rPr>
              <a:t>activitățile pot fi  propuse</a:t>
            </a:r>
            <a:r>
              <a:rPr lang="vi-VN" sz="2000" b="1" dirty="0" smtClean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ro-RO" sz="2000" dirty="0" smtClean="0">
                <a:latin typeface="Arial" pitchFamily="34" charset="0"/>
              </a:rPr>
              <a:t>și de</a:t>
            </a:r>
            <a:r>
              <a:rPr lang="vi-VN" sz="2000" dirty="0" smtClean="0">
                <a:latin typeface="Arial" pitchFamily="34" charset="0"/>
              </a:rPr>
              <a:t> </a:t>
            </a:r>
            <a:r>
              <a:rPr lang="vi-VN" sz="2000" dirty="0">
                <a:latin typeface="Arial" pitchFamily="34" charset="0"/>
              </a:rPr>
              <a:t>elevi, părinţi sau parteneri ai unităţii de învăţământ, respectând calendarul şi forma de prezentare agreate la nivelul unităţii de </a:t>
            </a:r>
            <a:r>
              <a:rPr lang="vi-VN" sz="2000" dirty="0" smtClean="0">
                <a:latin typeface="Arial" pitchFamily="34" charset="0"/>
              </a:rPr>
              <a:t>învăţământ</a:t>
            </a:r>
            <a:r>
              <a:rPr lang="ro-RO" sz="2000" dirty="0" smtClean="0">
                <a:latin typeface="Arial" pitchFamily="34" charset="0"/>
              </a:rPr>
              <a:t>;</a:t>
            </a:r>
            <a:r>
              <a:rPr lang="vi-VN" sz="2000" dirty="0" smtClean="0">
                <a:latin typeface="Arial" pitchFamily="34" charset="0"/>
              </a:rPr>
              <a:t> </a:t>
            </a:r>
            <a:r>
              <a:rPr lang="ro-RO" sz="2000" b="1" dirty="0" smtClean="0">
                <a:solidFill>
                  <a:srgbClr val="0070C0"/>
                </a:solidFill>
                <a:latin typeface="Arial" pitchFamily="34" charset="0"/>
              </a:rPr>
              <a:t>a</a:t>
            </a:r>
            <a:r>
              <a:rPr lang="vi-VN" sz="2000" b="1" dirty="0" smtClean="0">
                <a:solidFill>
                  <a:srgbClr val="0070C0"/>
                </a:solidFill>
                <a:latin typeface="Arial" pitchFamily="34" charset="0"/>
              </a:rPr>
              <a:t>ctivităţile </a:t>
            </a:r>
            <a:r>
              <a:rPr lang="vi-VN" sz="2000" b="1" dirty="0">
                <a:solidFill>
                  <a:srgbClr val="0070C0"/>
                </a:solidFill>
                <a:latin typeface="Arial" pitchFamily="34" charset="0"/>
              </a:rPr>
              <a:t>propuse de elevi, părinţi sau parteneri ai unităţii de învăţământ se desfăşoară în prezenţa şi sub supravegherea a cel puţin unui cadru didactic</a:t>
            </a:r>
            <a:r>
              <a:rPr lang="vi-VN" sz="2000" dirty="0">
                <a:latin typeface="Arial" pitchFamily="34" charset="0"/>
              </a:rPr>
              <a:t>;</a:t>
            </a:r>
          </a:p>
          <a:p>
            <a:r>
              <a:rPr lang="vi-VN" sz="2000" b="1" dirty="0" smtClean="0">
                <a:latin typeface="Arial" pitchFamily="34" charset="0"/>
              </a:rPr>
              <a:t>echipa </a:t>
            </a:r>
            <a:r>
              <a:rPr lang="vi-VN" sz="2000" b="1" dirty="0">
                <a:latin typeface="Arial" pitchFamily="34" charset="0"/>
              </a:rPr>
              <a:t>de coordonare centralizează activităţile educative </a:t>
            </a:r>
            <a:r>
              <a:rPr lang="vi-VN" sz="2000" dirty="0">
                <a:latin typeface="Arial" pitchFamily="34" charset="0"/>
              </a:rPr>
              <a:t>propuse de cadrele didactice, elevii, părinţii sau partenerii unităţilor de învăţământ şi </a:t>
            </a:r>
            <a:r>
              <a:rPr lang="vi-VN" sz="2000" b="1" dirty="0">
                <a:latin typeface="Arial" pitchFamily="34" charset="0"/>
              </a:rPr>
              <a:t>elaborează oferta de activităţi a Programului "Şcoala altfel";</a:t>
            </a:r>
          </a:p>
          <a:p>
            <a:endParaRPr lang="en-US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3323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74638"/>
            <a:ext cx="8305800" cy="1143000"/>
          </a:xfrm>
        </p:spPr>
        <p:txBody>
          <a:bodyPr/>
          <a:lstStyle/>
          <a:p>
            <a:pPr algn="ctr"/>
            <a:r>
              <a:rPr lang="ro-RO" b="1" dirty="0" smtClean="0"/>
              <a:t>A</a:t>
            </a:r>
            <a:r>
              <a:rPr lang="vi-VN" b="1" dirty="0" smtClean="0"/>
              <a:t>ctivităţi </a:t>
            </a:r>
            <a:r>
              <a:rPr lang="vi-VN" b="1" dirty="0"/>
              <a:t>care implică suport financiar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153400" cy="4572000"/>
          </a:xfrm>
        </p:spPr>
        <p:txBody>
          <a:bodyPr>
            <a:normAutofit lnSpcReduction="10000"/>
          </a:bodyPr>
          <a:lstStyle/>
          <a:p>
            <a:r>
              <a:rPr lang="vi-VN" sz="2800" dirty="0">
                <a:latin typeface="Arial" pitchFamily="34" charset="0"/>
              </a:rPr>
              <a:t>în cazul în care în oferta unităţii de învăţământ pentru Programul </a:t>
            </a:r>
            <a:r>
              <a:rPr lang="vi-VN" sz="2800" dirty="0" smtClean="0">
                <a:latin typeface="Arial" pitchFamily="34" charset="0"/>
              </a:rPr>
              <a:t>„Şcoala altfel” există </a:t>
            </a:r>
            <a:r>
              <a:rPr lang="vi-VN" sz="2800" dirty="0">
                <a:latin typeface="Arial" pitchFamily="34" charset="0"/>
              </a:rPr>
              <a:t>activităţi care presupun costuri pentru părinţi, 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unitatea oferă în mod obligatoriu alternative gratuite similare</a:t>
            </a:r>
            <a:r>
              <a:rPr lang="vi-VN" sz="2800" dirty="0" smtClean="0">
                <a:latin typeface="Arial" pitchFamily="34" charset="0"/>
              </a:rPr>
              <a:t>;</a:t>
            </a:r>
            <a:endParaRPr lang="ro-RO" sz="2800" dirty="0" smtClean="0">
              <a:latin typeface="Arial" pitchFamily="34" charset="0"/>
            </a:endParaRPr>
          </a:p>
          <a:p>
            <a:pPr marL="114300" indent="0">
              <a:buNone/>
            </a:pPr>
            <a:endParaRPr lang="vi-VN" sz="2800" dirty="0">
              <a:latin typeface="Arial" pitchFamily="34" charset="0"/>
            </a:endParaRPr>
          </a:p>
          <a:p>
            <a:r>
              <a:rPr lang="vi-VN" sz="2800" dirty="0" smtClean="0">
                <a:latin typeface="Arial" pitchFamily="34" charset="0"/>
              </a:rPr>
              <a:t>pentru </a:t>
            </a:r>
            <a:r>
              <a:rPr lang="vi-VN" sz="2800" dirty="0">
                <a:latin typeface="Arial" pitchFamily="34" charset="0"/>
              </a:rPr>
              <a:t>activităţile care implică suport financiar, 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unitatea de învăţământ se asigură că există resursele necesare pentru ca </a:t>
            </a:r>
            <a:r>
              <a:rPr lang="vi-VN" sz="2800" b="1" dirty="0" smtClean="0">
                <a:solidFill>
                  <a:srgbClr val="FF0000"/>
                </a:solidFill>
                <a:latin typeface="Arial" pitchFamily="34" charset="0"/>
              </a:rPr>
              <a:t>toţi 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copiii unei grupe/clase care au optat pentru acestea să poată participa la ele.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02845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382000" cy="1143000"/>
          </a:xfrm>
        </p:spPr>
        <p:txBody>
          <a:bodyPr/>
          <a:lstStyle/>
          <a:p>
            <a:pPr algn="ctr"/>
            <a:r>
              <a:rPr lang="vi-VN" dirty="0"/>
              <a:t> </a:t>
            </a:r>
            <a:r>
              <a:rPr lang="vi-VN" sz="3200" b="1" dirty="0"/>
              <a:t>Înscrierea şi distribuirea preşcolarilor/elevilor la activităţile Programului </a:t>
            </a:r>
            <a:r>
              <a:rPr lang="ro-RO" sz="3200" b="1" dirty="0" smtClean="0"/>
              <a:t>„</a:t>
            </a:r>
            <a:r>
              <a:rPr lang="vi-VN" sz="3200" b="1" dirty="0" smtClean="0"/>
              <a:t>Şcoala altfel</a:t>
            </a:r>
            <a:r>
              <a:rPr lang="ro-RO" sz="3200" b="1" dirty="0" smtClean="0"/>
              <a:t>”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219200"/>
            <a:ext cx="8305800" cy="5486400"/>
          </a:xfrm>
        </p:spPr>
        <p:txBody>
          <a:bodyPr>
            <a:normAutofit fontScale="92500" lnSpcReduction="10000"/>
          </a:bodyPr>
          <a:lstStyle/>
          <a:p>
            <a:r>
              <a:rPr lang="vi-VN" dirty="0">
                <a:latin typeface="Arial" pitchFamily="34" charset="0"/>
              </a:rPr>
              <a:t>profesorul pentru învăţământ preşcolar/profesorul pentru învăţământ </a:t>
            </a:r>
            <a:r>
              <a:rPr lang="vi-VN" dirty="0" smtClean="0">
                <a:latin typeface="Arial" pitchFamily="34" charset="0"/>
              </a:rPr>
              <a:t>primar/dirigintele</a:t>
            </a:r>
            <a:r>
              <a:rPr lang="ro-RO" dirty="0" smtClean="0">
                <a:latin typeface="Arial" pitchFamily="34" charset="0"/>
              </a:rPr>
              <a:t>:</a:t>
            </a:r>
          </a:p>
          <a:p>
            <a:pPr marL="1031875" indent="-342900"/>
            <a:r>
              <a:rPr lang="vi-VN" b="1" dirty="0" smtClean="0">
                <a:latin typeface="Arial" pitchFamily="34" charset="0"/>
              </a:rPr>
              <a:t>prezintă</a:t>
            </a:r>
            <a:r>
              <a:rPr lang="vi-VN" dirty="0" smtClean="0">
                <a:latin typeface="Arial" pitchFamily="34" charset="0"/>
              </a:rPr>
              <a:t> </a:t>
            </a:r>
            <a:r>
              <a:rPr lang="vi-VN" dirty="0">
                <a:latin typeface="Arial" pitchFamily="34" charset="0"/>
              </a:rPr>
              <a:t>preşcolarilor/elevilor şi părinţilor </a:t>
            </a:r>
            <a:r>
              <a:rPr lang="vi-VN" b="1" dirty="0">
                <a:latin typeface="Arial" pitchFamily="34" charset="0"/>
              </a:rPr>
              <a:t>oferta</a:t>
            </a:r>
            <a:r>
              <a:rPr lang="vi-VN" dirty="0">
                <a:latin typeface="Arial" pitchFamily="34" charset="0"/>
              </a:rPr>
              <a:t> </a:t>
            </a:r>
            <a:r>
              <a:rPr lang="vi-VN" b="1" dirty="0">
                <a:latin typeface="Arial" pitchFamily="34" charset="0"/>
              </a:rPr>
              <a:t>de activităţ</a:t>
            </a:r>
            <a:r>
              <a:rPr lang="vi-VN" dirty="0">
                <a:latin typeface="Arial" pitchFamily="34" charset="0"/>
              </a:rPr>
              <a:t>i a Programului </a:t>
            </a:r>
            <a:r>
              <a:rPr lang="ro-RO" dirty="0" smtClean="0">
                <a:latin typeface="Arial" pitchFamily="34" charset="0"/>
              </a:rPr>
              <a:t>„Şcoala altfel” </a:t>
            </a:r>
          </a:p>
          <a:p>
            <a:pPr marL="1031875" indent="-342900"/>
            <a:r>
              <a:rPr lang="vi-VN" b="1" dirty="0" smtClean="0">
                <a:latin typeface="Arial" pitchFamily="34" charset="0"/>
              </a:rPr>
              <a:t>centralizează </a:t>
            </a:r>
            <a:r>
              <a:rPr lang="vi-VN" b="1" dirty="0">
                <a:latin typeface="Arial" pitchFamily="34" charset="0"/>
              </a:rPr>
              <a:t>înscrierile </a:t>
            </a:r>
            <a:r>
              <a:rPr lang="vi-VN" dirty="0">
                <a:latin typeface="Arial" pitchFamily="34" charset="0"/>
              </a:rPr>
              <a:t>individuale sau de grup ale acestora. </a:t>
            </a:r>
            <a:endParaRPr lang="ro-RO" dirty="0" smtClean="0">
              <a:latin typeface="Arial" pitchFamily="34" charset="0"/>
            </a:endParaRPr>
          </a:p>
          <a:p>
            <a:pPr marL="1031875" indent="-342900"/>
            <a:r>
              <a:rPr lang="vi-VN" dirty="0" smtClean="0">
                <a:latin typeface="Arial" pitchFamily="34" charset="0"/>
              </a:rPr>
              <a:t>oferă </a:t>
            </a:r>
            <a:r>
              <a:rPr lang="vi-VN" dirty="0">
                <a:latin typeface="Arial" pitchFamily="34" charset="0"/>
              </a:rPr>
              <a:t>elevilor/părinţilor clarificări, dacă este cazul, în legătură cu activităţile cuprinse în oferta programului. </a:t>
            </a:r>
            <a:endParaRPr lang="ro-RO" dirty="0" smtClean="0">
              <a:latin typeface="Arial" pitchFamily="34" charset="0"/>
            </a:endParaRPr>
          </a:p>
          <a:p>
            <a:pPr marL="1031875" indent="-342900"/>
            <a:r>
              <a:rPr lang="vi-VN" b="1" dirty="0" smtClean="0">
                <a:latin typeface="Arial" pitchFamily="34" charset="0"/>
              </a:rPr>
              <a:t>întocmesc </a:t>
            </a:r>
            <a:r>
              <a:rPr lang="vi-VN" b="1" dirty="0">
                <a:latin typeface="Arial" pitchFamily="34" charset="0"/>
              </a:rPr>
              <a:t>listele finale cu elevii distribuiţi pe activităţi </a:t>
            </a:r>
            <a:r>
              <a:rPr lang="ro-RO" dirty="0" smtClean="0">
                <a:latin typeface="Arial" pitchFamily="34" charset="0"/>
              </a:rPr>
              <a:t>d</a:t>
            </a:r>
            <a:r>
              <a:rPr lang="vi-VN" dirty="0" smtClean="0">
                <a:latin typeface="Arial" pitchFamily="34" charset="0"/>
              </a:rPr>
              <a:t>upă </a:t>
            </a:r>
            <a:r>
              <a:rPr lang="vi-VN" dirty="0">
                <a:latin typeface="Arial" pitchFamily="34" charset="0"/>
              </a:rPr>
              <a:t>finalizarea </a:t>
            </a:r>
            <a:r>
              <a:rPr lang="vi-VN" dirty="0" smtClean="0">
                <a:latin typeface="Arial" pitchFamily="34" charset="0"/>
              </a:rPr>
              <a:t>înscrierilor</a:t>
            </a:r>
            <a:r>
              <a:rPr lang="ro-RO" dirty="0" smtClean="0">
                <a:latin typeface="Arial" pitchFamily="34" charset="0"/>
              </a:rPr>
              <a:t>:</a:t>
            </a:r>
          </a:p>
          <a:p>
            <a:pPr>
              <a:spcBef>
                <a:spcPts val="1200"/>
              </a:spcBef>
            </a:pPr>
            <a:r>
              <a:rPr lang="vi-VN" dirty="0" smtClean="0">
                <a:latin typeface="Arial" pitchFamily="34" charset="0"/>
              </a:rPr>
              <a:t>în </a:t>
            </a:r>
            <a:r>
              <a:rPr lang="vi-VN" dirty="0">
                <a:latin typeface="Arial" pitchFamily="34" charset="0"/>
              </a:rPr>
              <a:t>cazul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unităţilor de învăţământ antepreşcolar</a:t>
            </a:r>
            <a:r>
              <a:rPr lang="vi-VN" dirty="0">
                <a:latin typeface="Arial" pitchFamily="34" charset="0"/>
              </a:rPr>
              <a:t>, cadrele didactice vor stabili derularea activităţilor din cadrul programului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pe grupe</a:t>
            </a:r>
            <a:r>
              <a:rPr lang="vi-VN" dirty="0">
                <a:latin typeface="Arial" pitchFamily="34" charset="0"/>
              </a:rPr>
              <a:t>, conform priorităţilor anuale al Ministerului Educaţiei şi după consultarea cu părinţii;</a:t>
            </a:r>
          </a:p>
          <a:p>
            <a:pPr>
              <a:spcBef>
                <a:spcPts val="1200"/>
              </a:spcBef>
            </a:pPr>
            <a:r>
              <a:rPr lang="vi-VN" b="1" dirty="0" smtClean="0">
                <a:solidFill>
                  <a:srgbClr val="FF0000"/>
                </a:solidFill>
                <a:latin typeface="Arial" pitchFamily="34" charset="0"/>
              </a:rPr>
              <a:t>activităţile </a:t>
            </a:r>
            <a:r>
              <a:rPr lang="vi-VN" b="1" dirty="0">
                <a:solidFill>
                  <a:srgbClr val="FF0000"/>
                </a:solidFill>
                <a:latin typeface="Arial" pitchFamily="34" charset="0"/>
              </a:rPr>
              <a:t>din Programul </a:t>
            </a:r>
            <a:r>
              <a:rPr lang="vi-VN" b="1" dirty="0" smtClean="0">
                <a:solidFill>
                  <a:srgbClr val="FF0000"/>
                </a:solidFill>
                <a:latin typeface="Arial" pitchFamily="34" charset="0"/>
              </a:rPr>
              <a:t>„Şcoala altfel” la </a:t>
            </a:r>
            <a:r>
              <a:rPr lang="vi-VN" b="1" dirty="0">
                <a:solidFill>
                  <a:srgbClr val="FF0000"/>
                </a:solidFill>
                <a:latin typeface="Arial" pitchFamily="34" charset="0"/>
              </a:rPr>
              <a:t>care sunt înscrişi preşcolarii/elevii trebuie să însumeze cel puţin numărul de ore la care aceştia ar fi participat într-o săptămână obişnuită de şcoală.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2737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62000"/>
          </a:xfrm>
        </p:spPr>
        <p:txBody>
          <a:bodyPr/>
          <a:lstStyle/>
          <a:p>
            <a:pPr algn="ctr"/>
            <a:r>
              <a:rPr lang="vi-VN" b="1" dirty="0"/>
              <a:t>Orarul </a:t>
            </a:r>
            <a:r>
              <a:rPr lang="vi-VN" b="1" dirty="0" smtClean="0"/>
              <a:t>detaliat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8305800" cy="5638800"/>
          </a:xfrm>
        </p:spPr>
        <p:txBody>
          <a:bodyPr>
            <a:normAutofit fontScale="85000" lnSpcReduction="10000"/>
          </a:bodyPr>
          <a:lstStyle/>
          <a:p>
            <a:r>
              <a:rPr lang="vi-VN" sz="2800" dirty="0" smtClean="0">
                <a:latin typeface="Arial" pitchFamily="34" charset="0"/>
              </a:rPr>
              <a:t>Orarul detaliat al </a:t>
            </a:r>
            <a:r>
              <a:rPr lang="vi-VN" sz="2800" b="1" dirty="0" smtClean="0">
                <a:solidFill>
                  <a:srgbClr val="0070C0"/>
                </a:solidFill>
                <a:latin typeface="Arial" pitchFamily="34" charset="0"/>
              </a:rPr>
              <a:t>este elaborat de către echipa de coordonare </a:t>
            </a:r>
            <a:r>
              <a:rPr lang="vi-VN" sz="2800" dirty="0" smtClean="0">
                <a:latin typeface="Arial" pitchFamily="34" charset="0"/>
              </a:rPr>
              <a:t>şi instituit prin </a:t>
            </a:r>
            <a:r>
              <a:rPr lang="vi-VN" sz="2800" b="1" dirty="0" smtClean="0">
                <a:latin typeface="Arial" pitchFamily="34" charset="0"/>
              </a:rPr>
              <a:t>decizia consiliului de administraţie.</a:t>
            </a:r>
          </a:p>
          <a:p>
            <a:r>
              <a:rPr lang="vi-VN" sz="2800" b="1" dirty="0" smtClean="0">
                <a:solidFill>
                  <a:srgbClr val="FF0000"/>
                </a:solidFill>
                <a:latin typeface="Arial" pitchFamily="34" charset="0"/>
              </a:rPr>
              <a:t>Cadrele didactice ale căror activităţi nu întrunesc numărul minim proiectat de preşcolari/elevi înscrişi participă şi sprijină derularea celorlalte activităţi din unitatea de învăţământ.</a:t>
            </a:r>
            <a:endParaRPr lang="ro-RO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vi-VN" sz="2800" b="1" dirty="0">
                <a:latin typeface="Arial" pitchFamily="34" charset="0"/>
              </a:rPr>
              <a:t>Cu cel puţin două săptămâni înainte de perioada pentru care s-a planificat desfăşurarea Programului "Şcoala altfel"</a:t>
            </a:r>
            <a:r>
              <a:rPr lang="vi-VN" sz="2800" dirty="0">
                <a:latin typeface="Arial" pitchFamily="34" charset="0"/>
              </a:rPr>
              <a:t>, conducerea unităţii de învăţământ </a:t>
            </a:r>
            <a:r>
              <a:rPr lang="vi-VN" sz="2800" b="1" dirty="0">
                <a:solidFill>
                  <a:srgbClr val="0070C0"/>
                </a:solidFill>
                <a:latin typeface="Arial" pitchFamily="34" charset="0"/>
              </a:rPr>
              <a:t>comunică inspectoratului şcolar orarul programului.</a:t>
            </a:r>
          </a:p>
          <a:p>
            <a:r>
              <a:rPr lang="vi-VN" sz="2800" dirty="0" smtClean="0">
                <a:latin typeface="Arial" pitchFamily="34" charset="0"/>
              </a:rPr>
              <a:t>Orarul </a:t>
            </a:r>
            <a:r>
              <a:rPr lang="vi-VN" sz="2800" dirty="0">
                <a:latin typeface="Arial" pitchFamily="34" charset="0"/>
              </a:rPr>
              <a:t>Programului </a:t>
            </a:r>
            <a:r>
              <a:rPr lang="vi-VN" sz="2800" dirty="0" smtClean="0">
                <a:latin typeface="Arial" pitchFamily="34" charset="0"/>
              </a:rPr>
              <a:t>„Şcoala altfel” şi </a:t>
            </a:r>
            <a:r>
              <a:rPr lang="vi-VN" sz="2800" dirty="0">
                <a:latin typeface="Arial" pitchFamily="34" charset="0"/>
              </a:rPr>
              <a:t>distribuţia antepreşcolarilor/preşcolarilor/elevilor pe activităţi </a:t>
            </a:r>
            <a:r>
              <a:rPr lang="vi-VN" sz="2800" b="1" dirty="0">
                <a:solidFill>
                  <a:srgbClr val="0070C0"/>
                </a:solidFill>
                <a:latin typeface="Arial" pitchFamily="34" charset="0"/>
              </a:rPr>
              <a:t>sunt afişate în şcoală şi comunicate elevilor şi părinţilor cu cel puţin două săptămâni înainte de perioada pentru care s-a planificat programul</a:t>
            </a:r>
            <a:r>
              <a:rPr lang="vi-VN" sz="2800" dirty="0">
                <a:latin typeface="Arial" pitchFamily="34" charset="0"/>
              </a:rPr>
              <a:t>.</a:t>
            </a:r>
          </a:p>
          <a:p>
            <a:endParaRPr lang="vi-VN" sz="28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2124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382000" cy="1554162"/>
          </a:xfrm>
        </p:spPr>
        <p:txBody>
          <a:bodyPr/>
          <a:lstStyle/>
          <a:p>
            <a:pPr algn="ctr"/>
            <a:r>
              <a:rPr lang="ro-RO" sz="4000" b="1" dirty="0" smtClean="0"/>
              <a:t>Art. 1- Scopul și prioritățile Programului  național „Școala altfel”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1676400"/>
            <a:ext cx="8610600" cy="4724400"/>
          </a:xfrm>
        </p:spPr>
        <p:txBody>
          <a:bodyPr>
            <a:noAutofit/>
          </a:bodyPr>
          <a:lstStyle/>
          <a:p>
            <a:r>
              <a:rPr lang="vi-VN" sz="2400" b="1" dirty="0" smtClean="0">
                <a:latin typeface="Arial" pitchFamily="34" charset="0"/>
              </a:rPr>
              <a:t>dezvoltarea competenţelor </a:t>
            </a:r>
            <a:r>
              <a:rPr lang="vi-VN" sz="2400" dirty="0">
                <a:latin typeface="Arial" pitchFamily="34" charset="0"/>
              </a:rPr>
              <a:t>din curriculumul </a:t>
            </a:r>
            <a:r>
              <a:rPr lang="vi-VN" sz="2400" dirty="0" smtClean="0">
                <a:latin typeface="Arial" pitchFamily="34" charset="0"/>
              </a:rPr>
              <a:t>naţional</a:t>
            </a:r>
            <a:endParaRPr lang="ro-RO" sz="2400" dirty="0" smtClean="0">
              <a:latin typeface="Arial" pitchFamily="34" charset="0"/>
            </a:endParaRPr>
          </a:p>
          <a:p>
            <a:r>
              <a:rPr lang="ro-RO" sz="2400" b="1" dirty="0" smtClean="0">
                <a:latin typeface="Arial" pitchFamily="34" charset="0"/>
              </a:rPr>
              <a:t>dezvoltarea </a:t>
            </a:r>
            <a:r>
              <a:rPr lang="vi-VN" sz="2400" b="1" dirty="0" smtClean="0">
                <a:latin typeface="Arial" pitchFamily="34" charset="0"/>
              </a:rPr>
              <a:t>unor </a:t>
            </a:r>
            <a:r>
              <a:rPr lang="vi-VN" sz="2400" b="1" dirty="0">
                <a:latin typeface="Arial" pitchFamily="34" charset="0"/>
              </a:rPr>
              <a:t>competenţe complementare </a:t>
            </a:r>
            <a:r>
              <a:rPr lang="vi-VN" sz="2400" dirty="0">
                <a:latin typeface="Arial" pitchFamily="34" charset="0"/>
              </a:rPr>
              <a:t>acestora, în funcţie de priorităţile stabilite anual de Ministerul Educaţiei, </a:t>
            </a:r>
            <a:endParaRPr lang="ro-RO" sz="2400" dirty="0" smtClean="0">
              <a:latin typeface="Arial" pitchFamily="34" charset="0"/>
            </a:endParaRPr>
          </a:p>
          <a:p>
            <a:r>
              <a:rPr lang="vi-VN" sz="2400" b="1" dirty="0" smtClean="0">
                <a:latin typeface="Arial" pitchFamily="34" charset="0"/>
              </a:rPr>
              <a:t>centra</a:t>
            </a:r>
            <a:r>
              <a:rPr lang="ro-RO" sz="2400" b="1" dirty="0" smtClean="0">
                <a:latin typeface="Arial" pitchFamily="34" charset="0"/>
              </a:rPr>
              <a:t>re</a:t>
            </a:r>
            <a:r>
              <a:rPr lang="vi-VN" sz="2400" b="1" dirty="0" smtClean="0">
                <a:latin typeface="Arial" pitchFamily="34" charset="0"/>
              </a:rPr>
              <a:t> </a:t>
            </a:r>
            <a:r>
              <a:rPr lang="vi-VN" sz="2400" b="1" dirty="0">
                <a:latin typeface="Arial" pitchFamily="34" charset="0"/>
              </a:rPr>
              <a:t>pe obiectivele de învăţare </a:t>
            </a:r>
            <a:r>
              <a:rPr lang="vi-VN" sz="2400" dirty="0">
                <a:latin typeface="Arial" pitchFamily="34" charset="0"/>
              </a:rPr>
              <a:t>la vârstă antepreşcolară, respectiv </a:t>
            </a:r>
            <a:r>
              <a:rPr lang="vi-VN" sz="2400" b="1" dirty="0">
                <a:latin typeface="Arial" pitchFamily="34" charset="0"/>
              </a:rPr>
              <a:t>pe nevoile de învăţare</a:t>
            </a:r>
            <a:r>
              <a:rPr lang="vi-VN" sz="2400" dirty="0">
                <a:latin typeface="Arial" pitchFamily="34" charset="0"/>
              </a:rPr>
              <a:t> ale preşcolarilor şi elevilor, identificate la nivelul unităţii de învăţământ</a:t>
            </a:r>
            <a:r>
              <a:rPr lang="vi-VN" sz="2400" dirty="0" smtClean="0">
                <a:latin typeface="Arial" pitchFamily="34" charset="0"/>
              </a:rPr>
              <a:t>.</a:t>
            </a:r>
            <a:endParaRPr lang="ro-RO" sz="2400" dirty="0" smtClean="0">
              <a:latin typeface="Arial" pitchFamily="34" charset="0"/>
            </a:endParaRPr>
          </a:p>
          <a:p>
            <a:r>
              <a:rPr lang="ro-RO" sz="2400" b="1" dirty="0" smtClean="0">
                <a:latin typeface="Arial" pitchFamily="34" charset="0"/>
              </a:rPr>
              <a:t>p</a:t>
            </a:r>
            <a:r>
              <a:rPr lang="vi-VN" sz="2400" b="1" dirty="0" smtClean="0">
                <a:latin typeface="Arial" pitchFamily="34" charset="0"/>
              </a:rPr>
              <a:t>riorităţile </a:t>
            </a:r>
            <a:r>
              <a:rPr lang="vi-VN" sz="2400" b="1" dirty="0">
                <a:latin typeface="Arial" pitchFamily="34" charset="0"/>
              </a:rPr>
              <a:t>Ministerului Educaţiei </a:t>
            </a:r>
            <a:r>
              <a:rPr lang="vi-VN" sz="2400" dirty="0">
                <a:latin typeface="Arial" pitchFamily="34" charset="0"/>
              </a:rPr>
              <a:t>pentru Programul </a:t>
            </a:r>
            <a:r>
              <a:rPr lang="vi-VN" sz="2400" dirty="0" smtClean="0">
                <a:latin typeface="Arial" pitchFamily="34" charset="0"/>
              </a:rPr>
              <a:t>„Şcoala altfel” sunt </a:t>
            </a:r>
            <a:r>
              <a:rPr lang="vi-VN" sz="2400" dirty="0">
                <a:latin typeface="Arial" pitchFamily="34" charset="0"/>
              </a:rPr>
              <a:t>stabilite anual şi comunicate inspectoratelor şcolare judeţene/Inspectoratului Şcolar al Municipiului Bucureşti, prin notă semnată de secretarul de stat pentru învăţământ preuniversitar.</a:t>
            </a:r>
            <a:endParaRPr lang="en-US" sz="24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2451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vi-VN" sz="3600" b="1" dirty="0" smtClean="0"/>
              <a:t>Autoevaluarea </a:t>
            </a:r>
            <a:r>
              <a:rPr lang="vi-VN" sz="3600" b="1" dirty="0"/>
              <a:t>învăţării în cadrul Programului </a:t>
            </a:r>
            <a:r>
              <a:rPr lang="ro-RO" sz="3600" b="1" dirty="0" smtClean="0"/>
              <a:t>„</a:t>
            </a:r>
            <a:r>
              <a:rPr lang="vi-VN" sz="3600" b="1" dirty="0" smtClean="0"/>
              <a:t>Şcoala altfel</a:t>
            </a:r>
            <a:r>
              <a:rPr lang="ro-RO" sz="3600" b="1" dirty="0" smtClean="0"/>
              <a:t>”</a:t>
            </a:r>
            <a:r>
              <a:rPr lang="vi-VN" b="1" dirty="0"/>
              <a:t/>
            </a:r>
            <a:br>
              <a:rPr lang="vi-VN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305800" cy="5257800"/>
          </a:xfrm>
        </p:spPr>
        <p:txBody>
          <a:bodyPr>
            <a:normAutofit/>
          </a:bodyPr>
          <a:lstStyle/>
          <a:p>
            <a:pPr marL="519113" indent="-457200"/>
            <a:r>
              <a:rPr lang="vi-VN" sz="3100" b="1" dirty="0" smtClean="0">
                <a:solidFill>
                  <a:srgbClr val="0070C0"/>
                </a:solidFill>
                <a:latin typeface="Arial" pitchFamily="34" charset="0"/>
              </a:rPr>
              <a:t>elevii </a:t>
            </a:r>
            <a:r>
              <a:rPr lang="vi-VN" sz="3100" b="1" dirty="0">
                <a:solidFill>
                  <a:srgbClr val="0070C0"/>
                </a:solidFill>
                <a:latin typeface="Arial" pitchFamily="34" charset="0"/>
              </a:rPr>
              <a:t>îşi autoevaluează implicarea în activităţile desfăşurate</a:t>
            </a:r>
            <a:r>
              <a:rPr lang="vi-VN" sz="3100" dirty="0">
                <a:latin typeface="Arial" pitchFamily="34" charset="0"/>
              </a:rPr>
              <a:t> şi reflectează asupra </a:t>
            </a:r>
            <a:r>
              <a:rPr lang="vi-VN" sz="3100" dirty="0" smtClean="0">
                <a:latin typeface="Arial" pitchFamily="34" charset="0"/>
              </a:rPr>
              <a:t>învăţării</a:t>
            </a:r>
            <a:r>
              <a:rPr lang="ro-RO" sz="3100" dirty="0" smtClean="0">
                <a:latin typeface="Arial" pitchFamily="34" charset="0"/>
              </a:rPr>
              <a:t>:</a:t>
            </a:r>
          </a:p>
          <a:p>
            <a:pPr marL="1196975" indent="-457200"/>
            <a:r>
              <a:rPr lang="vi-VN" sz="3100" dirty="0" smtClean="0">
                <a:latin typeface="Arial" pitchFamily="34" charset="0"/>
              </a:rPr>
              <a:t>în </a:t>
            </a:r>
            <a:r>
              <a:rPr lang="vi-VN" sz="3100" dirty="0">
                <a:latin typeface="Arial" pitchFamily="34" charset="0"/>
              </a:rPr>
              <a:t>scris (chestionar, mesaje scrise), </a:t>
            </a:r>
            <a:endParaRPr lang="ro-RO" sz="3100" dirty="0" smtClean="0">
              <a:latin typeface="Arial" pitchFamily="34" charset="0"/>
            </a:endParaRPr>
          </a:p>
          <a:p>
            <a:pPr marL="1196975" indent="-457200"/>
            <a:r>
              <a:rPr lang="vi-VN" sz="3100" dirty="0" smtClean="0">
                <a:latin typeface="Arial" pitchFamily="34" charset="0"/>
              </a:rPr>
              <a:t>prin </a:t>
            </a:r>
            <a:r>
              <a:rPr lang="vi-VN" sz="3100" dirty="0">
                <a:latin typeface="Arial" pitchFamily="34" charset="0"/>
              </a:rPr>
              <a:t>desen </a:t>
            </a:r>
            <a:endParaRPr lang="ro-RO" sz="3100" dirty="0" smtClean="0">
              <a:latin typeface="Arial" pitchFamily="34" charset="0"/>
            </a:endParaRPr>
          </a:p>
          <a:p>
            <a:pPr marL="1196975" indent="-457200"/>
            <a:r>
              <a:rPr lang="vi-VN" sz="3100" dirty="0" smtClean="0">
                <a:latin typeface="Arial" pitchFamily="34" charset="0"/>
              </a:rPr>
              <a:t>oral </a:t>
            </a:r>
            <a:r>
              <a:rPr lang="vi-VN" sz="3100" dirty="0">
                <a:latin typeface="Arial" pitchFamily="34" charset="0"/>
              </a:rPr>
              <a:t>(reflecţii de grup, focus-grup), ghidaţi de profesorul pentru învăţământ primar/dirigintele clasei</a:t>
            </a:r>
            <a:r>
              <a:rPr lang="vi-VN" sz="3100" dirty="0" smtClean="0">
                <a:latin typeface="Arial" pitchFamily="34" charset="0"/>
              </a:rPr>
              <a:t>;</a:t>
            </a:r>
            <a:endParaRPr lang="vi-VN" sz="31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39216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sz="4000" b="1" dirty="0" smtClean="0"/>
              <a:t>Evaluarea </a:t>
            </a:r>
            <a:r>
              <a:rPr lang="vi-VN" sz="4000" b="1" dirty="0" smtClean="0"/>
              <a:t>învăţării </a:t>
            </a:r>
            <a:r>
              <a:rPr lang="vi-VN" sz="4000" b="1" dirty="0"/>
              <a:t>în cadrul Programului </a:t>
            </a:r>
            <a:r>
              <a:rPr lang="ro-RO" sz="4000" b="1" dirty="0"/>
              <a:t>„</a:t>
            </a:r>
            <a:r>
              <a:rPr lang="vi-VN" sz="4000" b="1" dirty="0"/>
              <a:t>Şcoala altfel</a:t>
            </a:r>
            <a:r>
              <a:rPr lang="ro-RO" sz="4000" b="1" dirty="0"/>
              <a:t>”</a:t>
            </a:r>
            <a:r>
              <a:rPr lang="vi-VN" b="1" dirty="0"/>
              <a:t/>
            </a:r>
            <a:br>
              <a:rPr lang="vi-VN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458200" cy="5715000"/>
          </a:xfrm>
        </p:spPr>
        <p:txBody>
          <a:bodyPr>
            <a:normAutofit fontScale="85000" lnSpcReduction="10000"/>
          </a:bodyPr>
          <a:lstStyle/>
          <a:p>
            <a:pPr indent="-342900"/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cadrele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didactice evaluează</a:t>
            </a:r>
            <a:r>
              <a:rPr lang="vi-VN" sz="2600" dirty="0">
                <a:latin typeface="Arial" pitchFamily="34" charset="0"/>
              </a:rPr>
              <a:t> abilităţile şi atitudinile antepreşcolarilor, respectiv cunoştinţele, abilităţile şi schimbările de atitudini ale preşcolarilor/elevilor,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prin observare, </a:t>
            </a:r>
            <a:r>
              <a:rPr lang="vi-VN" sz="2600" dirty="0">
                <a:latin typeface="Arial" pitchFamily="34" charset="0"/>
              </a:rPr>
              <a:t>atât pe parcursul Programului "Şcoala altfel", cât şi după încheierea acestuia.</a:t>
            </a:r>
          </a:p>
          <a:p>
            <a:r>
              <a:rPr lang="ro-RO" sz="2600" b="1" dirty="0" smtClean="0">
                <a:latin typeface="Arial" pitchFamily="34" charset="0"/>
              </a:rPr>
              <a:t>m</a:t>
            </a:r>
            <a:r>
              <a:rPr lang="vi-VN" sz="2600" b="1" dirty="0" smtClean="0">
                <a:latin typeface="Arial" pitchFamily="34" charset="0"/>
              </a:rPr>
              <a:t>odul </a:t>
            </a:r>
            <a:r>
              <a:rPr lang="vi-VN" sz="2600" b="1" dirty="0">
                <a:latin typeface="Arial" pitchFamily="34" charset="0"/>
              </a:rPr>
              <a:t>de colectare şi centralizare a rezultatelor şi reflecţiilor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este la alegerea cadrelor didactice din unitatea de învăţământ</a:t>
            </a:r>
            <a:r>
              <a:rPr lang="vi-VN" sz="2600" dirty="0">
                <a:solidFill>
                  <a:srgbClr val="0070C0"/>
                </a:solidFill>
                <a:latin typeface="Arial" pitchFamily="34" charset="0"/>
              </a:rPr>
              <a:t>. </a:t>
            </a:r>
            <a:endParaRPr lang="ro-RO" sz="2600" dirty="0" smtClean="0">
              <a:solidFill>
                <a:srgbClr val="0070C0"/>
              </a:solidFill>
              <a:latin typeface="Arial" pitchFamily="34" charset="0"/>
            </a:endParaRPr>
          </a:p>
          <a:p>
            <a:r>
              <a:rPr lang="ro-RO" sz="2600" b="1" dirty="0" smtClean="0">
                <a:latin typeface="Arial" pitchFamily="34" charset="0"/>
              </a:rPr>
              <a:t>f</a:t>
            </a:r>
            <a:r>
              <a:rPr lang="vi-VN" sz="2600" b="1" dirty="0" smtClean="0">
                <a:latin typeface="Arial" pitchFamily="34" charset="0"/>
              </a:rPr>
              <a:t>eedbackul </a:t>
            </a:r>
            <a:r>
              <a:rPr lang="vi-VN" sz="2600" b="1" dirty="0">
                <a:latin typeface="Arial" pitchFamily="34" charset="0"/>
              </a:rPr>
              <a:t>colectat şi reflecţiile/observaţiile vor fi valorificate de cadrele didactice pentru a evalua relevanţa şi utilitatea activităţilor de învăţare</a:t>
            </a:r>
            <a:r>
              <a:rPr lang="vi-VN" sz="2600" dirty="0">
                <a:latin typeface="Arial" pitchFamily="34" charset="0"/>
              </a:rPr>
              <a:t> desfăşurate conform scopului enunţat al programului şi pentru a le transfera pe cele eficiente în activitatea de la clasă.</a:t>
            </a:r>
          </a:p>
          <a:p>
            <a:r>
              <a:rPr lang="ro-RO" sz="2600" b="1" dirty="0" smtClean="0">
                <a:solidFill>
                  <a:srgbClr val="0070C0"/>
                </a:solidFill>
                <a:latin typeface="Arial" pitchFamily="34" charset="0"/>
              </a:rPr>
              <a:t>e</a:t>
            </a: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valuarea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se bazează pe profesionalismul şi integritatea colectivului unităţii de învăţământ şi dorinţa acestuia de a identifica şi testa soluţii pentru dezvoltarea armonioasă a antepreşcolarilor/preşcolarilor/elevilor.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799871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 smtClean="0"/>
              <a:t>Monitorizarea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8382000" cy="5638800"/>
          </a:xfrm>
        </p:spPr>
        <p:txBody>
          <a:bodyPr>
            <a:normAutofit/>
          </a:bodyPr>
          <a:lstStyle/>
          <a:p>
            <a:r>
              <a:rPr lang="ro-RO" b="1" dirty="0" smtClean="0">
                <a:solidFill>
                  <a:srgbClr val="0070C0"/>
                </a:solidFill>
                <a:latin typeface="Arial" pitchFamily="34" charset="0"/>
              </a:rPr>
              <a:t>d</a:t>
            </a:r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irectorul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unităţii de învăţământ monitorizează prezenţa </a:t>
            </a:r>
            <a:r>
              <a:rPr lang="vi-VN" dirty="0">
                <a:latin typeface="Arial" pitchFamily="34" charset="0"/>
              </a:rPr>
              <a:t>antepreşcolarilor/preşcolarilor/elevilor şi a cadrelor didactice la activităţile Programului "Şcoala altfel". </a:t>
            </a:r>
            <a:endParaRPr lang="ro-RO" dirty="0" smtClean="0">
              <a:latin typeface="Arial" pitchFamily="34" charset="0"/>
            </a:endParaRPr>
          </a:p>
          <a:p>
            <a:r>
              <a:rPr lang="ro-RO" b="1" dirty="0" smtClean="0">
                <a:solidFill>
                  <a:srgbClr val="0070C0"/>
                </a:solidFill>
                <a:latin typeface="Arial" pitchFamily="34" charset="0"/>
              </a:rPr>
              <a:t>a</a:t>
            </a:r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ctivităţile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educative aprobate se înscriu în condica de prezenţă a cadrelor didactice, absenţele elevilor se înscriu la rubrica Purtare din catalog</a:t>
            </a:r>
            <a:r>
              <a:rPr lang="vi-VN" dirty="0" smtClean="0">
                <a:latin typeface="Arial" pitchFamily="34" charset="0"/>
              </a:rPr>
              <a:t>.</a:t>
            </a:r>
            <a:endParaRPr lang="ro-RO" dirty="0" smtClean="0">
              <a:latin typeface="Arial" pitchFamily="34" charset="0"/>
            </a:endParaRPr>
          </a:p>
          <a:p>
            <a:r>
              <a:rPr lang="vi-VN" b="1" dirty="0" smtClean="0">
                <a:latin typeface="Arial" pitchFamily="34" charset="0"/>
              </a:rPr>
              <a:t>inspectoratele </a:t>
            </a:r>
            <a:r>
              <a:rPr lang="vi-VN" b="1" dirty="0">
                <a:latin typeface="Arial" pitchFamily="34" charset="0"/>
              </a:rPr>
              <a:t>şcolare deleagă inspectori şcolari pentru monitorizarea</a:t>
            </a:r>
            <a:r>
              <a:rPr lang="vi-VN" dirty="0">
                <a:latin typeface="Arial" pitchFamily="34" charset="0"/>
              </a:rPr>
              <a:t> </a:t>
            </a:r>
            <a:r>
              <a:rPr lang="vi-VN" b="1" dirty="0">
                <a:latin typeface="Arial" pitchFamily="34" charset="0"/>
              </a:rPr>
              <a:t>activităţilor </a:t>
            </a:r>
            <a:r>
              <a:rPr lang="vi-VN" dirty="0">
                <a:latin typeface="Arial" pitchFamily="34" charset="0"/>
              </a:rPr>
              <a:t>organizate de unităţile de învăţământ în cadrul Programului "Şcoala </a:t>
            </a:r>
            <a:r>
              <a:rPr lang="vi-VN" dirty="0" smtClean="0">
                <a:latin typeface="Arial" pitchFamily="34" charset="0"/>
              </a:rPr>
              <a:t>altfel„</a:t>
            </a:r>
            <a:endParaRPr lang="ro-RO" dirty="0" smtClean="0">
              <a:latin typeface="Arial" pitchFamily="34" charset="0"/>
            </a:endParaRPr>
          </a:p>
          <a:p>
            <a:r>
              <a:rPr lang="ro-RO" b="1" dirty="0" smtClean="0">
                <a:solidFill>
                  <a:srgbClr val="0070C0"/>
                </a:solidFill>
                <a:latin typeface="Arial" pitchFamily="34" charset="0"/>
              </a:rPr>
              <a:t>î</a:t>
            </a:r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n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cadrul inspecţiilor şcolare se evaluează participarea cadrelor didactice şi a antepreşcolarilor/preşcolarilor/elevilor </a:t>
            </a:r>
            <a:r>
              <a:rPr lang="vi-VN" dirty="0">
                <a:latin typeface="Arial" pitchFamily="34" charset="0"/>
              </a:rPr>
              <a:t>la Programul </a:t>
            </a:r>
            <a:r>
              <a:rPr lang="vi-VN" dirty="0" smtClean="0">
                <a:latin typeface="Arial" pitchFamily="34" charset="0"/>
              </a:rPr>
              <a:t>„Şcoala altfel” şi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respectarea prevederilor prezentei metodologii.</a:t>
            </a:r>
            <a:endParaRPr lang="en-US" b="1" dirty="0">
              <a:solidFill>
                <a:srgbClr val="0070C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72794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62000"/>
          </a:xfrm>
        </p:spPr>
        <p:txBody>
          <a:bodyPr/>
          <a:lstStyle/>
          <a:p>
            <a:pPr algn="ctr"/>
            <a:r>
              <a:rPr lang="ro-RO" b="1" dirty="0" smtClean="0"/>
              <a:t>V</a:t>
            </a:r>
            <a:r>
              <a:rPr lang="it-IT" b="1" dirty="0" smtClean="0"/>
              <a:t>alorificarea rezultatelor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305800" cy="6019800"/>
          </a:xfrm>
        </p:spPr>
        <p:txBody>
          <a:bodyPr>
            <a:normAutofit fontScale="92500" lnSpcReduction="20000"/>
          </a:bodyPr>
          <a:lstStyle/>
          <a:p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La cel târziu trei săptămâni după încheierea Programului </a:t>
            </a:r>
            <a:r>
              <a:rPr lang="vi-VN" sz="2600" dirty="0">
                <a:latin typeface="Arial" pitchFamily="34" charset="0"/>
              </a:rPr>
              <a:t>"Şcoala altfel", în fiecare unitate de învăţământ, în cadrul </a:t>
            </a:r>
            <a:r>
              <a:rPr lang="vi-VN" sz="2600" b="1" dirty="0">
                <a:solidFill>
                  <a:srgbClr val="FF0000"/>
                </a:solidFill>
                <a:latin typeface="Arial" pitchFamily="34" charset="0"/>
              </a:rPr>
              <a:t>primului consiliu profesoral</a:t>
            </a:r>
            <a:r>
              <a:rPr lang="vi-VN" sz="2600" dirty="0">
                <a:latin typeface="Arial" pitchFamily="34" charset="0"/>
              </a:rPr>
              <a:t>, se vor analiza:</a:t>
            </a:r>
          </a:p>
          <a:p>
            <a:pPr marL="857250" indent="-457200">
              <a:buFont typeface="+mj-lt"/>
              <a:buAutoNum type="alphaLcParenR"/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satisfacţia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cadrelor didactice </a:t>
            </a:r>
            <a:r>
              <a:rPr lang="vi-VN" sz="2600" dirty="0">
                <a:latin typeface="Arial" pitchFamily="34" charset="0"/>
              </a:rPr>
              <a:t>privind activităţile derulate şi rezultatele observate;</a:t>
            </a:r>
          </a:p>
          <a:p>
            <a:pPr marL="857250" indent="-457200">
              <a:buFont typeface="+mj-lt"/>
              <a:buAutoNum type="alphaLcParenR"/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schimbările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percepute privind aşteptările, atitudinile, motivaţia şi preocupările </a:t>
            </a:r>
            <a:r>
              <a:rPr lang="vi-VN" sz="2600" dirty="0">
                <a:latin typeface="Arial" pitchFamily="34" charset="0"/>
              </a:rPr>
              <a:t>observate în rândul preşcolarilor/elevilor;</a:t>
            </a:r>
          </a:p>
          <a:p>
            <a:pPr marL="857250" indent="-457200">
              <a:buFont typeface="+mj-lt"/>
              <a:buAutoNum type="alphaLcParenR"/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nevoile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şi dificultăţile identificate </a:t>
            </a:r>
            <a:r>
              <a:rPr lang="vi-VN" sz="2600" dirty="0">
                <a:latin typeface="Arial" pitchFamily="34" charset="0"/>
              </a:rPr>
              <a:t>în rândul elevilor şi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măsurile de prevenire, sprijin sau remediere</a:t>
            </a:r>
            <a:r>
              <a:rPr lang="vi-VN" sz="2600" dirty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vi-VN" sz="2600" dirty="0">
                <a:latin typeface="Arial" pitchFamily="34" charset="0"/>
              </a:rPr>
              <a:t>necesare pentru buna desfăşurare a activităţii didactice;</a:t>
            </a:r>
          </a:p>
          <a:p>
            <a:pPr marL="857250" indent="-457200">
              <a:buFont typeface="+mj-lt"/>
              <a:buAutoNum type="alphaLcParenR"/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soluţii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de adaptare a activităţilor experimentate </a:t>
            </a:r>
            <a:r>
              <a:rPr lang="vi-VN" sz="2600" dirty="0">
                <a:latin typeface="Arial" pitchFamily="34" charset="0"/>
              </a:rPr>
              <a:t>în cadrul Programului </a:t>
            </a:r>
            <a:r>
              <a:rPr lang="vi-VN" sz="2600" dirty="0" smtClean="0">
                <a:latin typeface="Arial" pitchFamily="34" charset="0"/>
              </a:rPr>
              <a:t>„Şcoala altfel” </a:t>
            </a:r>
            <a:r>
              <a:rPr lang="vi-VN" sz="2600" b="1" dirty="0" smtClean="0">
                <a:latin typeface="Arial" pitchFamily="34" charset="0"/>
              </a:rPr>
              <a:t>pentru </a:t>
            </a:r>
            <a:r>
              <a:rPr lang="vi-VN" sz="2600" b="1" dirty="0">
                <a:latin typeface="Arial" pitchFamily="34" charset="0"/>
              </a:rPr>
              <a:t>a putea fi folosite pe tot parcursul anului şcolar</a:t>
            </a:r>
            <a:r>
              <a:rPr lang="vi-VN" sz="2600" dirty="0">
                <a:latin typeface="Arial" pitchFamily="34" charset="0"/>
              </a:rPr>
              <a:t>, în cadrul proceselor educative organizate pe discipline şcolare</a:t>
            </a:r>
            <a:r>
              <a:rPr lang="vi-VN" sz="2600" b="1" dirty="0" smtClean="0">
                <a:latin typeface="Arial" pitchFamily="34" charset="0"/>
              </a:rPr>
              <a:t>;</a:t>
            </a:r>
            <a:endParaRPr lang="ro-RO" sz="2600" b="1" dirty="0" smtClean="0">
              <a:latin typeface="Arial" pitchFamily="34" charset="0"/>
            </a:endParaRPr>
          </a:p>
          <a:p>
            <a:pPr marL="857250" indent="-457200">
              <a:buFont typeface="+mj-lt"/>
              <a:buAutoNum type="alphaLcParenR"/>
            </a:pP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soluţii de îmbunătăţire </a:t>
            </a:r>
            <a:r>
              <a:rPr lang="vi-VN" sz="2600" dirty="0">
                <a:latin typeface="Arial" pitchFamily="34" charset="0"/>
              </a:rPr>
              <a:t>a modului de organizare a Programului </a:t>
            </a:r>
            <a:r>
              <a:rPr lang="vi-VN" sz="2600" dirty="0" smtClean="0">
                <a:latin typeface="Arial" pitchFamily="34" charset="0"/>
              </a:rPr>
              <a:t>„Şcoala altfel” în </a:t>
            </a:r>
            <a:r>
              <a:rPr lang="vi-VN" sz="2600" dirty="0">
                <a:latin typeface="Arial" pitchFamily="34" charset="0"/>
              </a:rPr>
              <a:t>următorul an.</a:t>
            </a:r>
            <a:endParaRPr lang="vi-VN" sz="2600" b="1" dirty="0">
              <a:latin typeface="Arial" pitchFamily="34" charset="0"/>
            </a:endParaRPr>
          </a:p>
          <a:p>
            <a:pPr marL="571500" indent="-457200">
              <a:buFont typeface="+mj-lt"/>
              <a:buAutoNum type="alphaL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025233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b="1" dirty="0" smtClean="0"/>
              <a:t>Ședința de analiză </a:t>
            </a:r>
            <a:r>
              <a:rPr lang="vi-VN" b="1" dirty="0"/>
              <a:t>din cadrul consiliului profesoral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vor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fi invitaţi şi reprezentanţi ai elevilor şi părinţilor, precum şi ai altor instituţii/organizaţii nonguvernamentale implicate în activităţile de învăţare</a:t>
            </a:r>
            <a:r>
              <a:rPr lang="vi-VN" dirty="0">
                <a:latin typeface="Arial" pitchFamily="34" charset="0"/>
              </a:rPr>
              <a:t> din Programul "Şcoala altfel". </a:t>
            </a:r>
            <a:endParaRPr lang="ro-RO" dirty="0" smtClean="0">
              <a:latin typeface="Arial" pitchFamily="34" charset="0"/>
            </a:endParaRPr>
          </a:p>
          <a:p>
            <a:r>
              <a:rPr lang="ro-RO" dirty="0" smtClean="0">
                <a:latin typeface="Arial" pitchFamily="34" charset="0"/>
              </a:rPr>
              <a:t>î</a:t>
            </a:r>
            <a:r>
              <a:rPr lang="vi-VN" dirty="0" smtClean="0">
                <a:latin typeface="Arial" pitchFamily="34" charset="0"/>
              </a:rPr>
              <a:t>n </a:t>
            </a:r>
            <a:r>
              <a:rPr lang="vi-VN" dirty="0">
                <a:latin typeface="Arial" pitchFamily="34" charset="0"/>
              </a:rPr>
              <a:t>urma acestei analize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se va întocmi un raport sintetic al programului</a:t>
            </a:r>
            <a:r>
              <a:rPr lang="vi-VN" dirty="0">
                <a:latin typeface="Arial" pitchFamily="34" charset="0"/>
              </a:rPr>
              <a:t>, care va oferi informaţii privind prezenţa preşcolarilor/elevilor şi a cadrelor didactice la activităţi şi va evidenţia reuşitele, dificultăţile, resursele şi soluţiile identificate de unităţile de învăţământ pentru dezvoltarea de către preşcolari/elevi a competenţei de învăţare şi a abilităţilor socioemoţionale.</a:t>
            </a:r>
          </a:p>
          <a:p>
            <a:r>
              <a:rPr lang="ro-RO" dirty="0" smtClean="0">
                <a:latin typeface="Arial" pitchFamily="34" charset="0"/>
              </a:rPr>
              <a:t>Ș</a:t>
            </a:r>
            <a:r>
              <a:rPr lang="vi-VN" dirty="0" smtClean="0">
                <a:latin typeface="Arial" pitchFamily="34" charset="0"/>
              </a:rPr>
              <a:t>edinţa </a:t>
            </a:r>
            <a:r>
              <a:rPr lang="vi-VN" dirty="0">
                <a:latin typeface="Arial" pitchFamily="34" charset="0"/>
              </a:rPr>
              <a:t>de analiză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va fi condusă de directorul unităţii de învăţământ</a:t>
            </a:r>
            <a:r>
              <a:rPr lang="vi-VN" dirty="0">
                <a:latin typeface="Arial" pitchFamily="34" charset="0"/>
              </a:rPr>
              <a:t>, care va asigura colectarea informaţiilor relevante pentru elaborarea raportului de evaluare a Programului "Şcoala altfel", pe care îl va transmite ulterior către inspectoratul şcolar.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93665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153400" cy="48006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ro-RO" sz="4000" b="1" dirty="0" smtClean="0">
                <a:solidFill>
                  <a:srgbClr val="0070C0"/>
                </a:solidFill>
              </a:rPr>
              <a:t>	</a:t>
            </a:r>
            <a:r>
              <a:rPr lang="vi-VN" sz="4000" b="1" dirty="0" smtClean="0">
                <a:solidFill>
                  <a:srgbClr val="0070C0"/>
                </a:solidFill>
              </a:rPr>
              <a:t>La </a:t>
            </a:r>
            <a:r>
              <a:rPr lang="vi-VN" sz="4000" b="1" dirty="0">
                <a:solidFill>
                  <a:srgbClr val="0070C0"/>
                </a:solidFill>
              </a:rPr>
              <a:t>sfârşitul anului şcolar, inspectoratele şcolare vor include în raportul privind starea învăţământului un capitol referitor la Programul "Şcoala altfel".</a:t>
            </a:r>
            <a:endParaRPr lang="en-US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3586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 b="1" dirty="0" err="1"/>
              <a:t>Diseminarea</a:t>
            </a:r>
            <a:r>
              <a:rPr lang="en-US" sz="4000" b="1" dirty="0"/>
              <a:t> şi </a:t>
            </a:r>
            <a:r>
              <a:rPr lang="en-US" sz="4000" b="1" dirty="0" err="1"/>
              <a:t>recunoaşterea</a:t>
            </a:r>
            <a:r>
              <a:rPr lang="en-US" sz="4000" b="1" dirty="0"/>
              <a:t> </a:t>
            </a:r>
            <a:r>
              <a:rPr lang="en-US" sz="4000" b="1" dirty="0" err="1"/>
              <a:t>exemplelor</a:t>
            </a:r>
            <a:r>
              <a:rPr lang="en-US" sz="4000" b="1" dirty="0"/>
              <a:t> de bune </a:t>
            </a:r>
            <a:r>
              <a:rPr lang="en-US" sz="4000" b="1" dirty="0" smtClean="0"/>
              <a:t>practici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305800" cy="4800600"/>
          </a:xfrm>
        </p:spPr>
        <p:txBody>
          <a:bodyPr>
            <a:normAutofit/>
          </a:bodyPr>
          <a:lstStyle/>
          <a:p>
            <a:r>
              <a:rPr lang="vi-VN" sz="2800" dirty="0"/>
              <a:t>Unităţile de învăţământ </a:t>
            </a:r>
            <a:r>
              <a:rPr lang="vi-VN" sz="2800" dirty="0" smtClean="0"/>
              <a:t>promove</a:t>
            </a:r>
            <a:r>
              <a:rPr lang="ro-RO" sz="2800" dirty="0" smtClean="0"/>
              <a:t>ază</a:t>
            </a:r>
            <a:r>
              <a:rPr lang="vi-VN" sz="2800" dirty="0" smtClean="0"/>
              <a:t> </a:t>
            </a:r>
            <a:r>
              <a:rPr lang="vi-VN" sz="2800" dirty="0"/>
              <a:t>activitatea şi rezultatele Programului </a:t>
            </a:r>
            <a:r>
              <a:rPr lang="vi-VN" sz="2800" dirty="0" smtClean="0"/>
              <a:t>„Şcoala altfel” în </a:t>
            </a:r>
            <a:r>
              <a:rPr lang="vi-VN" sz="2800" dirty="0"/>
              <a:t>rândul părinţilor şi al publicului larg. </a:t>
            </a:r>
            <a:endParaRPr lang="ro-RO" sz="2800" dirty="0" smtClean="0"/>
          </a:p>
          <a:p>
            <a:r>
              <a:rPr lang="vi-VN" sz="2800" dirty="0" smtClean="0"/>
              <a:t>Vor </a:t>
            </a:r>
            <a:r>
              <a:rPr lang="vi-VN" sz="2800" dirty="0"/>
              <a:t>fi folosite </a:t>
            </a:r>
            <a:r>
              <a:rPr lang="vi-VN" sz="2800" b="1" dirty="0"/>
              <a:t>mijloace de </a:t>
            </a:r>
            <a:r>
              <a:rPr lang="vi-VN" sz="2800" b="1" dirty="0" smtClean="0"/>
              <a:t>promovare</a:t>
            </a:r>
            <a:r>
              <a:rPr lang="ro-RO" sz="2800" dirty="0" smtClean="0"/>
              <a:t>:</a:t>
            </a:r>
          </a:p>
          <a:p>
            <a:pPr marL="1254125" indent="-339725">
              <a:buFont typeface="+mj-lt"/>
              <a:buAutoNum type="alphaLcPeriod"/>
            </a:pPr>
            <a:r>
              <a:rPr lang="vi-VN" sz="2800" dirty="0" smtClean="0"/>
              <a:t>prezentarea </a:t>
            </a:r>
            <a:r>
              <a:rPr lang="vi-VN" sz="2800" dirty="0"/>
              <a:t>activităţilor pe site-ul propriu, pe site-urile partenerilor implicaţi în activităţi, </a:t>
            </a:r>
            <a:endParaRPr lang="ro-RO" sz="2800" dirty="0" smtClean="0"/>
          </a:p>
          <a:p>
            <a:pPr marL="1254125" indent="-339725">
              <a:buFont typeface="+mj-lt"/>
              <a:buAutoNum type="alphaLcPeriod"/>
            </a:pPr>
            <a:r>
              <a:rPr lang="vi-VN" sz="2800" dirty="0" smtClean="0"/>
              <a:t>informări/articole </a:t>
            </a:r>
            <a:r>
              <a:rPr lang="vi-VN" sz="2800" dirty="0"/>
              <a:t>în mass-media locală sau centrală, </a:t>
            </a:r>
            <a:endParaRPr lang="ro-RO" sz="2800" dirty="0" smtClean="0"/>
          </a:p>
          <a:p>
            <a:pPr marL="1254125" indent="-339725">
              <a:buFont typeface="+mj-lt"/>
              <a:buAutoNum type="alphaLcPeriod"/>
            </a:pPr>
            <a:r>
              <a:rPr lang="vi-VN" sz="2800" dirty="0" smtClean="0"/>
              <a:t>fotografii</a:t>
            </a:r>
            <a:r>
              <a:rPr lang="vi-VN" sz="2800" dirty="0"/>
              <a:t>, filme</a:t>
            </a:r>
            <a:r>
              <a:rPr lang="vi-VN" sz="2800" dirty="0" smtClean="0"/>
              <a:t>.</a:t>
            </a:r>
            <a:endParaRPr lang="ro-RO" sz="2800" dirty="0" smtClean="0"/>
          </a:p>
        </p:txBody>
      </p:sp>
    </p:spTree>
    <p:extLst>
      <p:ext uri="{BB962C8B-B14F-4D97-AF65-F5344CB8AC3E}">
        <p14:creationId xmlns:p14="http://schemas.microsoft.com/office/powerpoint/2010/main" xmlns="" val="2375448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1143000"/>
          </a:xfrm>
        </p:spPr>
        <p:txBody>
          <a:bodyPr/>
          <a:lstStyle/>
          <a:p>
            <a:pPr algn="ctr"/>
            <a:r>
              <a:rPr lang="ro-RO" b="1" dirty="0" smtClean="0"/>
              <a:t>Competiția „Școala altfel”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620000" cy="5029200"/>
          </a:xfrm>
        </p:spPr>
        <p:txBody>
          <a:bodyPr>
            <a:normAutofit/>
          </a:bodyPr>
          <a:lstStyle/>
          <a:p>
            <a:r>
              <a:rPr lang="vi-VN" dirty="0"/>
              <a:t>fiecare unitate de învăţământ </a:t>
            </a:r>
            <a:r>
              <a:rPr lang="vi-VN" b="1" dirty="0">
                <a:solidFill>
                  <a:srgbClr val="0070C0"/>
                </a:solidFill>
              </a:rPr>
              <a:t>va selecta o activitate din cele desfăşurate, </a:t>
            </a:r>
            <a:r>
              <a:rPr lang="vi-VN" dirty="0"/>
              <a:t>cu care să participe la competiţia </a:t>
            </a:r>
            <a:r>
              <a:rPr lang="vi-VN" dirty="0" smtClean="0"/>
              <a:t>„Şcoala altfel” desfăşurată </a:t>
            </a:r>
            <a:r>
              <a:rPr lang="vi-VN" dirty="0"/>
              <a:t>la nivel judeţean/al municipiului Bucureşti</a:t>
            </a:r>
            <a:r>
              <a:rPr lang="vi-VN" dirty="0" smtClean="0"/>
              <a:t>.</a:t>
            </a:r>
            <a:endParaRPr lang="ro-RO" dirty="0" smtClean="0"/>
          </a:p>
          <a:p>
            <a:r>
              <a:rPr lang="vi-VN" dirty="0"/>
              <a:t>unitatea de învăţământ </a:t>
            </a:r>
            <a:r>
              <a:rPr lang="vi-VN" b="1" dirty="0">
                <a:solidFill>
                  <a:srgbClr val="0070C0"/>
                </a:solidFill>
              </a:rPr>
              <a:t>va încărca pe site-ul inspectoratului şcolar dosarul celei mai bune activităţi selectate</a:t>
            </a:r>
            <a:r>
              <a:rPr lang="vi-VN" dirty="0"/>
              <a:t>, la rubrica dedicată competiţiei din cadrul Programului "Şcoala altfel"</a:t>
            </a:r>
            <a:endParaRPr lang="en-US" dirty="0"/>
          </a:p>
          <a:p>
            <a:r>
              <a:rPr lang="vi-VN" dirty="0" smtClean="0"/>
              <a:t>competiţia </a:t>
            </a:r>
            <a:r>
              <a:rPr lang="vi-VN" dirty="0"/>
              <a:t>îşi propune </a:t>
            </a:r>
            <a:r>
              <a:rPr lang="vi-VN" b="1" dirty="0">
                <a:solidFill>
                  <a:srgbClr val="0070C0"/>
                </a:solidFill>
              </a:rPr>
              <a:t>să selecteze şi să promoveze pe site-ul inspectoratului şcolar zece activităţi </a:t>
            </a:r>
            <a:r>
              <a:rPr lang="vi-VN" dirty="0"/>
              <a:t>care s-au desfăşurat în cadrul Programului </a:t>
            </a:r>
            <a:r>
              <a:rPr lang="vi-VN" dirty="0" smtClean="0"/>
              <a:t>„Şcoala altfel” şi </a:t>
            </a:r>
            <a:r>
              <a:rPr lang="vi-VN" dirty="0"/>
              <a:t>s-au dovedit eficiente în dezvoltarea competenţelor de învăţare şi a abilităţilor socioemoţionale.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323990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8458200" cy="1143000"/>
          </a:xfrm>
        </p:spPr>
        <p:txBody>
          <a:bodyPr/>
          <a:lstStyle/>
          <a:p>
            <a:pPr algn="ctr"/>
            <a:r>
              <a:rPr lang="ro-RO" sz="4400" b="1" dirty="0" smtClean="0"/>
              <a:t>Comisia de evaluare a competiției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838200"/>
            <a:ext cx="8458200" cy="5562600"/>
          </a:xfrm>
        </p:spPr>
        <p:txBody>
          <a:bodyPr>
            <a:noAutofit/>
          </a:bodyPr>
          <a:lstStyle/>
          <a:p>
            <a:r>
              <a:rPr lang="ro-RO" b="1" dirty="0" smtClean="0">
                <a:solidFill>
                  <a:srgbClr val="0070C0"/>
                </a:solidFill>
                <a:latin typeface="Arial" pitchFamily="34" charset="0"/>
              </a:rPr>
              <a:t>este </a:t>
            </a:r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constituită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la nivel judeţean/al municipiul Bucureşti</a:t>
            </a:r>
            <a:r>
              <a:rPr lang="vi-VN" dirty="0">
                <a:latin typeface="Arial" pitchFamily="34" charset="0"/>
              </a:rPr>
              <a:t>, în baza unor criterii stabilite de inspectoratul şcolar printr-o procedură transparentă, prin implicarea consiliului judeţean/al municipiului Bucureşti al elevilor, a organizaţiilor reprezentative ale părinţilor şi a consiliului consultativ al cadrelor didactice. </a:t>
            </a:r>
            <a:endParaRPr lang="ro-RO" dirty="0" smtClean="0">
              <a:latin typeface="Arial" pitchFamily="34" charset="0"/>
            </a:endParaRPr>
          </a:p>
          <a:p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componenţa comisiei de evaluare a dosarelor activităţilor </a:t>
            </a:r>
            <a:r>
              <a:rPr lang="ro-RO" dirty="0">
                <a:latin typeface="Arial" pitchFamily="34" charset="0"/>
              </a:rPr>
              <a:t>este stabilită de f</a:t>
            </a:r>
            <a:r>
              <a:rPr lang="vi-VN" dirty="0">
                <a:latin typeface="Arial" pitchFamily="34" charset="0"/>
              </a:rPr>
              <a:t>iecare inspectorat şcolar, prin decizie a inspectorului şcolar </a:t>
            </a:r>
            <a:r>
              <a:rPr lang="vi-VN" dirty="0" smtClean="0">
                <a:latin typeface="Arial" pitchFamily="34" charset="0"/>
              </a:rPr>
              <a:t>general</a:t>
            </a:r>
            <a:endParaRPr lang="ro-RO" dirty="0" smtClean="0">
              <a:latin typeface="Arial" pitchFamily="34" charset="0"/>
            </a:endParaRPr>
          </a:p>
          <a:p>
            <a:r>
              <a:rPr lang="ro-RO" b="1" dirty="0">
                <a:solidFill>
                  <a:srgbClr val="0070C0"/>
                </a:solidFill>
                <a:latin typeface="Arial" pitchFamily="34" charset="0"/>
              </a:rPr>
              <a:t>c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riteriile şi modul de evaluare vor fi stabilite de fiecare inspectorat şcolar</a:t>
            </a:r>
            <a:r>
              <a:rPr lang="vi-VN" dirty="0">
                <a:solidFill>
                  <a:srgbClr val="0070C0"/>
                </a:solidFill>
                <a:latin typeface="Arial" pitchFamily="34" charset="0"/>
              </a:rPr>
              <a:t> </a:t>
            </a:r>
            <a:r>
              <a:rPr lang="vi-VN" dirty="0">
                <a:latin typeface="Arial" pitchFamily="34" charset="0"/>
              </a:rPr>
              <a:t>şi comunicate unităţilor de învăţământ din subordine şi publicului larg în timp util, dar nu mai târziu de data de </a:t>
            </a:r>
            <a:r>
              <a:rPr lang="vi-VN" b="1" dirty="0">
                <a:solidFill>
                  <a:srgbClr val="FF0000"/>
                </a:solidFill>
                <a:latin typeface="Arial" pitchFamily="34" charset="0"/>
              </a:rPr>
              <a:t>20 octombrie</a:t>
            </a:r>
            <a:r>
              <a:rPr lang="vi-VN" dirty="0">
                <a:latin typeface="Arial" pitchFamily="34" charset="0"/>
              </a:rPr>
              <a:t>. </a:t>
            </a:r>
            <a:endParaRPr lang="ro-RO" dirty="0">
              <a:latin typeface="Arial" pitchFamily="34" charset="0"/>
            </a:endParaRPr>
          </a:p>
          <a:p>
            <a:r>
              <a:rPr lang="ro-RO" b="1" dirty="0">
                <a:solidFill>
                  <a:srgbClr val="0070C0"/>
                </a:solidFill>
                <a:latin typeface="Arial" pitchFamily="34" charset="0"/>
              </a:rPr>
              <a:t>t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ermenul-limită de trimitere a dosarelor activităţilor </a:t>
            </a:r>
            <a:r>
              <a:rPr lang="vi-VN" dirty="0">
                <a:latin typeface="Arial" pitchFamily="34" charset="0"/>
              </a:rPr>
              <a:t>selectate de fiecare şcoală este </a:t>
            </a:r>
            <a:r>
              <a:rPr lang="vi-VN" b="1" dirty="0">
                <a:solidFill>
                  <a:srgbClr val="FF0000"/>
                </a:solidFill>
                <a:latin typeface="Arial" pitchFamily="34" charset="0"/>
              </a:rPr>
              <a:t>16 iunie.</a:t>
            </a:r>
            <a:endParaRPr lang="ro-RO" b="1" dirty="0">
              <a:solidFill>
                <a:srgbClr val="FF0000"/>
              </a:solidFill>
              <a:latin typeface="Arial" pitchFamily="34" charset="0"/>
            </a:endParaRPr>
          </a:p>
          <a:p>
            <a:r>
              <a:rPr lang="ro-RO" dirty="0" smtClean="0">
                <a:latin typeface="Arial" pitchFamily="34" charset="0"/>
              </a:rPr>
              <a:t>Comisia </a:t>
            </a:r>
            <a:r>
              <a:rPr lang="ro-RO" b="1" dirty="0" smtClean="0">
                <a:solidFill>
                  <a:srgbClr val="0070C0"/>
                </a:solidFill>
                <a:latin typeface="Arial" pitchFamily="34" charset="0"/>
              </a:rPr>
              <a:t>va </a:t>
            </a:r>
            <a:r>
              <a:rPr lang="vi-VN" b="1" dirty="0" smtClean="0">
                <a:solidFill>
                  <a:srgbClr val="0070C0"/>
                </a:solidFill>
                <a:latin typeface="Arial" pitchFamily="34" charset="0"/>
              </a:rPr>
              <a:t>evalua </a:t>
            </a:r>
            <a:r>
              <a:rPr lang="vi-VN" b="1" dirty="0">
                <a:solidFill>
                  <a:srgbClr val="0070C0"/>
                </a:solidFill>
                <a:latin typeface="Arial" pitchFamily="34" charset="0"/>
              </a:rPr>
              <a:t>dosarele depuse</a:t>
            </a:r>
            <a:r>
              <a:rPr lang="vi-VN" dirty="0">
                <a:latin typeface="Arial" pitchFamily="34" charset="0"/>
              </a:rPr>
              <a:t>, în conformitate cu modalităţile şi criteriile stabilite la nivelul inspectoratului şcolar şi comunicate public.</a:t>
            </a:r>
            <a:endParaRPr lang="en-US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8528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077200" cy="1143000"/>
          </a:xfrm>
        </p:spPr>
        <p:txBody>
          <a:bodyPr/>
          <a:lstStyle/>
          <a:p>
            <a:pPr algn="ctr"/>
            <a:r>
              <a:rPr lang="ro-RO" sz="4000" b="1" dirty="0" smtClean="0"/>
              <a:t>Premierea competiției „Şcoala altfel” și diseminarea exemplelor de bună practică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752600"/>
            <a:ext cx="8305800" cy="525780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activităţile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desfăşurate pot fi premiate la nivelul judeţului/al municipiului Bucureşti</a:t>
            </a:r>
            <a:r>
              <a:rPr lang="vi-VN" sz="2600" dirty="0">
                <a:latin typeface="Arial" pitchFamily="34" charset="0"/>
              </a:rPr>
              <a:t>, cu sprijinul autorităţilor administraţiei publice locale, al partenerilor educaţionali, din resurse proprii etc. şi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vor fi publicate pe site-urile inspectoratelor şcolare ca exemple de bună practică.</a:t>
            </a:r>
          </a:p>
          <a:p>
            <a:pPr>
              <a:spcAft>
                <a:spcPts val="600"/>
              </a:spcAft>
            </a:pP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inspectoratul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şcolar va selecta şi zece exemple de orare detaliate ale Programului </a:t>
            </a:r>
            <a:r>
              <a:rPr lang="ro-RO" sz="2600" b="1" dirty="0" smtClean="0">
                <a:solidFill>
                  <a:srgbClr val="0070C0"/>
                </a:solidFill>
                <a:latin typeface="Arial" pitchFamily="34" charset="0"/>
              </a:rPr>
              <a:t>„</a:t>
            </a: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Şcoala altfel</a:t>
            </a:r>
            <a:r>
              <a:rPr lang="ro-RO" sz="2600" b="1" dirty="0" smtClean="0">
                <a:solidFill>
                  <a:srgbClr val="0070C0"/>
                </a:solidFill>
                <a:latin typeface="Arial" pitchFamily="34" charset="0"/>
              </a:rPr>
              <a:t>”</a:t>
            </a:r>
            <a:r>
              <a:rPr lang="vi-VN" sz="2600" b="1" dirty="0" smtClean="0">
                <a:solidFill>
                  <a:srgbClr val="0070C0"/>
                </a:solidFill>
                <a:latin typeface="Arial" pitchFamily="34" charset="0"/>
              </a:rPr>
              <a:t>, 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din unităţile de învăţământ </a:t>
            </a:r>
            <a:r>
              <a:rPr lang="vi-VN" sz="2600" dirty="0">
                <a:latin typeface="Arial" pitchFamily="34" charset="0"/>
              </a:rPr>
              <a:t>în care acest program se desfăşoară cu succes,</a:t>
            </a:r>
            <a:r>
              <a:rPr lang="vi-VN" sz="2600" b="1" dirty="0">
                <a:solidFill>
                  <a:srgbClr val="0070C0"/>
                </a:solidFill>
                <a:latin typeface="Arial" pitchFamily="34" charset="0"/>
              </a:rPr>
              <a:t> ca modele de organizare şi derulare a programului, în conformitate cu scopul </a:t>
            </a:r>
            <a:r>
              <a:rPr lang="ro-RO" sz="2600" b="1" dirty="0" smtClean="0">
                <a:solidFill>
                  <a:srgbClr val="0070C0"/>
                </a:solidFill>
                <a:latin typeface="Arial" pitchFamily="34" charset="0"/>
              </a:rPr>
              <a:t>programului.</a:t>
            </a:r>
            <a:endParaRPr lang="vi-VN" sz="2600" b="1" dirty="0">
              <a:solidFill>
                <a:srgbClr val="0070C0"/>
              </a:solidFill>
              <a:latin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69049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Durata și perioada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229600" cy="53340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s-ES_tradnl" sz="3200" dirty="0"/>
              <a:t>are o durată de</a:t>
            </a:r>
            <a:r>
              <a:rPr lang="es-ES_tradnl" sz="3200" b="1" dirty="0"/>
              <a:t> </a:t>
            </a:r>
            <a:r>
              <a:rPr lang="es-ES_tradnl" sz="3200" b="1" dirty="0">
                <a:solidFill>
                  <a:srgbClr val="FF0000"/>
                </a:solidFill>
              </a:rPr>
              <a:t>5 zile </a:t>
            </a:r>
            <a:r>
              <a:rPr lang="es-ES_tradnl" sz="3200" b="1" dirty="0" err="1">
                <a:solidFill>
                  <a:srgbClr val="FF0000"/>
                </a:solidFill>
              </a:rPr>
              <a:t>consecutive</a:t>
            </a:r>
            <a:r>
              <a:rPr lang="es-ES_tradnl" sz="3200" b="1" dirty="0">
                <a:solidFill>
                  <a:srgbClr val="FF0000"/>
                </a:solidFill>
              </a:rPr>
              <a:t> </a:t>
            </a:r>
            <a:r>
              <a:rPr lang="es-ES_tradnl" sz="3200" b="1" dirty="0" err="1">
                <a:solidFill>
                  <a:srgbClr val="FF0000"/>
                </a:solidFill>
              </a:rPr>
              <a:t>lucrătoare</a:t>
            </a:r>
            <a:r>
              <a:rPr lang="es-ES_tradnl" sz="3200" b="1" dirty="0">
                <a:solidFill>
                  <a:srgbClr val="FF0000"/>
                </a:solidFill>
              </a:rPr>
              <a:t> în timpul </a:t>
            </a:r>
            <a:r>
              <a:rPr lang="es-ES_tradnl" sz="3200" b="1" dirty="0" err="1">
                <a:solidFill>
                  <a:srgbClr val="FF0000"/>
                </a:solidFill>
              </a:rPr>
              <a:t>anului</a:t>
            </a:r>
            <a:r>
              <a:rPr lang="es-ES_tradnl" sz="3200" b="1" dirty="0">
                <a:solidFill>
                  <a:srgbClr val="FF0000"/>
                </a:solidFill>
              </a:rPr>
              <a:t> </a:t>
            </a:r>
            <a:r>
              <a:rPr lang="es-ES_tradnl" sz="3200" b="1" dirty="0" err="1">
                <a:solidFill>
                  <a:srgbClr val="FF0000"/>
                </a:solidFill>
              </a:rPr>
              <a:t>școlar</a:t>
            </a:r>
            <a:r>
              <a:rPr lang="es-ES_tradnl" sz="3200" b="1" dirty="0">
                <a:solidFill>
                  <a:srgbClr val="FF0000"/>
                </a:solidFill>
              </a:rPr>
              <a:t> </a:t>
            </a:r>
            <a:endParaRPr lang="ro-RO" sz="3200" b="1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  <a:spcBef>
                <a:spcPts val="1800"/>
              </a:spcBef>
            </a:pPr>
            <a:r>
              <a:rPr lang="es-ES_tradnl" sz="3200" dirty="0" smtClean="0"/>
              <a:t>poate </a:t>
            </a:r>
            <a:r>
              <a:rPr lang="es-ES_tradnl" sz="3200" dirty="0"/>
              <a:t>fi </a:t>
            </a:r>
            <a:r>
              <a:rPr lang="es-ES_tradnl" sz="3200" dirty="0" err="1"/>
              <a:t>derulat</a:t>
            </a:r>
            <a:r>
              <a:rPr lang="es-ES_tradnl" sz="3200" dirty="0"/>
              <a:t> pe baza unei </a:t>
            </a:r>
            <a:r>
              <a:rPr lang="es-ES_tradnl" sz="3200" b="1" dirty="0" err="1"/>
              <a:t>planificări</a:t>
            </a:r>
            <a:r>
              <a:rPr lang="es-ES_tradnl" sz="3200" b="1" dirty="0"/>
              <a:t> ce rămâne la decizia </a:t>
            </a:r>
            <a:r>
              <a:rPr lang="es-ES_tradnl" sz="3200" b="1" dirty="0" err="1"/>
              <a:t>fiecărei</a:t>
            </a:r>
            <a:r>
              <a:rPr lang="es-ES_tradnl" sz="3200" b="1" dirty="0"/>
              <a:t> </a:t>
            </a:r>
            <a:r>
              <a:rPr lang="es-ES_tradnl" sz="3200" b="1" dirty="0" err="1"/>
              <a:t>unități</a:t>
            </a:r>
            <a:r>
              <a:rPr lang="es-ES_tradnl" sz="3200" b="1" dirty="0"/>
              <a:t> de </a:t>
            </a:r>
            <a:r>
              <a:rPr lang="es-ES_tradnl" sz="3200" b="1" dirty="0" err="1" smtClean="0"/>
              <a:t>învățământ</a:t>
            </a:r>
            <a:r>
              <a:rPr lang="es-ES_tradnl" sz="3200" dirty="0"/>
              <a:t>, </a:t>
            </a:r>
            <a:r>
              <a:rPr lang="es-ES_tradnl" sz="3200" dirty="0" err="1"/>
              <a:t>conform</a:t>
            </a:r>
            <a:r>
              <a:rPr lang="es-ES_tradnl" sz="3200" dirty="0"/>
              <a:t> </a:t>
            </a:r>
            <a:r>
              <a:rPr lang="es-ES_tradnl" sz="3200" dirty="0" err="1"/>
              <a:t>ordinului</a:t>
            </a:r>
            <a:r>
              <a:rPr lang="es-ES_tradnl" sz="3200" dirty="0"/>
              <a:t> </a:t>
            </a:r>
            <a:r>
              <a:rPr lang="es-ES_tradnl" sz="3200" dirty="0" err="1"/>
              <a:t>ministrului</a:t>
            </a:r>
            <a:r>
              <a:rPr lang="es-ES_tradnl" sz="3200" dirty="0"/>
              <a:t> </a:t>
            </a:r>
            <a:r>
              <a:rPr lang="es-ES_tradnl" sz="3200" dirty="0" err="1"/>
              <a:t>educației</a:t>
            </a:r>
            <a:r>
              <a:rPr lang="es-ES_tradnl" sz="3200" dirty="0"/>
              <a:t> </a:t>
            </a:r>
            <a:r>
              <a:rPr lang="es-ES_tradnl" sz="3200" dirty="0" err="1"/>
              <a:t>naționale</a:t>
            </a:r>
            <a:r>
              <a:rPr lang="es-ES_tradnl" sz="3200" dirty="0"/>
              <a:t> și </a:t>
            </a:r>
            <a:r>
              <a:rPr lang="es-ES_tradnl" sz="3200" dirty="0" err="1"/>
              <a:t>cercetării</a:t>
            </a:r>
            <a:r>
              <a:rPr lang="es-ES_tradnl" sz="3200" dirty="0"/>
              <a:t> </a:t>
            </a:r>
            <a:r>
              <a:rPr lang="es-ES_tradnl" sz="3200" dirty="0" err="1"/>
              <a:t>științifice</a:t>
            </a:r>
            <a:r>
              <a:rPr lang="es-ES_tradnl" sz="3200" dirty="0"/>
              <a:t> privind </a:t>
            </a:r>
            <a:r>
              <a:rPr lang="es-ES_tradnl" sz="3200" dirty="0" err="1"/>
              <a:t>structura</a:t>
            </a:r>
            <a:r>
              <a:rPr lang="es-ES_tradnl" sz="3200" dirty="0"/>
              <a:t> </a:t>
            </a:r>
            <a:r>
              <a:rPr lang="es-ES_tradnl" sz="3200" dirty="0" err="1"/>
              <a:t>anului</a:t>
            </a:r>
            <a:r>
              <a:rPr lang="es-ES_tradnl" sz="3200" dirty="0"/>
              <a:t> </a:t>
            </a:r>
            <a:r>
              <a:rPr lang="es-ES_tradnl" sz="3200" dirty="0" err="1"/>
              <a:t>școlar</a:t>
            </a:r>
            <a:r>
              <a:rPr lang="es-ES_tradnl" sz="3200" dirty="0"/>
              <a:t>, </a:t>
            </a:r>
            <a:r>
              <a:rPr lang="es-ES_tradnl" sz="3200" dirty="0" err="1"/>
              <a:t>valabil</a:t>
            </a:r>
            <a:r>
              <a:rPr lang="es-ES_tradnl" sz="3200" dirty="0"/>
              <a:t> în anul </a:t>
            </a:r>
            <a:r>
              <a:rPr lang="es-ES_tradnl" sz="3200" dirty="0" err="1"/>
              <a:t>școlar</a:t>
            </a:r>
            <a:r>
              <a:rPr lang="es-ES_tradnl" sz="3200" dirty="0"/>
              <a:t> respectiv.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896173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1143000"/>
          </a:xfrm>
        </p:spPr>
        <p:txBody>
          <a:bodyPr/>
          <a:lstStyle/>
          <a:p>
            <a:r>
              <a:rPr lang="ro-RO" b="1" dirty="0" smtClean="0"/>
              <a:t>Art. 7 – excepții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153400" cy="5181600"/>
          </a:xfrm>
        </p:spPr>
        <p:txBody>
          <a:bodyPr/>
          <a:lstStyle/>
          <a:p>
            <a:r>
              <a:rPr lang="vi-VN" sz="2400" b="1" dirty="0">
                <a:latin typeface="Arial" pitchFamily="34" charset="0"/>
              </a:rPr>
              <a:t>(1)</a:t>
            </a:r>
            <a:r>
              <a:rPr lang="vi-VN" sz="2400" dirty="0">
                <a:latin typeface="Arial" pitchFamily="34" charset="0"/>
              </a:rPr>
              <a:t> În perioada alocată Programului </a:t>
            </a:r>
            <a:r>
              <a:rPr lang="vi-VN" sz="2400" dirty="0" smtClean="0">
                <a:latin typeface="Arial" pitchFamily="34" charset="0"/>
              </a:rPr>
              <a:t>„Şcoala altfel” activităţile </a:t>
            </a:r>
            <a:r>
              <a:rPr lang="vi-VN" sz="2400" dirty="0">
                <a:latin typeface="Arial" pitchFamily="34" charset="0"/>
              </a:rPr>
              <a:t>se desfăşoară în conformitate cu un </a:t>
            </a:r>
            <a:r>
              <a:rPr lang="vi-VN" sz="2400" b="1" dirty="0">
                <a:latin typeface="Arial" pitchFamily="34" charset="0"/>
              </a:rPr>
              <a:t>orar special, în fiecare dintre cele 5 zile</a:t>
            </a:r>
            <a:r>
              <a:rPr lang="vi-VN" sz="2400" dirty="0">
                <a:latin typeface="Arial" pitchFamily="34" charset="0"/>
              </a:rPr>
              <a:t>.</a:t>
            </a:r>
          </a:p>
          <a:p>
            <a:r>
              <a:rPr lang="vi-VN" sz="2400" b="1" dirty="0">
                <a:latin typeface="Arial" pitchFamily="34" charset="0"/>
              </a:rPr>
              <a:t>(2)</a:t>
            </a:r>
            <a:r>
              <a:rPr lang="vi-VN" sz="2400" dirty="0">
                <a:latin typeface="Arial" pitchFamily="34" charset="0"/>
              </a:rPr>
              <a:t> Prin excepţie de la prevederile </a:t>
            </a:r>
            <a:r>
              <a:rPr lang="vi-VN" sz="2400" dirty="0">
                <a:latin typeface="Arial" pitchFamily="34" charset="0"/>
                <a:hlinkClick r:id="rId2"/>
              </a:rPr>
              <a:t>alin. (1)</a:t>
            </a:r>
            <a:r>
              <a:rPr lang="vi-VN" sz="2400" dirty="0">
                <a:latin typeface="Arial" pitchFamily="34" charset="0"/>
              </a:rPr>
              <a:t>, pentru învăţământul liceal - </a:t>
            </a:r>
            <a:r>
              <a:rPr lang="vi-VN" sz="2400" b="1" dirty="0">
                <a:latin typeface="Arial" pitchFamily="34" charset="0"/>
              </a:rPr>
              <a:t>filiera tehnologică şi pentru învăţământul profesional </a:t>
            </a:r>
            <a:r>
              <a:rPr lang="vi-VN" sz="2400" dirty="0">
                <a:latin typeface="Arial" pitchFamily="34" charset="0"/>
              </a:rPr>
              <a:t>se pot organiza, în această perioadă, </a:t>
            </a:r>
            <a:r>
              <a:rPr lang="vi-VN" sz="2400" b="1" dirty="0">
                <a:latin typeface="Arial" pitchFamily="34" charset="0"/>
              </a:rPr>
              <a:t>activităţi prevăzute în curriculumul de specialitate</a:t>
            </a:r>
            <a:r>
              <a:rPr lang="vi-VN" sz="2400" dirty="0">
                <a:latin typeface="Arial" pitchFamily="34" charset="0"/>
              </a:rPr>
              <a:t>, la stagiile de pregătire practică, urmărind şi scopul Programului </a:t>
            </a:r>
            <a:r>
              <a:rPr lang="vi-VN" sz="2400" dirty="0" smtClean="0">
                <a:latin typeface="Arial" pitchFamily="34" charset="0"/>
              </a:rPr>
              <a:t>„Şcoala altfel” prevăzut </a:t>
            </a:r>
            <a:r>
              <a:rPr lang="vi-VN" sz="2400" dirty="0">
                <a:latin typeface="Arial" pitchFamily="34" charset="0"/>
              </a:rPr>
              <a:t>la </a:t>
            </a:r>
            <a:r>
              <a:rPr lang="vi-VN" sz="2400" dirty="0">
                <a:latin typeface="Arial" pitchFamily="34" charset="0"/>
                <a:hlinkClick r:id="rId3"/>
              </a:rPr>
              <a:t>art. 1</a:t>
            </a:r>
            <a:r>
              <a:rPr lang="vi-VN" sz="2400" dirty="0">
                <a:latin typeface="Arial" pitchFamily="34" charset="0"/>
              </a:rPr>
              <a:t>.</a:t>
            </a:r>
          </a:p>
          <a:p>
            <a:r>
              <a:rPr lang="vi-VN" sz="2400" b="1" dirty="0">
                <a:latin typeface="Arial" pitchFamily="34" charset="0"/>
              </a:rPr>
              <a:t>(3)</a:t>
            </a:r>
            <a:r>
              <a:rPr lang="vi-VN" sz="2400" dirty="0">
                <a:latin typeface="Arial" pitchFamily="34" charset="0"/>
              </a:rPr>
              <a:t> Prin excepţie de la prevederile </a:t>
            </a:r>
            <a:r>
              <a:rPr lang="vi-VN" sz="2400" dirty="0">
                <a:latin typeface="Arial" pitchFamily="34" charset="0"/>
                <a:hlinkClick r:id="rId2"/>
              </a:rPr>
              <a:t>alin. (1)</a:t>
            </a:r>
            <a:r>
              <a:rPr lang="vi-VN" sz="2400" dirty="0">
                <a:latin typeface="Arial" pitchFamily="34" charset="0"/>
              </a:rPr>
              <a:t>, pentru </a:t>
            </a:r>
            <a:r>
              <a:rPr lang="vi-VN" sz="2400" b="1" dirty="0">
                <a:latin typeface="Arial" pitchFamily="34" charset="0"/>
              </a:rPr>
              <a:t>învăţământul postliceal</a:t>
            </a:r>
            <a:r>
              <a:rPr lang="vi-VN" sz="2400" dirty="0">
                <a:latin typeface="Arial" pitchFamily="34" charset="0"/>
              </a:rPr>
              <a:t>, în săptămâna dedicată Programului </a:t>
            </a:r>
            <a:r>
              <a:rPr lang="vi-VN" sz="2400" dirty="0" smtClean="0">
                <a:latin typeface="Arial" pitchFamily="34" charset="0"/>
              </a:rPr>
              <a:t>„Şcoala altfel” </a:t>
            </a:r>
            <a:r>
              <a:rPr lang="vi-VN" sz="2400" b="1" dirty="0" smtClean="0">
                <a:latin typeface="Arial" pitchFamily="34" charset="0"/>
              </a:rPr>
              <a:t>se </a:t>
            </a:r>
            <a:r>
              <a:rPr lang="vi-VN" sz="2400" b="1" dirty="0">
                <a:latin typeface="Arial" pitchFamily="34" charset="0"/>
              </a:rPr>
              <a:t>organizează activităţi de instruire practică.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3869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Respectarea metodologiei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153400" cy="5029200"/>
          </a:xfrm>
        </p:spPr>
        <p:txBody>
          <a:bodyPr>
            <a:normAutofit/>
          </a:bodyPr>
          <a:lstStyle/>
          <a:p>
            <a:r>
              <a:rPr lang="vi-VN" b="1" dirty="0">
                <a:solidFill>
                  <a:srgbClr val="FF0000"/>
                </a:solidFill>
              </a:rPr>
              <a:t> 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Unităţile de învăţământ primar, gimnazial şi liceal </a:t>
            </a:r>
            <a:r>
              <a:rPr lang="vi-VN" sz="2800" b="1" dirty="0" smtClean="0">
                <a:latin typeface="Arial" pitchFamily="34" charset="0"/>
              </a:rPr>
              <a:t>planifică </a:t>
            </a:r>
            <a:r>
              <a:rPr lang="vi-VN" sz="2800" b="1" dirty="0">
                <a:latin typeface="Arial" pitchFamily="34" charset="0"/>
              </a:rPr>
              <a:t>şi organizează </a:t>
            </a:r>
            <a:r>
              <a:rPr lang="vi-VN" sz="2800" dirty="0">
                <a:latin typeface="Arial" pitchFamily="34" charset="0"/>
              </a:rPr>
              <a:t>obligatoriu Programul "Şcoala altfel", </a:t>
            </a:r>
            <a:r>
              <a:rPr lang="vi-VN" sz="2800" b="1" dirty="0">
                <a:latin typeface="Arial" pitchFamily="34" charset="0"/>
              </a:rPr>
              <a:t>conform prezentei metodologii</a:t>
            </a:r>
            <a:r>
              <a:rPr lang="vi-VN" sz="2800" dirty="0" smtClean="0">
                <a:latin typeface="Arial" pitchFamily="34" charset="0"/>
              </a:rPr>
              <a:t>.</a:t>
            </a:r>
            <a:endParaRPr lang="ro-RO" sz="2800" dirty="0" smtClean="0">
              <a:latin typeface="Arial" pitchFamily="34" charset="0"/>
            </a:endParaRPr>
          </a:p>
          <a:p>
            <a:r>
              <a:rPr lang="vi-VN" sz="2800" dirty="0">
                <a:latin typeface="Arial" pitchFamily="34" charset="0"/>
              </a:rPr>
              <a:t>În 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unităţile de învăţământ antepreşcolar şi preşcolar </a:t>
            </a:r>
            <a:r>
              <a:rPr lang="vi-VN" sz="2800" dirty="0">
                <a:latin typeface="Arial" pitchFamily="34" charset="0"/>
              </a:rPr>
              <a:t>se stabileşte o săptămână din anul şcolar, în care se vor planifica şi derula activităţi care să răspundă priorităţilor stabilite de Ministerul Educaţiei în anul respectiv, </a:t>
            </a:r>
            <a:r>
              <a:rPr lang="vi-VN" sz="2800" b="1" dirty="0">
                <a:latin typeface="Arial" pitchFamily="34" charset="0"/>
              </a:rPr>
              <a:t>fără obligaţia de a urma toate etapele din prezenta metodologie.</a:t>
            </a:r>
            <a:endParaRPr lang="en-US" sz="2800" b="1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1535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Metode, resurse, tipuri de activitate recomandate</a:t>
            </a:r>
            <a:r>
              <a:rPr lang="vi-VN" b="1" dirty="0" smtClean="0"/>
              <a:t>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229600" cy="4800600"/>
          </a:xfrm>
        </p:spPr>
        <p:txBody>
          <a:bodyPr>
            <a:normAutofit/>
          </a:bodyPr>
          <a:lstStyle/>
          <a:p>
            <a:r>
              <a:rPr lang="vi-VN" sz="2800" b="1" dirty="0"/>
              <a:t>a)</a:t>
            </a:r>
            <a:r>
              <a:rPr lang="vi-VN" sz="2800" dirty="0"/>
              <a:t> </a:t>
            </a:r>
            <a:r>
              <a:rPr lang="vi-VN" sz="2800" dirty="0" smtClean="0"/>
              <a:t>tehnici </a:t>
            </a:r>
            <a:r>
              <a:rPr lang="vi-VN" sz="2800" dirty="0"/>
              <a:t>de învăţare colaborativă, inclusiv bazată pe proiecte;</a:t>
            </a:r>
          </a:p>
          <a:p>
            <a:r>
              <a:rPr lang="vi-VN" sz="2800" b="1" dirty="0"/>
              <a:t>b)</a:t>
            </a:r>
            <a:r>
              <a:rPr lang="vi-VN" sz="2800" dirty="0"/>
              <a:t> </a:t>
            </a:r>
            <a:r>
              <a:rPr lang="vi-VN" sz="2800" dirty="0" smtClean="0"/>
              <a:t>metode </a:t>
            </a:r>
            <a:r>
              <a:rPr lang="vi-VN" sz="2800" dirty="0"/>
              <a:t>de schimbare socială: bibliotecă vie, teatru forum, teatru ziar;</a:t>
            </a:r>
          </a:p>
          <a:p>
            <a:r>
              <a:rPr lang="vi-VN" sz="2800" b="1" dirty="0"/>
              <a:t>c)</a:t>
            </a:r>
            <a:r>
              <a:rPr lang="vi-VN" sz="2800" dirty="0"/>
              <a:t> </a:t>
            </a:r>
            <a:r>
              <a:rPr lang="vi-VN" sz="2800" dirty="0" smtClean="0"/>
              <a:t>dezbater</a:t>
            </a:r>
            <a:r>
              <a:rPr lang="ro-RO" sz="2800" dirty="0" smtClean="0"/>
              <a:t>i</a:t>
            </a:r>
            <a:r>
              <a:rPr lang="vi-VN" sz="2800" dirty="0" smtClean="0"/>
              <a:t>;</a:t>
            </a:r>
            <a:endParaRPr lang="vi-VN" sz="2800" dirty="0"/>
          </a:p>
          <a:p>
            <a:r>
              <a:rPr lang="vi-VN" sz="2800" b="1" dirty="0"/>
              <a:t>d)</a:t>
            </a:r>
            <a:r>
              <a:rPr lang="vi-VN" sz="2800" dirty="0"/>
              <a:t> </a:t>
            </a:r>
            <a:r>
              <a:rPr lang="vi-VN" sz="2800" dirty="0" smtClean="0"/>
              <a:t>filme </a:t>
            </a:r>
            <a:r>
              <a:rPr lang="vi-VN" sz="2800" dirty="0"/>
              <a:t>artistice, documentare şi de animaţie cu caracter educativ;</a:t>
            </a:r>
          </a:p>
          <a:p>
            <a:r>
              <a:rPr lang="vi-VN" sz="2800" b="1" dirty="0"/>
              <a:t>e)</a:t>
            </a:r>
            <a:r>
              <a:rPr lang="vi-VN" sz="2800" dirty="0"/>
              <a:t> </a:t>
            </a:r>
            <a:r>
              <a:rPr lang="vi-VN" sz="2800" dirty="0" smtClean="0"/>
              <a:t>resurse </a:t>
            </a:r>
            <a:r>
              <a:rPr lang="vi-VN" sz="2800" dirty="0"/>
              <a:t>educaţionale online;</a:t>
            </a:r>
          </a:p>
          <a:p>
            <a:r>
              <a:rPr lang="vi-VN" sz="2800" b="1" dirty="0"/>
              <a:t>f)</a:t>
            </a:r>
            <a:r>
              <a:rPr lang="vi-VN" sz="2800" dirty="0"/>
              <a:t> </a:t>
            </a:r>
            <a:r>
              <a:rPr lang="vi-VN" sz="2800" dirty="0" smtClean="0"/>
              <a:t>abordări </a:t>
            </a:r>
            <a:r>
              <a:rPr lang="vi-VN" sz="2800" dirty="0"/>
              <a:t>transdisciplinare, interdisciplinare sau pluridisciplinare.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xmlns="" val="1581839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b="1" dirty="0" smtClean="0"/>
              <a:t>Se va ține cont de: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8382000" cy="5029200"/>
          </a:xfrm>
        </p:spPr>
        <p:txBody>
          <a:bodyPr>
            <a:noAutofit/>
          </a:bodyPr>
          <a:lstStyle/>
          <a:p>
            <a:r>
              <a:rPr lang="ro-RO" sz="2800" dirty="0" smtClean="0">
                <a:latin typeface="Arial" pitchFamily="34" charset="0"/>
              </a:rPr>
              <a:t>a</a:t>
            </a:r>
            <a:r>
              <a:rPr lang="vi-VN" sz="2800" dirty="0" smtClean="0">
                <a:latin typeface="Arial" pitchFamily="34" charset="0"/>
              </a:rPr>
              <a:t>ctivităţile </a:t>
            </a:r>
            <a:r>
              <a:rPr lang="vi-VN" sz="2800" dirty="0">
                <a:latin typeface="Arial" pitchFamily="34" charset="0"/>
              </a:rPr>
              <a:t>planificate şi derulate </a:t>
            </a:r>
            <a:r>
              <a:rPr lang="ro-RO" sz="2800" dirty="0" smtClean="0">
                <a:latin typeface="Arial" pitchFamily="34" charset="0"/>
              </a:rPr>
              <a:t>să </a:t>
            </a:r>
            <a:r>
              <a:rPr lang="vi-VN" sz="2800" dirty="0" smtClean="0">
                <a:latin typeface="Arial" pitchFamily="34" charset="0"/>
              </a:rPr>
              <a:t>reflect</a:t>
            </a:r>
            <a:r>
              <a:rPr lang="ro-RO" sz="2800" dirty="0" smtClean="0">
                <a:latin typeface="Arial" pitchFamily="34" charset="0"/>
              </a:rPr>
              <a:t>e:</a:t>
            </a:r>
          </a:p>
          <a:p>
            <a:pPr marL="1027113" indent="-287338">
              <a:buFontTx/>
              <a:buChar char="-"/>
            </a:pPr>
            <a:r>
              <a:rPr lang="vi-VN" sz="2800" dirty="0" smtClean="0">
                <a:latin typeface="Arial" pitchFamily="34" charset="0"/>
              </a:rPr>
              <a:t>priorităţile </a:t>
            </a:r>
            <a:r>
              <a:rPr lang="vi-VN" sz="2800" dirty="0">
                <a:latin typeface="Arial" pitchFamily="34" charset="0"/>
              </a:rPr>
              <a:t>de învăţare pentru vârsta antepreşcolară, </a:t>
            </a:r>
            <a:endParaRPr lang="ro-RO" sz="2800" dirty="0" smtClean="0">
              <a:latin typeface="Arial" pitchFamily="34" charset="0"/>
            </a:endParaRPr>
          </a:p>
          <a:p>
            <a:pPr marL="1027113" indent="-287338">
              <a:buFontTx/>
              <a:buChar char="-"/>
            </a:pPr>
            <a:r>
              <a:rPr lang="vi-VN" sz="2800" dirty="0" smtClean="0">
                <a:latin typeface="Arial" pitchFamily="34" charset="0"/>
              </a:rPr>
              <a:t>preocupările </a:t>
            </a:r>
            <a:r>
              <a:rPr lang="vi-VN" sz="2800" dirty="0">
                <a:latin typeface="Arial" pitchFamily="34" charset="0"/>
              </a:rPr>
              <a:t>şi interesele preşcolarilor şi elevilor</a:t>
            </a:r>
            <a:r>
              <a:rPr lang="vi-VN" sz="2800" dirty="0" smtClean="0">
                <a:latin typeface="Arial" pitchFamily="34" charset="0"/>
              </a:rPr>
              <a:t>.</a:t>
            </a:r>
            <a:endParaRPr lang="ro-RO" sz="2800" dirty="0" smtClean="0">
              <a:latin typeface="Arial" pitchFamily="34" charset="0"/>
            </a:endParaRPr>
          </a:p>
          <a:p>
            <a:r>
              <a:rPr lang="ro-RO" sz="2800" dirty="0" smtClean="0">
                <a:latin typeface="Arial" pitchFamily="34" charset="0"/>
              </a:rPr>
              <a:t>să fie </a:t>
            </a:r>
            <a:r>
              <a:rPr lang="vi-VN" sz="2800" dirty="0" smtClean="0">
                <a:latin typeface="Arial" pitchFamily="34" charset="0"/>
              </a:rPr>
              <a:t>asigura</a:t>
            </a:r>
            <a:r>
              <a:rPr lang="ro-RO" sz="2800" dirty="0" smtClean="0">
                <a:latin typeface="Arial" pitchFamily="34" charset="0"/>
              </a:rPr>
              <a:t>t</a:t>
            </a:r>
            <a:r>
              <a:rPr lang="vi-VN" sz="2800" dirty="0" smtClean="0">
                <a:latin typeface="Arial" pitchFamily="34" charset="0"/>
              </a:rPr>
              <a:t> </a:t>
            </a:r>
            <a:r>
              <a:rPr lang="vi-VN" sz="2800" dirty="0">
                <a:latin typeface="Arial" pitchFamily="34" charset="0"/>
              </a:rPr>
              <a:t>unui grad ridicat de implicare a elevilor în </a:t>
            </a:r>
            <a:r>
              <a:rPr lang="vi-VN" sz="2800" b="1" dirty="0">
                <a:latin typeface="Arial" pitchFamily="34" charset="0"/>
              </a:rPr>
              <a:t>proiectarea, derularea şi evaluarea activităţilor de învăţare</a:t>
            </a:r>
            <a:r>
              <a:rPr lang="vi-VN" sz="2800" dirty="0">
                <a:latin typeface="Arial" pitchFamily="34" charset="0"/>
              </a:rPr>
              <a:t>.</a:t>
            </a:r>
            <a:endParaRPr lang="ro-RO" sz="2800" dirty="0" smtClean="0">
              <a:latin typeface="Arial" pitchFamily="34" charset="0"/>
            </a:endParaRPr>
          </a:p>
          <a:p>
            <a:r>
              <a:rPr lang="ro-RO" sz="2800" dirty="0" smtClean="0">
                <a:latin typeface="Arial" pitchFamily="34" charset="0"/>
              </a:rPr>
              <a:t>c</a:t>
            </a:r>
            <a:r>
              <a:rPr lang="vi-VN" sz="2800" dirty="0" smtClean="0">
                <a:latin typeface="Arial" pitchFamily="34" charset="0"/>
              </a:rPr>
              <a:t>adrele </a:t>
            </a:r>
            <a:r>
              <a:rPr lang="vi-VN" sz="2800" dirty="0">
                <a:latin typeface="Arial" pitchFamily="34" charset="0"/>
              </a:rPr>
              <a:t>didactice </a:t>
            </a:r>
            <a:r>
              <a:rPr lang="vi-VN" sz="2800" b="1" dirty="0">
                <a:solidFill>
                  <a:srgbClr val="FF0000"/>
                </a:solidFill>
                <a:latin typeface="Arial" pitchFamily="34" charset="0"/>
              </a:rPr>
              <a:t>continuă pe tot parcursul anului şcolar activităţile cu rezultate pozitive </a:t>
            </a:r>
            <a:r>
              <a:rPr lang="vi-VN" sz="2800" dirty="0">
                <a:latin typeface="Arial" pitchFamily="34" charset="0"/>
              </a:rPr>
              <a:t>derulate în cadrul Programului "Şcoala altfel".</a:t>
            </a:r>
            <a:endParaRPr lang="en-US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372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8458200" cy="1143000"/>
          </a:xfrm>
        </p:spPr>
        <p:txBody>
          <a:bodyPr/>
          <a:lstStyle/>
          <a:p>
            <a:pPr algn="ctr"/>
            <a:r>
              <a:rPr lang="ro-RO" b="1" dirty="0" smtClean="0"/>
              <a:t>Proiectare, derulare, parteneri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153400" cy="5181600"/>
          </a:xfrm>
        </p:spPr>
        <p:txBody>
          <a:bodyPr>
            <a:noAutofit/>
          </a:bodyPr>
          <a:lstStyle/>
          <a:p>
            <a:r>
              <a:rPr lang="ro-RO" sz="2800" dirty="0" smtClean="0">
                <a:latin typeface="Arial" pitchFamily="34" charset="0"/>
              </a:rPr>
              <a:t>activitățile </a:t>
            </a:r>
            <a:r>
              <a:rPr lang="vi-VN" sz="2800" dirty="0" smtClean="0">
                <a:latin typeface="Arial" pitchFamily="34" charset="0"/>
              </a:rPr>
              <a:t>sunt </a:t>
            </a:r>
            <a:r>
              <a:rPr lang="vi-VN" sz="2800" dirty="0">
                <a:latin typeface="Arial" pitchFamily="34" charset="0"/>
              </a:rPr>
              <a:t>proiectate şi derulate în parteneriat cu elevi, alte cadre didactice, părinţi, reprezentanţi ai instituţiilor, autorităţilor, companiilor sau organizaţiilor nonguvernamentale </a:t>
            </a:r>
            <a:r>
              <a:rPr lang="vi-VN" sz="2800" dirty="0" smtClean="0">
                <a:latin typeface="Arial" pitchFamily="34" charset="0"/>
              </a:rPr>
              <a:t>locale</a:t>
            </a:r>
            <a:endParaRPr lang="ro-RO" sz="2800" dirty="0" smtClean="0">
              <a:latin typeface="Arial" pitchFamily="34" charset="0"/>
            </a:endParaRPr>
          </a:p>
          <a:p>
            <a:r>
              <a:rPr lang="vi-VN" sz="2800" dirty="0">
                <a:latin typeface="Arial" pitchFamily="34" charset="0"/>
              </a:rPr>
              <a:t> unităţile de învăţământ preuniversitar pot organiza activităţi în colaborare cu unităţile pentru activităţi extraşcolare: palatele şi cluburile copiilor, cluburile sportive şcolare, centrele judeţene de excelenţă</a:t>
            </a:r>
            <a:endParaRPr lang="ro-RO" sz="2800" dirty="0">
              <a:latin typeface="Arial" pitchFamily="34" charset="0"/>
            </a:endParaRPr>
          </a:p>
          <a:p>
            <a:endParaRPr lang="ro-RO" sz="2800" dirty="0" smtClean="0">
              <a:latin typeface="Arial" pitchFamily="34" charset="0"/>
            </a:endParaRPr>
          </a:p>
          <a:p>
            <a:endParaRPr lang="en-US" sz="2800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4752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762000"/>
          </a:xfrm>
        </p:spPr>
        <p:txBody>
          <a:bodyPr/>
          <a:lstStyle/>
          <a:p>
            <a:pPr algn="ctr"/>
            <a:r>
              <a:rPr lang="ro-RO" b="1" dirty="0" smtClean="0"/>
              <a:t>Resurse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305800" cy="5791200"/>
          </a:xfrm>
        </p:spPr>
        <p:txBody>
          <a:bodyPr>
            <a:noAutofit/>
          </a:bodyPr>
          <a:lstStyle/>
          <a:p>
            <a:r>
              <a:rPr lang="ro-RO" sz="2000" dirty="0" smtClean="0">
                <a:latin typeface="Arial" pitchFamily="34" charset="0"/>
              </a:rPr>
              <a:t>se </a:t>
            </a:r>
            <a:r>
              <a:rPr lang="ro-RO" sz="2000" dirty="0">
                <a:latin typeface="Arial" pitchFamily="34" charset="0"/>
              </a:rPr>
              <a:t>ține </a:t>
            </a:r>
            <a:r>
              <a:rPr lang="vi-VN" sz="2000" dirty="0">
                <a:latin typeface="Arial" pitchFamily="34" charset="0"/>
              </a:rPr>
              <a:t>cont şi de </a:t>
            </a:r>
            <a:r>
              <a:rPr lang="vi-VN" sz="2000" b="1" dirty="0">
                <a:latin typeface="Arial" pitchFamily="34" charset="0"/>
              </a:rPr>
              <a:t>resursele, inclusiv cele financiare, disponibile în unitatea de învăţământ</a:t>
            </a:r>
            <a:r>
              <a:rPr lang="vi-VN" sz="2000" dirty="0">
                <a:latin typeface="Arial" pitchFamily="34" charset="0"/>
              </a:rPr>
              <a:t>.</a:t>
            </a:r>
            <a:endParaRPr lang="ro-RO" sz="2000" dirty="0">
              <a:latin typeface="Arial" pitchFamily="34" charset="0"/>
            </a:endParaRPr>
          </a:p>
          <a:p>
            <a:r>
              <a:rPr lang="ro-RO" sz="2000" dirty="0">
                <a:latin typeface="Arial" pitchFamily="34" charset="0"/>
              </a:rPr>
              <a:t>î</a:t>
            </a:r>
            <a:r>
              <a:rPr lang="vi-VN" sz="2000" dirty="0">
                <a:latin typeface="Arial" pitchFamily="34" charset="0"/>
              </a:rPr>
              <a:t>n derularea activităţilor</a:t>
            </a:r>
            <a:r>
              <a:rPr lang="ro-RO" sz="2000" dirty="0">
                <a:latin typeface="Arial" pitchFamily="34" charset="0"/>
              </a:rPr>
              <a:t>, </a:t>
            </a:r>
            <a:r>
              <a:rPr lang="vi-VN" sz="2000" dirty="0">
                <a:latin typeface="Arial" pitchFamily="34" charset="0"/>
              </a:rPr>
              <a:t>cadrele didactice, elevii şi părinţii identifică şi valorifică </a:t>
            </a:r>
            <a:r>
              <a:rPr lang="vi-VN" sz="2000" b="1" dirty="0">
                <a:latin typeface="Arial" pitchFamily="34" charset="0"/>
              </a:rPr>
              <a:t>resurse locale</a:t>
            </a:r>
            <a:r>
              <a:rPr lang="vi-VN" sz="2000" dirty="0">
                <a:latin typeface="Arial" pitchFamily="34" charset="0"/>
              </a:rPr>
              <a:t>. </a:t>
            </a:r>
            <a:endParaRPr lang="ro-RO" sz="2000" dirty="0" smtClean="0">
              <a:latin typeface="Arial" pitchFamily="34" charset="0"/>
            </a:endParaRPr>
          </a:p>
          <a:p>
            <a:r>
              <a:rPr lang="vi-VN" sz="2000" dirty="0" smtClean="0">
                <a:latin typeface="Arial" pitchFamily="34" charset="0"/>
              </a:rPr>
              <a:t>cadrele </a:t>
            </a:r>
            <a:r>
              <a:rPr lang="vi-VN" sz="2000" dirty="0">
                <a:latin typeface="Arial" pitchFamily="34" charset="0"/>
              </a:rPr>
              <a:t>didactice, elevii, părinţii şi partenerii unităţilor de învăţământ </a:t>
            </a:r>
            <a:r>
              <a:rPr lang="vi-VN" sz="2000" b="1" dirty="0">
                <a:latin typeface="Arial" pitchFamily="34" charset="0"/>
              </a:rPr>
              <a:t>colaborează în vederea asigurării resurselor necesare</a:t>
            </a:r>
            <a:r>
              <a:rPr lang="vi-VN" sz="2000" dirty="0">
                <a:latin typeface="Arial" pitchFamily="34" charset="0"/>
              </a:rPr>
              <a:t>, având </a:t>
            </a:r>
            <a:r>
              <a:rPr lang="vi-VN" sz="2000" b="1" dirty="0">
                <a:latin typeface="Arial" pitchFamily="34" charset="0"/>
              </a:rPr>
              <a:t>acces la infrastructura şi logistica şcolii</a:t>
            </a:r>
            <a:r>
              <a:rPr lang="vi-VN" sz="2000" dirty="0">
                <a:latin typeface="Arial" pitchFamily="34" charset="0"/>
              </a:rPr>
              <a:t>. </a:t>
            </a:r>
            <a:endParaRPr lang="ro-RO" sz="2000" dirty="0" smtClean="0">
              <a:latin typeface="Arial" pitchFamily="34" charset="0"/>
            </a:endParaRPr>
          </a:p>
          <a:p>
            <a:r>
              <a:rPr lang="ro-RO" sz="2000" dirty="0" smtClean="0">
                <a:latin typeface="Arial" pitchFamily="34" charset="0"/>
              </a:rPr>
              <a:t>î</a:t>
            </a:r>
            <a:r>
              <a:rPr lang="vi-VN" sz="2000" dirty="0" smtClean="0">
                <a:latin typeface="Arial" pitchFamily="34" charset="0"/>
              </a:rPr>
              <a:t>n </a:t>
            </a:r>
            <a:r>
              <a:rPr lang="vi-VN" sz="2000" dirty="0">
                <a:latin typeface="Arial" pitchFamily="34" charset="0"/>
              </a:rPr>
              <a:t>implementarea programului </a:t>
            </a:r>
            <a:r>
              <a:rPr lang="vi-VN" sz="2000" b="1" dirty="0">
                <a:latin typeface="Arial" pitchFamily="34" charset="0"/>
              </a:rPr>
              <a:t>pot fi utilizate şi resurse extrabugetare</a:t>
            </a:r>
            <a:r>
              <a:rPr lang="vi-VN" sz="2000" b="1" dirty="0" smtClean="0">
                <a:latin typeface="Arial" pitchFamily="34" charset="0"/>
              </a:rPr>
              <a:t>.</a:t>
            </a:r>
            <a:endParaRPr lang="ro-RO" sz="2000" b="1" dirty="0" smtClean="0">
              <a:latin typeface="Arial" pitchFamily="34" charset="0"/>
            </a:endParaRPr>
          </a:p>
          <a:p>
            <a:r>
              <a:rPr lang="ro-RO" sz="2000" b="1" dirty="0" smtClean="0">
                <a:latin typeface="Arial" pitchFamily="34" charset="0"/>
              </a:rPr>
              <a:t>p</a:t>
            </a:r>
            <a:r>
              <a:rPr lang="vi-VN" sz="2000" b="1" dirty="0" smtClean="0">
                <a:latin typeface="Arial" pitchFamily="34" charset="0"/>
              </a:rPr>
              <a:t>ărinţii </a:t>
            </a:r>
            <a:r>
              <a:rPr lang="vi-VN" sz="2000" b="1" dirty="0">
                <a:latin typeface="Arial" pitchFamily="34" charset="0"/>
              </a:rPr>
              <a:t>pot decide să susţină financiar</a:t>
            </a:r>
            <a:r>
              <a:rPr lang="vi-VN" sz="2000" dirty="0">
                <a:latin typeface="Arial" pitchFamily="34" charset="0"/>
              </a:rPr>
              <a:t> activităţile desfăşurate în cadrul Programului "Şcoala altfel", </a:t>
            </a:r>
            <a:r>
              <a:rPr lang="vi-VN" sz="2000" b="1" dirty="0">
                <a:latin typeface="Arial" pitchFamily="34" charset="0"/>
              </a:rPr>
              <a:t>prin asociaţia de părinţi cu personalitate juridică</a:t>
            </a:r>
            <a:r>
              <a:rPr lang="vi-VN" sz="2000" dirty="0">
                <a:latin typeface="Arial" pitchFamily="34" charset="0"/>
              </a:rPr>
              <a:t>, cu respectarea prevederilor legale în domeniul financiar sau pot face demersuri privind atragerea de resurse financiare extrabugetare. </a:t>
            </a:r>
            <a:endParaRPr lang="ro-RO" sz="2000" dirty="0" smtClean="0">
              <a:latin typeface="Arial" pitchFamily="34" charset="0"/>
            </a:endParaRPr>
          </a:p>
          <a:p>
            <a:r>
              <a:rPr lang="ro-RO" sz="2000" b="1" dirty="0" smtClean="0">
                <a:solidFill>
                  <a:srgbClr val="FF0000"/>
                </a:solidFill>
                <a:latin typeface="Arial" pitchFamily="34" charset="0"/>
              </a:rPr>
              <a:t>e</a:t>
            </a:r>
            <a:r>
              <a:rPr lang="vi-VN" sz="2000" b="1" dirty="0" smtClean="0">
                <a:solidFill>
                  <a:srgbClr val="FF0000"/>
                </a:solidFill>
                <a:latin typeface="Arial" pitchFamily="34" charset="0"/>
              </a:rPr>
              <a:t>ste </a:t>
            </a:r>
            <a:r>
              <a:rPr lang="vi-VN" sz="2000" b="1" dirty="0">
                <a:solidFill>
                  <a:srgbClr val="FF0000"/>
                </a:solidFill>
                <a:latin typeface="Arial" pitchFamily="34" charset="0"/>
              </a:rPr>
              <a:t>interzisă şi constituie abatere disciplinară implicarea elevilor sau a personalului din unitatea de învăţământ în strângerea de fonduri de la părinţi şi/sau gestionarea fondurilor asociaţiei de părinţi utilizate în derularea Programului "Şcoala altfel".</a:t>
            </a:r>
            <a:endParaRPr lang="en-US" sz="2000" b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03733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279</TotalTime>
  <Words>2175</Words>
  <Application>Microsoft Office PowerPoint</Application>
  <PresentationFormat>On-screen Show (4:3)</PresentationFormat>
  <Paragraphs>148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Adjacency</vt:lpstr>
      <vt:lpstr>Metodologia  de organizare a  Programului național  „Școala altfel” </vt:lpstr>
      <vt:lpstr>Art. 1- Scopul și prioritățile Programului  național „Școala altfel”</vt:lpstr>
      <vt:lpstr>Durata și perioada </vt:lpstr>
      <vt:lpstr>Art. 7 – excepții</vt:lpstr>
      <vt:lpstr>Respectarea metodologiei</vt:lpstr>
      <vt:lpstr>Metode, resurse, tipuri de activitate recomandate:</vt:lpstr>
      <vt:lpstr>Se va ține cont de:</vt:lpstr>
      <vt:lpstr>Proiectare, derulare, parteneri</vt:lpstr>
      <vt:lpstr>Resurse</vt:lpstr>
      <vt:lpstr>Participare</vt:lpstr>
      <vt:lpstr>Unde se pot derula activitățile</vt:lpstr>
      <vt:lpstr>Slide 12</vt:lpstr>
      <vt:lpstr>Echipa de coordonare și calendarul</vt:lpstr>
      <vt:lpstr>Echipa de coordonare: componență, atribuții</vt:lpstr>
      <vt:lpstr>Identificarea nevoilor şi intereselor preşcolarilor/elevilor </vt:lpstr>
      <vt:lpstr>Etape ale ofertei Programului „Şcoala altfel”</vt:lpstr>
      <vt:lpstr>Activităţi care implică suport financiar</vt:lpstr>
      <vt:lpstr> Înscrierea şi distribuirea preşcolarilor/elevilor la activităţile Programului „Şcoala altfel”</vt:lpstr>
      <vt:lpstr>Orarul detaliat</vt:lpstr>
      <vt:lpstr>Autoevaluarea învăţării în cadrul Programului „Şcoala altfel” </vt:lpstr>
      <vt:lpstr>Evaluarea învăţării în cadrul Programului „Şcoala altfel” </vt:lpstr>
      <vt:lpstr>Monitorizarea</vt:lpstr>
      <vt:lpstr>Valorificarea rezultatelor</vt:lpstr>
      <vt:lpstr>Ședința de analiză din cadrul consiliului profesoral</vt:lpstr>
      <vt:lpstr>Slide 25</vt:lpstr>
      <vt:lpstr>Diseminarea şi recunoaşterea exemplelor de bune practici</vt:lpstr>
      <vt:lpstr>Competiția „Școala altfel”</vt:lpstr>
      <vt:lpstr>Comisia de evaluare a competiției</vt:lpstr>
      <vt:lpstr>Premierea competiției „Şcoala altfel” și diseminarea exemplelor de bună practică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Metodologie  de organizare a Programului național „Școala altfel”</dc:title>
  <dc:creator>BogdanFlorian</dc:creator>
  <cp:lastModifiedBy>MOBILITATE_AF</cp:lastModifiedBy>
  <cp:revision>33</cp:revision>
  <dcterms:created xsi:type="dcterms:W3CDTF">2006-08-16T00:00:00Z</dcterms:created>
  <dcterms:modified xsi:type="dcterms:W3CDTF">2023-10-13T05:04:18Z</dcterms:modified>
</cp:coreProperties>
</file>